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6.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7.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8.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523" r:id="rId2"/>
    <p:sldId id="343" r:id="rId3"/>
    <p:sldId id="524" r:id="rId4"/>
    <p:sldId id="344" r:id="rId5"/>
    <p:sldId id="345" r:id="rId6"/>
    <p:sldId id="527" r:id="rId7"/>
    <p:sldId id="275" r:id="rId8"/>
    <p:sldId id="276" r:id="rId9"/>
    <p:sldId id="271" r:id="rId10"/>
    <p:sldId id="272" r:id="rId11"/>
    <p:sldId id="529" r:id="rId12"/>
    <p:sldId id="289" r:id="rId13"/>
    <p:sldId id="290" r:id="rId14"/>
    <p:sldId id="291" r:id="rId15"/>
    <p:sldId id="292" r:id="rId16"/>
    <p:sldId id="530" r:id="rId17"/>
    <p:sldId id="533" r:id="rId18"/>
    <p:sldId id="295" r:id="rId19"/>
    <p:sldId id="296" r:id="rId20"/>
    <p:sldId id="299" r:id="rId21"/>
    <p:sldId id="300" r:id="rId22"/>
    <p:sldId id="534" r:id="rId23"/>
    <p:sldId id="302" r:id="rId24"/>
    <p:sldId id="535" r:id="rId25"/>
    <p:sldId id="531" r:id="rId26"/>
    <p:sldId id="536" r:id="rId27"/>
    <p:sldId id="537" r:id="rId28"/>
    <p:sldId id="538" r:id="rId29"/>
    <p:sldId id="539" r:id="rId30"/>
    <p:sldId id="528" r:id="rId31"/>
    <p:sldId id="315" r:id="rId32"/>
    <p:sldId id="285" r:id="rId33"/>
    <p:sldId id="286" r:id="rId34"/>
    <p:sldId id="525" r:id="rId35"/>
    <p:sldId id="258" r:id="rId36"/>
    <p:sldId id="261" r:id="rId37"/>
    <p:sldId id="260" r:id="rId38"/>
    <p:sldId id="259" r:id="rId39"/>
    <p:sldId id="521" r:id="rId40"/>
    <p:sldId id="265" r:id="rId41"/>
    <p:sldId id="269" r:id="rId42"/>
    <p:sldId id="270" r:id="rId43"/>
    <p:sldId id="52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Тамила" initials="Т" lastIdx="4" clrIdx="0">
    <p:extLst>
      <p:ext uri="{19B8F6BF-5375-455C-9EA6-DF929625EA0E}">
        <p15:presenceInfo xmlns:p15="http://schemas.microsoft.com/office/powerpoint/2012/main" userId="Тамил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8DB"/>
    <a:srgbClr val="922428"/>
    <a:srgbClr val="9B59B6"/>
    <a:srgbClr val="2ECC71"/>
    <a:srgbClr val="E67E22"/>
    <a:srgbClr val="F1C40F"/>
    <a:srgbClr val="FFFFFF"/>
    <a:srgbClr val="F7DD6D"/>
    <a:srgbClr val="CE3A41"/>
    <a:srgbClr val="F6B8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snapToGrid="0">
      <p:cViewPr varScale="1">
        <p:scale>
          <a:sx n="143" d="100"/>
          <a:sy n="143" d="100"/>
        </p:scale>
        <p:origin x="816"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68528536486994"/>
          <c:y val="5.5172407485612987E-2"/>
          <c:w val="0.38994175605204134"/>
          <c:h val="0.92450091607231921"/>
        </c:manualLayout>
      </c:layout>
      <c:pieChart>
        <c:varyColors val="1"/>
        <c:ser>
          <c:idx val="0"/>
          <c:order val="0"/>
          <c:tx>
            <c:strRef>
              <c:f>Лист1!$B$1</c:f>
              <c:strCache>
                <c:ptCount val="1"/>
                <c:pt idx="0">
                  <c:v>Ряд 1</c:v>
                </c:pt>
              </c:strCache>
            </c:strRef>
          </c:tx>
          <c:spPr>
            <a:solidFill>
              <a:srgbClr val="3498DB"/>
            </a:solidFill>
          </c:spPr>
          <c:dPt>
            <c:idx val="0"/>
            <c:bubble3D val="0"/>
            <c:spPr>
              <a:solidFill>
                <a:srgbClr val="3498DB"/>
              </a:solidFill>
              <a:ln>
                <a:noFill/>
              </a:ln>
              <a:effectLst/>
            </c:spPr>
            <c:extLst>
              <c:ext xmlns:c16="http://schemas.microsoft.com/office/drawing/2014/chart" uri="{C3380CC4-5D6E-409C-BE32-E72D297353CC}">
                <c16:uniqueId val="{00000001-152B-4BB6-AD26-71B7A135B95D}"/>
              </c:ext>
            </c:extLst>
          </c:dPt>
          <c:dPt>
            <c:idx val="1"/>
            <c:bubble3D val="0"/>
            <c:spPr>
              <a:solidFill>
                <a:schemeClr val="accent2">
                  <a:lumMod val="60000"/>
                  <a:lumOff val="40000"/>
                </a:schemeClr>
              </a:solidFill>
              <a:ln>
                <a:noFill/>
              </a:ln>
              <a:effectLst/>
            </c:spPr>
            <c:extLst>
              <c:ext xmlns:c16="http://schemas.microsoft.com/office/drawing/2014/chart" uri="{C3380CC4-5D6E-409C-BE32-E72D297353CC}">
                <c16:uniqueId val="{00000001-9771-4F72-91E0-366BC09EE4DA}"/>
              </c:ext>
            </c:extLst>
          </c:dPt>
          <c:dPt>
            <c:idx val="2"/>
            <c:bubble3D val="0"/>
            <c:spPr>
              <a:solidFill>
                <a:schemeClr val="accent6">
                  <a:lumMod val="20000"/>
                  <a:lumOff val="80000"/>
                </a:schemeClr>
              </a:solidFill>
              <a:ln>
                <a:noFill/>
              </a:ln>
              <a:effectLst/>
            </c:spPr>
            <c:extLst>
              <c:ext xmlns:c16="http://schemas.microsoft.com/office/drawing/2014/chart" uri="{C3380CC4-5D6E-409C-BE32-E72D297353CC}">
                <c16:uniqueId val="{00000002-9771-4F72-91E0-366BC09EE4DA}"/>
              </c:ext>
            </c:extLst>
          </c:dPt>
          <c:dPt>
            <c:idx val="3"/>
            <c:bubble3D val="0"/>
            <c:spPr>
              <a:solidFill>
                <a:schemeClr val="accent6">
                  <a:lumMod val="40000"/>
                  <a:lumOff val="60000"/>
                </a:schemeClr>
              </a:solidFill>
              <a:ln>
                <a:noFill/>
              </a:ln>
              <a:effectLst/>
            </c:spPr>
            <c:extLst>
              <c:ext xmlns:c16="http://schemas.microsoft.com/office/drawing/2014/chart" uri="{C3380CC4-5D6E-409C-BE32-E72D297353CC}">
                <c16:uniqueId val="{00000003-9771-4F72-91E0-366BC09EE4DA}"/>
              </c:ext>
            </c:extLst>
          </c:dPt>
          <c:dPt>
            <c:idx val="4"/>
            <c:bubble3D val="0"/>
            <c:spPr>
              <a:solidFill>
                <a:schemeClr val="tx2"/>
              </a:solidFill>
              <a:ln>
                <a:noFill/>
              </a:ln>
              <a:effectLst/>
            </c:spPr>
            <c:extLst>
              <c:ext xmlns:c16="http://schemas.microsoft.com/office/drawing/2014/chart" uri="{C3380CC4-5D6E-409C-BE32-E72D297353CC}">
                <c16:uniqueId val="{00000004-9771-4F72-91E0-366BC09EE4D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UA"/>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Повністю влаштовує</c:v>
                </c:pt>
                <c:pt idx="1">
                  <c:v>Скоріше влаштовує</c:v>
                </c:pt>
                <c:pt idx="2">
                  <c:v>Скоріше не влаштовує</c:v>
                </c:pt>
                <c:pt idx="3">
                  <c:v>Зовсім не влаштовує</c:v>
                </c:pt>
                <c:pt idx="4">
                  <c:v>Важко сказати/відмова</c:v>
                </c:pt>
              </c:strCache>
            </c:strRef>
          </c:cat>
          <c:val>
            <c:numRef>
              <c:f>Лист1!$B$2:$B$6</c:f>
              <c:numCache>
                <c:formatCode>0.00%</c:formatCode>
                <c:ptCount val="5"/>
                <c:pt idx="0">
                  <c:v>2.1899999999999999E-2</c:v>
                </c:pt>
                <c:pt idx="1">
                  <c:v>0.19109999999999999</c:v>
                </c:pt>
                <c:pt idx="2">
                  <c:v>0.43</c:v>
                </c:pt>
                <c:pt idx="3">
                  <c:v>0.29559999999999997</c:v>
                </c:pt>
                <c:pt idx="4">
                  <c:v>6.13E-2</c:v>
                </c:pt>
              </c:numCache>
            </c:numRef>
          </c:val>
          <c:extLst>
            <c:ext xmlns:c16="http://schemas.microsoft.com/office/drawing/2014/chart" uri="{C3380CC4-5D6E-409C-BE32-E72D297353CC}">
              <c16:uniqueId val="{00000000-B8A5-485F-8BD9-5D91C1B19537}"/>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7.3487247647974095E-3"/>
          <c:y val="0.35262805177380546"/>
          <c:w val="0.49618647475886646"/>
          <c:h val="0.294743667805859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27149465061263"/>
          <c:y val="0.12333948316281257"/>
          <c:w val="0.79975989548391657"/>
          <c:h val="0.84762240763423313"/>
        </c:manualLayout>
      </c:layout>
      <c:barChart>
        <c:barDir val="bar"/>
        <c:grouping val="percentStacked"/>
        <c:varyColors val="0"/>
        <c:ser>
          <c:idx val="0"/>
          <c:order val="0"/>
          <c:tx>
            <c:strRef>
              <c:f>Лист1!$B$1</c:f>
              <c:strCache>
                <c:ptCount val="1"/>
                <c:pt idx="0">
                  <c:v>Мікро</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Так, безперечно</c:v>
                </c:pt>
                <c:pt idx="1">
                  <c:v>Так, певною мірою</c:v>
                </c:pt>
                <c:pt idx="2">
                  <c:v>Ні</c:v>
                </c:pt>
                <c:pt idx="3">
                  <c:v>Важко сказати/відмова</c:v>
                </c:pt>
              </c:strCache>
            </c:strRef>
          </c:cat>
          <c:val>
            <c:numRef>
              <c:f>Лист1!$B$2:$B$5</c:f>
              <c:numCache>
                <c:formatCode>0.00%</c:formatCode>
                <c:ptCount val="4"/>
                <c:pt idx="0">
                  <c:v>8.6999999999999994E-2</c:v>
                </c:pt>
                <c:pt idx="1">
                  <c:v>0.31580000000000003</c:v>
                </c:pt>
                <c:pt idx="2">
                  <c:v>0.57609999999999995</c:v>
                </c:pt>
                <c:pt idx="3">
                  <c:v>2.1000000000000001E-2</c:v>
                </c:pt>
              </c:numCache>
            </c:numRef>
          </c:val>
          <c:extLst>
            <c:ext xmlns:c16="http://schemas.microsoft.com/office/drawing/2014/chart" uri="{C3380CC4-5D6E-409C-BE32-E72D297353CC}">
              <c16:uniqueId val="{00000000-153F-4D2D-84A1-BC12D7B31AA6}"/>
            </c:ext>
          </c:extLst>
        </c:ser>
        <c:ser>
          <c:idx val="1"/>
          <c:order val="1"/>
          <c:tx>
            <c:strRef>
              <c:f>Лист1!$C$1</c:f>
              <c:strCache>
                <c:ptCount val="1"/>
                <c:pt idx="0">
                  <c:v>Стовпець1</c:v>
                </c:pt>
              </c:strCache>
            </c:strRef>
          </c:tx>
          <c:spPr>
            <a:noFill/>
            <a:ln>
              <a:noFill/>
            </a:ln>
            <a:effectLst/>
          </c:spPr>
          <c:invertIfNegative val="0"/>
          <c:cat>
            <c:strRef>
              <c:f>Лист1!$A$2:$A$5</c:f>
              <c:strCache>
                <c:ptCount val="4"/>
                <c:pt idx="0">
                  <c:v>Так, безперечно</c:v>
                </c:pt>
                <c:pt idx="1">
                  <c:v>Так, певною мірою</c:v>
                </c:pt>
                <c:pt idx="2">
                  <c:v>Ні</c:v>
                </c:pt>
                <c:pt idx="3">
                  <c:v>Важко сказати/відмова</c:v>
                </c:pt>
              </c:strCache>
            </c:strRef>
          </c:cat>
          <c:val>
            <c:numRef>
              <c:f>Лист1!$C$2:$C$5</c:f>
              <c:numCache>
                <c:formatCode>0.00%</c:formatCode>
                <c:ptCount val="4"/>
                <c:pt idx="0">
                  <c:v>0.61299999999999999</c:v>
                </c:pt>
                <c:pt idx="1">
                  <c:v>0.38419999999999999</c:v>
                </c:pt>
                <c:pt idx="2">
                  <c:v>0.1239</c:v>
                </c:pt>
                <c:pt idx="3">
                  <c:v>0.67900000000000005</c:v>
                </c:pt>
              </c:numCache>
            </c:numRef>
          </c:val>
          <c:extLst>
            <c:ext xmlns:c16="http://schemas.microsoft.com/office/drawing/2014/chart" uri="{C3380CC4-5D6E-409C-BE32-E72D297353CC}">
              <c16:uniqueId val="{00000001-153F-4D2D-84A1-BC12D7B31AA6}"/>
            </c:ext>
          </c:extLst>
        </c:ser>
        <c:ser>
          <c:idx val="2"/>
          <c:order val="2"/>
          <c:tx>
            <c:strRef>
              <c:f>Лист1!$D$1</c:f>
              <c:strCache>
                <c:ptCount val="1"/>
                <c:pt idx="0">
                  <c:v>Малі</c:v>
                </c:pt>
              </c:strCache>
            </c:strRef>
          </c:tx>
          <c:spPr>
            <a:solidFill>
              <a:schemeClr val="accent5">
                <a:lumMod val="40000"/>
                <a:lumOff val="60000"/>
              </a:schemeClr>
            </a:solidFill>
            <a:ln>
              <a:noFill/>
            </a:ln>
            <a:effectLst/>
          </c:spPr>
          <c:invertIfNegative val="0"/>
          <c:dLbls>
            <c:dLbl>
              <c:idx val="0"/>
              <c:numFmt formatCode="0%" sourceLinked="0"/>
              <c:spPr>
                <a:noFill/>
                <a:ln w="9525">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extLst>
                <c:ext xmlns:c16="http://schemas.microsoft.com/office/drawing/2014/chart" uri="{C3380CC4-5D6E-409C-BE32-E72D297353CC}">
                  <c16:uniqueId val="{00000002-153F-4D2D-84A1-BC12D7B31AA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Так, безперечно</c:v>
                </c:pt>
                <c:pt idx="1">
                  <c:v>Так, певною мірою</c:v>
                </c:pt>
                <c:pt idx="2">
                  <c:v>Ні</c:v>
                </c:pt>
                <c:pt idx="3">
                  <c:v>Важко сказати/відмова</c:v>
                </c:pt>
              </c:strCache>
            </c:strRef>
          </c:cat>
          <c:val>
            <c:numRef>
              <c:f>Лист1!$D$2:$D$5</c:f>
              <c:numCache>
                <c:formatCode>0.00%</c:formatCode>
                <c:ptCount val="4"/>
                <c:pt idx="0">
                  <c:v>8.14E-2</c:v>
                </c:pt>
                <c:pt idx="1">
                  <c:v>0.38009999999999999</c:v>
                </c:pt>
                <c:pt idx="2">
                  <c:v>0.53859999999999997</c:v>
                </c:pt>
                <c:pt idx="3">
                  <c:v>0</c:v>
                </c:pt>
              </c:numCache>
            </c:numRef>
          </c:val>
          <c:extLst>
            <c:ext xmlns:c16="http://schemas.microsoft.com/office/drawing/2014/chart" uri="{C3380CC4-5D6E-409C-BE32-E72D297353CC}">
              <c16:uniqueId val="{00000003-153F-4D2D-84A1-BC12D7B31AA6}"/>
            </c:ext>
          </c:extLst>
        </c:ser>
        <c:ser>
          <c:idx val="3"/>
          <c:order val="3"/>
          <c:tx>
            <c:strRef>
              <c:f>Лист1!$E$1</c:f>
              <c:strCache>
                <c:ptCount val="1"/>
                <c:pt idx="0">
                  <c:v>Стовпець2</c:v>
                </c:pt>
              </c:strCache>
            </c:strRef>
          </c:tx>
          <c:spPr>
            <a:noFill/>
            <a:ln>
              <a:noFill/>
            </a:ln>
            <a:effectLst/>
          </c:spPr>
          <c:invertIfNegative val="0"/>
          <c:cat>
            <c:strRef>
              <c:f>Лист1!$A$2:$A$5</c:f>
              <c:strCache>
                <c:ptCount val="4"/>
                <c:pt idx="0">
                  <c:v>Так, безперечно</c:v>
                </c:pt>
                <c:pt idx="1">
                  <c:v>Так, певною мірою</c:v>
                </c:pt>
                <c:pt idx="2">
                  <c:v>Ні</c:v>
                </c:pt>
                <c:pt idx="3">
                  <c:v>Важко сказати/відмова</c:v>
                </c:pt>
              </c:strCache>
            </c:strRef>
          </c:cat>
          <c:val>
            <c:numRef>
              <c:f>Лист1!$E$2:$E$5</c:f>
              <c:numCache>
                <c:formatCode>0.00%</c:formatCode>
                <c:ptCount val="4"/>
                <c:pt idx="0">
                  <c:v>0.61860000000000004</c:v>
                </c:pt>
                <c:pt idx="1">
                  <c:v>0.31990000000000002</c:v>
                </c:pt>
                <c:pt idx="2">
                  <c:v>0.16139999999999999</c:v>
                </c:pt>
                <c:pt idx="3">
                  <c:v>0.7</c:v>
                </c:pt>
              </c:numCache>
            </c:numRef>
          </c:val>
          <c:extLst>
            <c:ext xmlns:c16="http://schemas.microsoft.com/office/drawing/2014/chart" uri="{C3380CC4-5D6E-409C-BE32-E72D297353CC}">
              <c16:uniqueId val="{00000004-153F-4D2D-84A1-BC12D7B31AA6}"/>
            </c:ext>
          </c:extLst>
        </c:ser>
        <c:ser>
          <c:idx val="4"/>
          <c:order val="4"/>
          <c:tx>
            <c:strRef>
              <c:f>Лист1!$F$1</c:f>
              <c:strCache>
                <c:ptCount val="1"/>
                <c:pt idx="0">
                  <c:v>Середні+</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Так, безперечно</c:v>
                </c:pt>
                <c:pt idx="1">
                  <c:v>Так, певною мірою</c:v>
                </c:pt>
                <c:pt idx="2">
                  <c:v>Ні</c:v>
                </c:pt>
                <c:pt idx="3">
                  <c:v>Важко сказати/відмова</c:v>
                </c:pt>
              </c:strCache>
            </c:strRef>
          </c:cat>
          <c:val>
            <c:numRef>
              <c:f>Лист1!$F$2:$F$5</c:f>
              <c:numCache>
                <c:formatCode>0.00%</c:formatCode>
                <c:ptCount val="4"/>
                <c:pt idx="0">
                  <c:v>0.19350000000000001</c:v>
                </c:pt>
                <c:pt idx="1">
                  <c:v>0.4733</c:v>
                </c:pt>
                <c:pt idx="2">
                  <c:v>0.28389999999999999</c:v>
                </c:pt>
                <c:pt idx="3">
                  <c:v>4.9399999999999999E-2</c:v>
                </c:pt>
              </c:numCache>
            </c:numRef>
          </c:val>
          <c:extLst>
            <c:ext xmlns:c16="http://schemas.microsoft.com/office/drawing/2014/chart" uri="{C3380CC4-5D6E-409C-BE32-E72D297353CC}">
              <c16:uniqueId val="{00000005-153F-4D2D-84A1-BC12D7B31AA6}"/>
            </c:ext>
          </c:extLst>
        </c:ser>
        <c:ser>
          <c:idx val="5"/>
          <c:order val="5"/>
          <c:tx>
            <c:strRef>
              <c:f>Лист1!$G$1</c:f>
              <c:strCache>
                <c:ptCount val="1"/>
                <c:pt idx="0">
                  <c:v>Стовпець3</c:v>
                </c:pt>
              </c:strCache>
            </c:strRef>
          </c:tx>
          <c:spPr>
            <a:noFill/>
            <a:ln>
              <a:noFill/>
            </a:ln>
            <a:effectLst/>
          </c:spPr>
          <c:invertIfNegative val="0"/>
          <c:cat>
            <c:strRef>
              <c:f>Лист1!$A$2:$A$5</c:f>
              <c:strCache>
                <c:ptCount val="4"/>
                <c:pt idx="0">
                  <c:v>Так, безперечно</c:v>
                </c:pt>
                <c:pt idx="1">
                  <c:v>Так, певною мірою</c:v>
                </c:pt>
                <c:pt idx="2">
                  <c:v>Ні</c:v>
                </c:pt>
                <c:pt idx="3">
                  <c:v>Важко сказати/відмова</c:v>
                </c:pt>
              </c:strCache>
            </c:strRef>
          </c:cat>
          <c:val>
            <c:numRef>
              <c:f>Лист1!$G$2:$G$5</c:f>
              <c:numCache>
                <c:formatCode>0.00%</c:formatCode>
                <c:ptCount val="4"/>
                <c:pt idx="0">
                  <c:v>0.50649999999999995</c:v>
                </c:pt>
                <c:pt idx="1">
                  <c:v>0.22670000000000001</c:v>
                </c:pt>
                <c:pt idx="2">
                  <c:v>0.41610000000000003</c:v>
                </c:pt>
                <c:pt idx="3">
                  <c:v>0.65059999999999996</c:v>
                </c:pt>
              </c:numCache>
            </c:numRef>
          </c:val>
          <c:extLst>
            <c:ext xmlns:c16="http://schemas.microsoft.com/office/drawing/2014/chart" uri="{C3380CC4-5D6E-409C-BE32-E72D297353CC}">
              <c16:uniqueId val="{00000006-153F-4D2D-84A1-BC12D7B31AA6}"/>
            </c:ext>
          </c:extLst>
        </c:ser>
        <c:dLbls>
          <c:showLegendKey val="0"/>
          <c:showVal val="0"/>
          <c:showCatName val="0"/>
          <c:showSerName val="0"/>
          <c:showPercent val="0"/>
          <c:showBubbleSize val="0"/>
        </c:dLbls>
        <c:gapWidth val="60"/>
        <c:overlap val="100"/>
        <c:axId val="1529315199"/>
        <c:axId val="1529318527"/>
      </c:barChart>
      <c:catAx>
        <c:axId val="1529315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529318527"/>
        <c:crosses val="autoZero"/>
        <c:auto val="1"/>
        <c:lblAlgn val="ctr"/>
        <c:lblOffset val="100"/>
        <c:noMultiLvlLbl val="0"/>
      </c:catAx>
      <c:valAx>
        <c:axId val="1529318527"/>
        <c:scaling>
          <c:orientation val="minMax"/>
        </c:scaling>
        <c:delete val="1"/>
        <c:axPos val="t"/>
        <c:numFmt formatCode="0%" sourceLinked="1"/>
        <c:majorTickMark val="none"/>
        <c:minorTickMark val="none"/>
        <c:tickLblPos val="nextTo"/>
        <c:crossAx val="1529315199"/>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ayout>
        <c:manualLayout>
          <c:xMode val="edge"/>
          <c:yMode val="edge"/>
          <c:x val="0.18080955827830941"/>
          <c:y val="4.6249117216181357E-2"/>
          <c:w val="0.81214769958687905"/>
          <c:h val="6.71849556127541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0967408502109"/>
          <c:y val="3.1941920123249624E-2"/>
          <c:w val="0.87199032591497894"/>
          <c:h val="0.93611615975350071"/>
        </c:manualLayout>
      </c:layout>
      <c:barChart>
        <c:barDir val="bar"/>
        <c:grouping val="percentStacked"/>
        <c:varyColors val="0"/>
        <c:ser>
          <c:idx val="0"/>
          <c:order val="0"/>
          <c:tx>
            <c:strRef>
              <c:f>Лист1!$B$1</c:f>
              <c:strCache>
                <c:ptCount val="1"/>
                <c:pt idx="0">
                  <c:v>До 10%</c:v>
                </c:pt>
              </c:strCache>
            </c:strRef>
          </c:tx>
          <c:spPr>
            <a:solidFill>
              <a:schemeClr val="accent2">
                <a:lumMod val="20000"/>
                <a:lumOff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Лист1!$B$2:$B$4</c:f>
              <c:numCache>
                <c:formatCode>0.00%</c:formatCode>
                <c:ptCount val="3"/>
                <c:pt idx="0">
                  <c:v>0.1163</c:v>
                </c:pt>
                <c:pt idx="1">
                  <c:v>0.128</c:v>
                </c:pt>
                <c:pt idx="2">
                  <c:v>0.18459999999999999</c:v>
                </c:pt>
              </c:numCache>
            </c:numRef>
          </c:val>
          <c:extLst>
            <c:ext xmlns:c16="http://schemas.microsoft.com/office/drawing/2014/chart" uri="{C3380CC4-5D6E-409C-BE32-E72D297353CC}">
              <c16:uniqueId val="{00000000-B8A5-485F-8BD9-5D91C1B19537}"/>
            </c:ext>
          </c:extLst>
        </c:ser>
        <c:ser>
          <c:idx val="1"/>
          <c:order val="1"/>
          <c:tx>
            <c:strRef>
              <c:f>Лист1!$C$1</c:f>
              <c:strCache>
                <c:ptCount val="1"/>
                <c:pt idx="0">
                  <c:v>11-25%</c:v>
                </c:pt>
              </c:strCache>
            </c:strRef>
          </c:tx>
          <c:spPr>
            <a:solidFill>
              <a:schemeClr val="accent2">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Лист1!$C$2:$C$4</c:f>
              <c:numCache>
                <c:formatCode>0.00%</c:formatCode>
                <c:ptCount val="3"/>
                <c:pt idx="0">
                  <c:v>8.6999999999999994E-2</c:v>
                </c:pt>
                <c:pt idx="1">
                  <c:v>8.6499999999999994E-2</c:v>
                </c:pt>
                <c:pt idx="2">
                  <c:v>8.8400000000000006E-2</c:v>
                </c:pt>
              </c:numCache>
            </c:numRef>
          </c:val>
          <c:extLst>
            <c:ext xmlns:c16="http://schemas.microsoft.com/office/drawing/2014/chart" uri="{C3380CC4-5D6E-409C-BE32-E72D297353CC}">
              <c16:uniqueId val="{00000001-597C-4CA6-B6EE-E37414B5D2AF}"/>
            </c:ext>
          </c:extLst>
        </c:ser>
        <c:ser>
          <c:idx val="2"/>
          <c:order val="2"/>
          <c:tx>
            <c:strRef>
              <c:f>Лист1!$D$1</c:f>
              <c:strCache>
                <c:ptCount val="1"/>
                <c:pt idx="0">
                  <c:v>26-50%</c:v>
                </c:pt>
              </c:strCache>
            </c:strRef>
          </c:tx>
          <c:spPr>
            <a:solidFill>
              <a:schemeClr val="accent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Лист1!$D$2:$D$4</c:f>
              <c:numCache>
                <c:formatCode>0.00%</c:formatCode>
                <c:ptCount val="3"/>
                <c:pt idx="0">
                  <c:v>0.1452</c:v>
                </c:pt>
                <c:pt idx="1">
                  <c:v>0.14849999999999999</c:v>
                </c:pt>
                <c:pt idx="2">
                  <c:v>0.12230000000000001</c:v>
                </c:pt>
              </c:numCache>
            </c:numRef>
          </c:val>
          <c:extLst>
            <c:ext xmlns:c16="http://schemas.microsoft.com/office/drawing/2014/chart" uri="{C3380CC4-5D6E-409C-BE32-E72D297353CC}">
              <c16:uniqueId val="{00000002-597C-4CA6-B6EE-E37414B5D2AF}"/>
            </c:ext>
          </c:extLst>
        </c:ser>
        <c:ser>
          <c:idx val="3"/>
          <c:order val="3"/>
          <c:tx>
            <c:strRef>
              <c:f>Лист1!$E$1</c:f>
              <c:strCache>
                <c:ptCount val="1"/>
                <c:pt idx="0">
                  <c:v>Більше 50%</c:v>
                </c:pt>
              </c:strCache>
            </c:strRef>
          </c:tx>
          <c:spPr>
            <a:solidFill>
              <a:schemeClr val="accent2">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Лист1!$E$2:$E$4</c:f>
              <c:numCache>
                <c:formatCode>0.00%</c:formatCode>
                <c:ptCount val="3"/>
                <c:pt idx="0">
                  <c:v>0.45879999999999999</c:v>
                </c:pt>
                <c:pt idx="1">
                  <c:v>0.44579999999999997</c:v>
                </c:pt>
                <c:pt idx="2">
                  <c:v>0.3856</c:v>
                </c:pt>
              </c:numCache>
            </c:numRef>
          </c:val>
          <c:extLst>
            <c:ext xmlns:c16="http://schemas.microsoft.com/office/drawing/2014/chart" uri="{C3380CC4-5D6E-409C-BE32-E72D297353CC}">
              <c16:uniqueId val="{00000003-597C-4CA6-B6EE-E37414B5D2AF}"/>
            </c:ext>
          </c:extLst>
        </c:ser>
        <c:ser>
          <c:idx val="4"/>
          <c:order val="4"/>
          <c:tx>
            <c:strRef>
              <c:f>Лист1!$F$1</c:f>
              <c:strCache>
                <c:ptCount val="1"/>
                <c:pt idx="0">
                  <c:v>Важко сказати/відмова</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Лист1!$F$2:$F$4</c:f>
              <c:numCache>
                <c:formatCode>0.00%</c:formatCode>
                <c:ptCount val="3"/>
                <c:pt idx="0">
                  <c:v>0.19270000000000001</c:v>
                </c:pt>
                <c:pt idx="1">
                  <c:v>0.19120000000000001</c:v>
                </c:pt>
                <c:pt idx="2">
                  <c:v>0.21920000000000001</c:v>
                </c:pt>
              </c:numCache>
            </c:numRef>
          </c:val>
          <c:extLst>
            <c:ext xmlns:c16="http://schemas.microsoft.com/office/drawing/2014/chart" uri="{C3380CC4-5D6E-409C-BE32-E72D297353CC}">
              <c16:uniqueId val="{00000001-5A24-4B33-81A5-3F2935F52412}"/>
            </c:ext>
          </c:extLst>
        </c:ser>
        <c:dLbls>
          <c:showLegendKey val="0"/>
          <c:showVal val="0"/>
          <c:showCatName val="0"/>
          <c:showSerName val="0"/>
          <c:showPercent val="0"/>
          <c:showBubbleSize val="0"/>
        </c:dLbls>
        <c:gapWidth val="60"/>
        <c:overlap val="10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1"/>
          <c:min val="0"/>
        </c:scaling>
        <c:delete val="1"/>
        <c:axPos val="t"/>
        <c:numFmt formatCode="0%" sourceLinked="1"/>
        <c:majorTickMark val="out"/>
        <c:minorTickMark val="none"/>
        <c:tickLblPos val="nextTo"/>
        <c:crossAx val="1457968527"/>
        <c:crosses val="autoZero"/>
        <c:crossBetween val="between"/>
      </c:valAx>
      <c:spPr>
        <a:noFill/>
        <a:ln>
          <a:noFill/>
        </a:ln>
        <a:effectLst/>
      </c:spPr>
    </c:plotArea>
    <c:legend>
      <c:legendPos val="t"/>
      <c:layout>
        <c:manualLayout>
          <c:xMode val="edge"/>
          <c:yMode val="edge"/>
          <c:x val="0.15534422989125624"/>
          <c:y val="1.7422865521772524E-2"/>
          <c:w val="0.84465577010874382"/>
          <c:h val="6.70807760171741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22825094958009"/>
          <c:y val="0.29190263266027111"/>
          <c:w val="0.59577174905041996"/>
          <c:h val="0.67615534257334475"/>
        </c:manualLayout>
      </c:layout>
      <c:barChart>
        <c:barDir val="bar"/>
        <c:grouping val="percentStacked"/>
        <c:varyColors val="0"/>
        <c:ser>
          <c:idx val="0"/>
          <c:order val="0"/>
          <c:tx>
            <c:strRef>
              <c:f>Лист1!$B$1</c:f>
              <c:strCache>
                <c:ptCount val="1"/>
                <c:pt idx="0">
                  <c:v>До 10%</c:v>
                </c:pt>
              </c:strCache>
            </c:strRef>
          </c:tx>
          <c:spPr>
            <a:solidFill>
              <a:schemeClr val="accent6">
                <a:lumMod val="20000"/>
                <a:lumOff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Лист1!$B$2:$B$4</c:f>
              <c:numCache>
                <c:formatCode>0.00%</c:formatCode>
                <c:ptCount val="3"/>
                <c:pt idx="0">
                  <c:v>0.1072</c:v>
                </c:pt>
                <c:pt idx="1">
                  <c:v>0.12609999999999999</c:v>
                </c:pt>
                <c:pt idx="2">
                  <c:v>0.18010000000000001</c:v>
                </c:pt>
              </c:numCache>
            </c:numRef>
          </c:val>
          <c:extLst>
            <c:ext xmlns:c16="http://schemas.microsoft.com/office/drawing/2014/chart" uri="{C3380CC4-5D6E-409C-BE32-E72D297353CC}">
              <c16:uniqueId val="{00000000-B8A5-485F-8BD9-5D91C1B19537}"/>
            </c:ext>
          </c:extLst>
        </c:ser>
        <c:ser>
          <c:idx val="1"/>
          <c:order val="1"/>
          <c:tx>
            <c:strRef>
              <c:f>Лист1!$C$1</c:f>
              <c:strCache>
                <c:ptCount val="1"/>
                <c:pt idx="0">
                  <c:v>11-25%</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Лист1!$C$2:$C$4</c:f>
              <c:numCache>
                <c:formatCode>0.00%</c:formatCode>
                <c:ptCount val="3"/>
                <c:pt idx="0">
                  <c:v>8.4699999999999998E-2</c:v>
                </c:pt>
                <c:pt idx="1">
                  <c:v>7.5399999999999995E-2</c:v>
                </c:pt>
                <c:pt idx="2">
                  <c:v>7.8E-2</c:v>
                </c:pt>
              </c:numCache>
            </c:numRef>
          </c:val>
          <c:extLst>
            <c:ext xmlns:c16="http://schemas.microsoft.com/office/drawing/2014/chart" uri="{C3380CC4-5D6E-409C-BE32-E72D297353CC}">
              <c16:uniqueId val="{00000001-597C-4CA6-B6EE-E37414B5D2AF}"/>
            </c:ext>
          </c:extLst>
        </c:ser>
        <c:ser>
          <c:idx val="2"/>
          <c:order val="2"/>
          <c:tx>
            <c:strRef>
              <c:f>Лист1!$D$1</c:f>
              <c:strCache>
                <c:ptCount val="1"/>
                <c:pt idx="0">
                  <c:v>26-50%</c:v>
                </c:pt>
              </c:strCache>
            </c:strRef>
          </c:tx>
          <c:spPr>
            <a:solidFill>
              <a:schemeClr val="accent6">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Лист1!$D$2:$D$4</c:f>
              <c:numCache>
                <c:formatCode>0.00%</c:formatCode>
                <c:ptCount val="3"/>
                <c:pt idx="0">
                  <c:v>0.1391</c:v>
                </c:pt>
                <c:pt idx="1">
                  <c:v>0.1426</c:v>
                </c:pt>
                <c:pt idx="2">
                  <c:v>0.1186</c:v>
                </c:pt>
              </c:numCache>
            </c:numRef>
          </c:val>
          <c:extLst>
            <c:ext xmlns:c16="http://schemas.microsoft.com/office/drawing/2014/chart" uri="{C3380CC4-5D6E-409C-BE32-E72D297353CC}">
              <c16:uniqueId val="{00000002-597C-4CA6-B6EE-E37414B5D2AF}"/>
            </c:ext>
          </c:extLst>
        </c:ser>
        <c:ser>
          <c:idx val="3"/>
          <c:order val="3"/>
          <c:tx>
            <c:strRef>
              <c:f>Лист1!$E$1</c:f>
              <c:strCache>
                <c:ptCount val="1"/>
                <c:pt idx="0">
                  <c:v>Більше 50%</c:v>
                </c:pt>
              </c:strCache>
            </c:strRef>
          </c:tx>
          <c:spPr>
            <a:solidFill>
              <a:srgbClr val="CE3A4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Лист1!$E$2:$E$4</c:f>
              <c:numCache>
                <c:formatCode>0.00%</c:formatCode>
                <c:ptCount val="3"/>
                <c:pt idx="0">
                  <c:v>0.46939999999999998</c:v>
                </c:pt>
                <c:pt idx="1">
                  <c:v>0.45850000000000002</c:v>
                </c:pt>
                <c:pt idx="2">
                  <c:v>0.39510000000000001</c:v>
                </c:pt>
              </c:numCache>
            </c:numRef>
          </c:val>
          <c:extLst>
            <c:ext xmlns:c16="http://schemas.microsoft.com/office/drawing/2014/chart" uri="{C3380CC4-5D6E-409C-BE32-E72D297353CC}">
              <c16:uniqueId val="{00000003-597C-4CA6-B6EE-E37414B5D2AF}"/>
            </c:ext>
          </c:extLst>
        </c:ser>
        <c:ser>
          <c:idx val="4"/>
          <c:order val="4"/>
          <c:tx>
            <c:strRef>
              <c:f>Лист1!$F$1</c:f>
              <c:strCache>
                <c:ptCount val="1"/>
                <c:pt idx="0">
                  <c:v>Важко сказати/відмова</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Лист1!$F$2:$F$4</c:f>
              <c:numCache>
                <c:formatCode>0.00%</c:formatCode>
                <c:ptCount val="3"/>
                <c:pt idx="0">
                  <c:v>0.1996</c:v>
                </c:pt>
                <c:pt idx="1">
                  <c:v>0.19739999999999999</c:v>
                </c:pt>
                <c:pt idx="2">
                  <c:v>0.22819999999999999</c:v>
                </c:pt>
              </c:numCache>
            </c:numRef>
          </c:val>
          <c:extLst>
            <c:ext xmlns:c16="http://schemas.microsoft.com/office/drawing/2014/chart" uri="{C3380CC4-5D6E-409C-BE32-E72D297353CC}">
              <c16:uniqueId val="{00000001-5A24-4B33-81A5-3F2935F52412}"/>
            </c:ext>
          </c:extLst>
        </c:ser>
        <c:dLbls>
          <c:showLegendKey val="0"/>
          <c:showVal val="0"/>
          <c:showCatName val="0"/>
          <c:showSerName val="0"/>
          <c:showPercent val="0"/>
          <c:showBubbleSize val="0"/>
        </c:dLbls>
        <c:gapWidth val="60"/>
        <c:overlap val="10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1"/>
          <c:min val="0"/>
        </c:scaling>
        <c:delete val="1"/>
        <c:axPos val="t"/>
        <c:numFmt formatCode="0%" sourceLinked="1"/>
        <c:majorTickMark val="out"/>
        <c:minorTickMark val="none"/>
        <c:tickLblPos val="nextTo"/>
        <c:crossAx val="1457968527"/>
        <c:crosses val="autoZero"/>
        <c:crossBetween val="between"/>
      </c:valAx>
      <c:spPr>
        <a:noFill/>
        <a:ln>
          <a:noFill/>
        </a:ln>
        <a:effectLst/>
      </c:spPr>
    </c:plotArea>
    <c:legend>
      <c:legendPos val="t"/>
      <c:layout>
        <c:manualLayout>
          <c:xMode val="edge"/>
          <c:yMode val="edge"/>
          <c:x val="0.15534422989125624"/>
          <c:y val="1.7422865521772524E-2"/>
          <c:w val="0.84465577010874382"/>
          <c:h val="0.2692726409844691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22825094958009"/>
          <c:y val="0.2533899500093249"/>
          <c:w val="0.59577174905041996"/>
          <c:h val="0.71466802522429085"/>
        </c:manualLayout>
      </c:layout>
      <c:barChart>
        <c:barDir val="bar"/>
        <c:grouping val="percentStacked"/>
        <c:varyColors val="0"/>
        <c:ser>
          <c:idx val="0"/>
          <c:order val="0"/>
          <c:tx>
            <c:strRef>
              <c:f>Лист1!$B$1</c:f>
              <c:strCache>
                <c:ptCount val="1"/>
                <c:pt idx="0">
                  <c:v>До 10%</c:v>
                </c:pt>
              </c:strCache>
            </c:strRef>
          </c:tx>
          <c:spPr>
            <a:solidFill>
              <a:schemeClr val="accent5">
                <a:lumMod val="20000"/>
                <a:lumOff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Лист1!$B$2:$B$4</c:f>
              <c:numCache>
                <c:formatCode>0.00%</c:formatCode>
                <c:ptCount val="3"/>
                <c:pt idx="0">
                  <c:v>0.12920000000000001</c:v>
                </c:pt>
                <c:pt idx="1">
                  <c:v>0.106</c:v>
                </c:pt>
                <c:pt idx="2">
                  <c:v>0.1893</c:v>
                </c:pt>
              </c:numCache>
            </c:numRef>
          </c:val>
          <c:extLst>
            <c:ext xmlns:c16="http://schemas.microsoft.com/office/drawing/2014/chart" uri="{C3380CC4-5D6E-409C-BE32-E72D297353CC}">
              <c16:uniqueId val="{00000000-9316-45BC-BA4B-C6E4D9A5485C}"/>
            </c:ext>
          </c:extLst>
        </c:ser>
        <c:ser>
          <c:idx val="1"/>
          <c:order val="1"/>
          <c:tx>
            <c:strRef>
              <c:f>Лист1!$C$1</c:f>
              <c:strCache>
                <c:ptCount val="1"/>
                <c:pt idx="0">
                  <c:v>11-25%</c:v>
                </c:pt>
              </c:strCache>
            </c:strRef>
          </c:tx>
          <c:spPr>
            <a:solidFill>
              <a:schemeClr val="accent5">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Лист1!$C$2:$C$4</c:f>
              <c:numCache>
                <c:formatCode>0.00%</c:formatCode>
                <c:ptCount val="3"/>
                <c:pt idx="0">
                  <c:v>8.7999999999999995E-2</c:v>
                </c:pt>
                <c:pt idx="1">
                  <c:v>0.1232</c:v>
                </c:pt>
                <c:pt idx="2">
                  <c:v>0.12590000000000001</c:v>
                </c:pt>
              </c:numCache>
            </c:numRef>
          </c:val>
          <c:extLst>
            <c:ext xmlns:c16="http://schemas.microsoft.com/office/drawing/2014/chart" uri="{C3380CC4-5D6E-409C-BE32-E72D297353CC}">
              <c16:uniqueId val="{00000001-9316-45BC-BA4B-C6E4D9A5485C}"/>
            </c:ext>
          </c:extLst>
        </c:ser>
        <c:ser>
          <c:idx val="2"/>
          <c:order val="2"/>
          <c:tx>
            <c:strRef>
              <c:f>Лист1!$D$1</c:f>
              <c:strCache>
                <c:ptCount val="1"/>
                <c:pt idx="0">
                  <c:v>26-50%</c:v>
                </c:pt>
              </c:strCache>
            </c:strRef>
          </c:tx>
          <c:spPr>
            <a:solidFill>
              <a:schemeClr val="accent5">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Лист1!$D$2:$D$4</c:f>
              <c:numCache>
                <c:formatCode>0.00%</c:formatCode>
                <c:ptCount val="3"/>
                <c:pt idx="0">
                  <c:v>0.17829999999999999</c:v>
                </c:pt>
                <c:pt idx="1">
                  <c:v>0.17860000000000001</c:v>
                </c:pt>
                <c:pt idx="2">
                  <c:v>0.13009999999999999</c:v>
                </c:pt>
              </c:numCache>
            </c:numRef>
          </c:val>
          <c:extLst>
            <c:ext xmlns:c16="http://schemas.microsoft.com/office/drawing/2014/chart" uri="{C3380CC4-5D6E-409C-BE32-E72D297353CC}">
              <c16:uniqueId val="{00000002-9316-45BC-BA4B-C6E4D9A5485C}"/>
            </c:ext>
          </c:extLst>
        </c:ser>
        <c:ser>
          <c:idx val="3"/>
          <c:order val="3"/>
          <c:tx>
            <c:strRef>
              <c:f>Лист1!$E$1</c:f>
              <c:strCache>
                <c:ptCount val="1"/>
                <c:pt idx="0">
                  <c:v>Більше 50%</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Лист1!$E$2:$E$4</c:f>
              <c:numCache>
                <c:formatCode>0.00%</c:formatCode>
                <c:ptCount val="3"/>
                <c:pt idx="0">
                  <c:v>0.4652</c:v>
                </c:pt>
                <c:pt idx="1">
                  <c:v>0.46189999999999998</c:v>
                </c:pt>
                <c:pt idx="2">
                  <c:v>0.39779999999999999</c:v>
                </c:pt>
              </c:numCache>
            </c:numRef>
          </c:val>
          <c:extLst>
            <c:ext xmlns:c16="http://schemas.microsoft.com/office/drawing/2014/chart" uri="{C3380CC4-5D6E-409C-BE32-E72D297353CC}">
              <c16:uniqueId val="{00000003-9316-45BC-BA4B-C6E4D9A5485C}"/>
            </c:ext>
          </c:extLst>
        </c:ser>
        <c:ser>
          <c:idx val="4"/>
          <c:order val="4"/>
          <c:tx>
            <c:strRef>
              <c:f>Лист1!$F$1</c:f>
              <c:strCache>
                <c:ptCount val="1"/>
                <c:pt idx="0">
                  <c:v>Важко сказати/відмова</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Лист1!$F$2:$F$4</c:f>
              <c:numCache>
                <c:formatCode>0.00%</c:formatCode>
                <c:ptCount val="3"/>
                <c:pt idx="0">
                  <c:v>0.13930000000000001</c:v>
                </c:pt>
                <c:pt idx="1">
                  <c:v>0.13039999999999999</c:v>
                </c:pt>
                <c:pt idx="2">
                  <c:v>0.15690000000000001</c:v>
                </c:pt>
              </c:numCache>
            </c:numRef>
          </c:val>
          <c:extLst>
            <c:ext xmlns:c16="http://schemas.microsoft.com/office/drawing/2014/chart" uri="{C3380CC4-5D6E-409C-BE32-E72D297353CC}">
              <c16:uniqueId val="{00000004-9316-45BC-BA4B-C6E4D9A5485C}"/>
            </c:ext>
          </c:extLst>
        </c:ser>
        <c:dLbls>
          <c:showLegendKey val="0"/>
          <c:showVal val="0"/>
          <c:showCatName val="0"/>
          <c:showSerName val="0"/>
          <c:showPercent val="0"/>
          <c:showBubbleSize val="0"/>
        </c:dLbls>
        <c:gapWidth val="60"/>
        <c:overlap val="10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1"/>
          <c:min val="0"/>
        </c:scaling>
        <c:delete val="1"/>
        <c:axPos val="t"/>
        <c:numFmt formatCode="0%" sourceLinked="1"/>
        <c:majorTickMark val="out"/>
        <c:minorTickMark val="none"/>
        <c:tickLblPos val="nextTo"/>
        <c:crossAx val="1457968527"/>
        <c:crosses val="autoZero"/>
        <c:crossBetween val="between"/>
      </c:valAx>
      <c:spPr>
        <a:noFill/>
        <a:ln>
          <a:noFill/>
        </a:ln>
        <a:effectLst/>
      </c:spPr>
    </c:plotArea>
    <c:legend>
      <c:legendPos val="t"/>
      <c:layout>
        <c:manualLayout>
          <c:xMode val="edge"/>
          <c:yMode val="edge"/>
          <c:x val="0.15534422989125624"/>
          <c:y val="1.7422865521772524E-2"/>
          <c:w val="0.84465577010874382"/>
          <c:h val="0.2307599583335228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41373838047295"/>
          <c:y val="0.29190263266027111"/>
          <c:w val="0.5945862616195271"/>
          <c:h val="0.67615534257334475"/>
        </c:manualLayout>
      </c:layout>
      <c:barChart>
        <c:barDir val="bar"/>
        <c:grouping val="percentStacked"/>
        <c:varyColors val="0"/>
        <c:ser>
          <c:idx val="0"/>
          <c:order val="0"/>
          <c:tx>
            <c:strRef>
              <c:f>Лист1!$B$1</c:f>
              <c:strCache>
                <c:ptCount val="1"/>
                <c:pt idx="0">
                  <c:v>До 10%</c:v>
                </c:pt>
              </c:strCache>
            </c:strRef>
          </c:tx>
          <c:spPr>
            <a:solidFill>
              <a:schemeClr val="accent4">
                <a:lumMod val="20000"/>
                <a:lumOff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Лист1!$B$2:$B$4</c:f>
              <c:numCache>
                <c:formatCode>0.00%</c:formatCode>
                <c:ptCount val="3"/>
                <c:pt idx="0">
                  <c:v>0.2354</c:v>
                </c:pt>
                <c:pt idx="1">
                  <c:v>0.2185</c:v>
                </c:pt>
                <c:pt idx="2">
                  <c:v>0.24759999999999999</c:v>
                </c:pt>
              </c:numCache>
            </c:numRef>
          </c:val>
          <c:extLst>
            <c:ext xmlns:c16="http://schemas.microsoft.com/office/drawing/2014/chart" uri="{C3380CC4-5D6E-409C-BE32-E72D297353CC}">
              <c16:uniqueId val="{00000000-4659-46B2-BAD8-7767D9F0C70F}"/>
            </c:ext>
          </c:extLst>
        </c:ser>
        <c:ser>
          <c:idx val="1"/>
          <c:order val="1"/>
          <c:tx>
            <c:strRef>
              <c:f>Лист1!$C$1</c:f>
              <c:strCache>
                <c:ptCount val="1"/>
                <c:pt idx="0">
                  <c:v>11-25%</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Лист1!$C$2:$C$4</c:f>
              <c:numCache>
                <c:formatCode>0.00%</c:formatCode>
                <c:ptCount val="3"/>
                <c:pt idx="0">
                  <c:v>0.1229</c:v>
                </c:pt>
                <c:pt idx="1">
                  <c:v>0.17510000000000001</c:v>
                </c:pt>
                <c:pt idx="2">
                  <c:v>0.16400000000000001</c:v>
                </c:pt>
              </c:numCache>
            </c:numRef>
          </c:val>
          <c:extLst>
            <c:ext xmlns:c16="http://schemas.microsoft.com/office/drawing/2014/chart" uri="{C3380CC4-5D6E-409C-BE32-E72D297353CC}">
              <c16:uniqueId val="{00000001-4659-46B2-BAD8-7767D9F0C70F}"/>
            </c:ext>
          </c:extLst>
        </c:ser>
        <c:ser>
          <c:idx val="2"/>
          <c:order val="2"/>
          <c:tx>
            <c:strRef>
              <c:f>Лист1!$D$1</c:f>
              <c:strCache>
                <c:ptCount val="1"/>
                <c:pt idx="0">
                  <c:v>26-50%</c:v>
                </c:pt>
              </c:strCache>
            </c:strRef>
          </c:tx>
          <c:spPr>
            <a:solidFill>
              <a:srgbClr val="F7DD6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Лист1!$D$2:$D$4</c:f>
              <c:numCache>
                <c:formatCode>0.00%</c:formatCode>
                <c:ptCount val="3"/>
                <c:pt idx="0">
                  <c:v>0.1608</c:v>
                </c:pt>
                <c:pt idx="1">
                  <c:v>0.16800000000000001</c:v>
                </c:pt>
                <c:pt idx="2">
                  <c:v>0.16400000000000001</c:v>
                </c:pt>
              </c:numCache>
            </c:numRef>
          </c:val>
          <c:extLst>
            <c:ext xmlns:c16="http://schemas.microsoft.com/office/drawing/2014/chart" uri="{C3380CC4-5D6E-409C-BE32-E72D297353CC}">
              <c16:uniqueId val="{00000002-4659-46B2-BAD8-7767D9F0C70F}"/>
            </c:ext>
          </c:extLst>
        </c:ser>
        <c:ser>
          <c:idx val="3"/>
          <c:order val="3"/>
          <c:tx>
            <c:strRef>
              <c:f>Лист1!$E$1</c:f>
              <c:strCache>
                <c:ptCount val="1"/>
                <c:pt idx="0">
                  <c:v>Більше 50%</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Лист1!$E$2:$E$4</c:f>
              <c:numCache>
                <c:formatCode>0.00%</c:formatCode>
                <c:ptCount val="3"/>
                <c:pt idx="0">
                  <c:v>0.26219999999999999</c:v>
                </c:pt>
                <c:pt idx="1">
                  <c:v>0.18940000000000001</c:v>
                </c:pt>
                <c:pt idx="2">
                  <c:v>0.1928</c:v>
                </c:pt>
              </c:numCache>
            </c:numRef>
          </c:val>
          <c:extLst>
            <c:ext xmlns:c16="http://schemas.microsoft.com/office/drawing/2014/chart" uri="{C3380CC4-5D6E-409C-BE32-E72D297353CC}">
              <c16:uniqueId val="{00000003-4659-46B2-BAD8-7767D9F0C70F}"/>
            </c:ext>
          </c:extLst>
        </c:ser>
        <c:ser>
          <c:idx val="4"/>
          <c:order val="4"/>
          <c:tx>
            <c:strRef>
              <c:f>Лист1!$F$1</c:f>
              <c:strCache>
                <c:ptCount val="1"/>
                <c:pt idx="0">
                  <c:v>Важко сказати/відмова</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Оптимізація податків на зарплату (ПДФО та ЄСВ)</c:v>
                </c:pt>
                <c:pt idx="1">
                  <c:v>Оптимізація податку на прибуток</c:v>
                </c:pt>
                <c:pt idx="2">
                  <c:v>Оптимізація ПДВ</c:v>
                </c:pt>
              </c:strCache>
            </c:strRef>
          </c:cat>
          <c:val>
            <c:numRef>
              <c:f>Лист1!$F$2:$F$4</c:f>
              <c:numCache>
                <c:formatCode>0.00%</c:formatCode>
                <c:ptCount val="3"/>
                <c:pt idx="0">
                  <c:v>0.21879999999999999</c:v>
                </c:pt>
                <c:pt idx="1">
                  <c:v>0.24909999999999999</c:v>
                </c:pt>
                <c:pt idx="2">
                  <c:v>0.2316</c:v>
                </c:pt>
              </c:numCache>
            </c:numRef>
          </c:val>
          <c:extLst>
            <c:ext xmlns:c16="http://schemas.microsoft.com/office/drawing/2014/chart" uri="{C3380CC4-5D6E-409C-BE32-E72D297353CC}">
              <c16:uniqueId val="{00000004-4659-46B2-BAD8-7767D9F0C70F}"/>
            </c:ext>
          </c:extLst>
        </c:ser>
        <c:dLbls>
          <c:showLegendKey val="0"/>
          <c:showVal val="0"/>
          <c:showCatName val="0"/>
          <c:showSerName val="0"/>
          <c:showPercent val="0"/>
          <c:showBubbleSize val="0"/>
        </c:dLbls>
        <c:gapWidth val="60"/>
        <c:overlap val="10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1"/>
          <c:min val="0"/>
        </c:scaling>
        <c:delete val="1"/>
        <c:axPos val="t"/>
        <c:numFmt formatCode="0%" sourceLinked="1"/>
        <c:majorTickMark val="out"/>
        <c:minorTickMark val="none"/>
        <c:tickLblPos val="nextTo"/>
        <c:crossAx val="1457968527"/>
        <c:crosses val="autoZero"/>
        <c:crossBetween val="between"/>
      </c:valAx>
      <c:spPr>
        <a:noFill/>
        <a:ln>
          <a:noFill/>
        </a:ln>
        <a:effectLst/>
      </c:spPr>
    </c:plotArea>
    <c:legend>
      <c:legendPos val="t"/>
      <c:layout>
        <c:manualLayout>
          <c:xMode val="edge"/>
          <c:yMode val="edge"/>
          <c:x val="0.15534422989125624"/>
          <c:y val="1.7422865521772524E-2"/>
          <c:w val="0.84465577010874382"/>
          <c:h val="0.2692726409844691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03642768652309"/>
          <c:y val="3.1941920123249624E-2"/>
          <c:w val="0.59396357231347696"/>
          <c:h val="0.93611615975350071"/>
        </c:manualLayout>
      </c:layout>
      <c:barChart>
        <c:barDir val="bar"/>
        <c:grouping val="clustered"/>
        <c:varyColors val="0"/>
        <c:ser>
          <c:idx val="0"/>
          <c:order val="0"/>
          <c:tx>
            <c:strRef>
              <c:f>Лист1!$B$1</c:f>
              <c:strCache>
                <c:ptCount val="1"/>
                <c:pt idx="0">
                  <c:v>Ряд 1</c:v>
                </c:pt>
              </c:strCache>
            </c:strRef>
          </c:tx>
          <c:spPr>
            <a:solidFill>
              <a:srgbClr val="3498DB"/>
            </a:solidFill>
            <a:ln>
              <a:noFill/>
            </a:ln>
            <a:effectLst/>
          </c:spPr>
          <c:invertIfNegative val="0"/>
          <c:dPt>
            <c:idx val="5"/>
            <c:invertIfNegative val="0"/>
            <c:bubble3D val="0"/>
            <c:spPr>
              <a:solidFill>
                <a:schemeClr val="tx2"/>
              </a:solidFill>
              <a:ln>
                <a:noFill/>
              </a:ln>
              <a:effectLst/>
            </c:spPr>
            <c:extLst>
              <c:ext xmlns:c16="http://schemas.microsoft.com/office/drawing/2014/chart" uri="{C3380CC4-5D6E-409C-BE32-E72D297353CC}">
                <c16:uniqueId val="{00000001-610A-46BC-915E-9D4A664F1D0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Податки на зарплату (ПДФО та ЄСВ)</c:v>
                </c:pt>
                <c:pt idx="1">
                  <c:v>ПДВ</c:v>
                </c:pt>
                <c:pt idx="2">
                  <c:v>Податок на прибуток</c:v>
                </c:pt>
                <c:pt idx="3">
                  <c:v>Важко сказати/відмова</c:v>
                </c:pt>
              </c:strCache>
            </c:strRef>
          </c:cat>
          <c:val>
            <c:numRef>
              <c:f>Лист1!$B$2:$B$5</c:f>
              <c:numCache>
                <c:formatCode>0.00%</c:formatCode>
                <c:ptCount val="4"/>
                <c:pt idx="0">
                  <c:v>0.67549999999999999</c:v>
                </c:pt>
                <c:pt idx="1">
                  <c:v>0.4985</c:v>
                </c:pt>
                <c:pt idx="2">
                  <c:v>0.44069999999999998</c:v>
                </c:pt>
                <c:pt idx="3">
                  <c:v>0.11890000000000001</c:v>
                </c:pt>
              </c:numCache>
            </c:numRef>
          </c:val>
          <c:extLst>
            <c:ext xmlns:c16="http://schemas.microsoft.com/office/drawing/2014/chart" uri="{C3380CC4-5D6E-409C-BE32-E72D297353CC}">
              <c16:uniqueId val="{00000000-B8A5-485F-8BD9-5D91C1B19537}"/>
            </c:ext>
          </c:extLst>
        </c:ser>
        <c:dLbls>
          <c:showLegendKey val="0"/>
          <c:showVal val="0"/>
          <c:showCatName val="0"/>
          <c:showSerName val="0"/>
          <c:showPercent val="0"/>
          <c:showBubbleSize val="0"/>
        </c:dLbls>
        <c:gapWidth val="6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1"/>
          <c:min val="0"/>
        </c:scaling>
        <c:delete val="1"/>
        <c:axPos val="t"/>
        <c:numFmt formatCode="0.00%" sourceLinked="1"/>
        <c:majorTickMark val="out"/>
        <c:minorTickMark val="none"/>
        <c:tickLblPos val="nextTo"/>
        <c:crossAx val="145796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27149465061263"/>
          <c:y val="0.12333948316281257"/>
          <c:w val="0.79975989548391657"/>
          <c:h val="0.84762240763423313"/>
        </c:manualLayout>
      </c:layout>
      <c:barChart>
        <c:barDir val="bar"/>
        <c:grouping val="percentStacked"/>
        <c:varyColors val="0"/>
        <c:ser>
          <c:idx val="0"/>
          <c:order val="0"/>
          <c:tx>
            <c:strRef>
              <c:f>Лист1!$B$1</c:f>
              <c:strCache>
                <c:ptCount val="1"/>
                <c:pt idx="0">
                  <c:v>Мікро</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Податки на зарплату (ПДФО та ЄСВ)</c:v>
                </c:pt>
                <c:pt idx="1">
                  <c:v>ПДВ</c:v>
                </c:pt>
                <c:pt idx="2">
                  <c:v>Податок на прибуток</c:v>
                </c:pt>
                <c:pt idx="3">
                  <c:v>Важко сказати/відмова</c:v>
                </c:pt>
              </c:strCache>
            </c:strRef>
          </c:cat>
          <c:val>
            <c:numRef>
              <c:f>Лист1!$B$2:$B$5</c:f>
              <c:numCache>
                <c:formatCode>0.00%</c:formatCode>
                <c:ptCount val="4"/>
                <c:pt idx="0">
                  <c:v>0.67930000000000001</c:v>
                </c:pt>
                <c:pt idx="1">
                  <c:v>0.48149999999999998</c:v>
                </c:pt>
                <c:pt idx="2">
                  <c:v>0.42609999999999998</c:v>
                </c:pt>
                <c:pt idx="3">
                  <c:v>0.1308</c:v>
                </c:pt>
              </c:numCache>
            </c:numRef>
          </c:val>
          <c:extLst>
            <c:ext xmlns:c16="http://schemas.microsoft.com/office/drawing/2014/chart" uri="{C3380CC4-5D6E-409C-BE32-E72D297353CC}">
              <c16:uniqueId val="{00000000-0C81-4584-8000-0DC8B0AD2C98}"/>
            </c:ext>
          </c:extLst>
        </c:ser>
        <c:ser>
          <c:idx val="1"/>
          <c:order val="1"/>
          <c:tx>
            <c:strRef>
              <c:f>Лист1!$C$1</c:f>
              <c:strCache>
                <c:ptCount val="1"/>
                <c:pt idx="0">
                  <c:v>Стовпець1</c:v>
                </c:pt>
              </c:strCache>
            </c:strRef>
          </c:tx>
          <c:spPr>
            <a:noFill/>
            <a:ln>
              <a:noFill/>
            </a:ln>
            <a:effectLst/>
          </c:spPr>
          <c:invertIfNegative val="0"/>
          <c:cat>
            <c:strRef>
              <c:f>Лист1!$A$2:$A$5</c:f>
              <c:strCache>
                <c:ptCount val="4"/>
                <c:pt idx="0">
                  <c:v>Податки на зарплату (ПДФО та ЄСВ)</c:v>
                </c:pt>
                <c:pt idx="1">
                  <c:v>ПДВ</c:v>
                </c:pt>
                <c:pt idx="2">
                  <c:v>Податок на прибуток</c:v>
                </c:pt>
                <c:pt idx="3">
                  <c:v>Важко сказати/відмова</c:v>
                </c:pt>
              </c:strCache>
            </c:strRef>
          </c:cat>
          <c:val>
            <c:numRef>
              <c:f>Лист1!$C$2:$C$5</c:f>
              <c:numCache>
                <c:formatCode>0.00%</c:formatCode>
                <c:ptCount val="4"/>
                <c:pt idx="0">
                  <c:v>0.12070000000000003</c:v>
                </c:pt>
                <c:pt idx="1">
                  <c:v>0.31850000000000006</c:v>
                </c:pt>
                <c:pt idx="2">
                  <c:v>0.37390000000000007</c:v>
                </c:pt>
                <c:pt idx="3">
                  <c:v>0.66920000000000002</c:v>
                </c:pt>
              </c:numCache>
            </c:numRef>
          </c:val>
          <c:extLst>
            <c:ext xmlns:c16="http://schemas.microsoft.com/office/drawing/2014/chart" uri="{C3380CC4-5D6E-409C-BE32-E72D297353CC}">
              <c16:uniqueId val="{00000001-0C81-4584-8000-0DC8B0AD2C98}"/>
            </c:ext>
          </c:extLst>
        </c:ser>
        <c:ser>
          <c:idx val="2"/>
          <c:order val="2"/>
          <c:tx>
            <c:strRef>
              <c:f>Лист1!$D$1</c:f>
              <c:strCache>
                <c:ptCount val="1"/>
                <c:pt idx="0">
                  <c:v>Малі</c:v>
                </c:pt>
              </c:strCache>
            </c:strRef>
          </c:tx>
          <c:spPr>
            <a:solidFill>
              <a:schemeClr val="accent5">
                <a:lumMod val="40000"/>
                <a:lumOff val="60000"/>
              </a:schemeClr>
            </a:solidFill>
            <a:ln>
              <a:noFill/>
            </a:ln>
            <a:effectLst/>
          </c:spPr>
          <c:invertIfNegative val="0"/>
          <c:dLbls>
            <c:dLbl>
              <c:idx val="0"/>
              <c:numFmt formatCode="0%" sourceLinked="0"/>
              <c:spPr>
                <a:noFill/>
                <a:ln w="9525">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extLst>
                <c:ext xmlns:c16="http://schemas.microsoft.com/office/drawing/2014/chart" uri="{C3380CC4-5D6E-409C-BE32-E72D297353CC}">
                  <c16:uniqueId val="{0000000F-0C81-4584-8000-0DC8B0AD2C9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Податки на зарплату (ПДФО та ЄСВ)</c:v>
                </c:pt>
                <c:pt idx="1">
                  <c:v>ПДВ</c:v>
                </c:pt>
                <c:pt idx="2">
                  <c:v>Податок на прибуток</c:v>
                </c:pt>
                <c:pt idx="3">
                  <c:v>Важко сказати/відмова</c:v>
                </c:pt>
              </c:strCache>
            </c:strRef>
          </c:cat>
          <c:val>
            <c:numRef>
              <c:f>Лист1!$D$2:$D$5</c:f>
              <c:numCache>
                <c:formatCode>0.00%</c:formatCode>
                <c:ptCount val="4"/>
                <c:pt idx="0">
                  <c:v>0.67179999999999995</c:v>
                </c:pt>
                <c:pt idx="1">
                  <c:v>0.58499999999999996</c:v>
                </c:pt>
                <c:pt idx="2">
                  <c:v>0.54969999999999997</c:v>
                </c:pt>
                <c:pt idx="3">
                  <c:v>5.8599999999999999E-2</c:v>
                </c:pt>
              </c:numCache>
            </c:numRef>
          </c:val>
          <c:extLst>
            <c:ext xmlns:c16="http://schemas.microsoft.com/office/drawing/2014/chart" uri="{C3380CC4-5D6E-409C-BE32-E72D297353CC}">
              <c16:uniqueId val="{00000002-0C81-4584-8000-0DC8B0AD2C98}"/>
            </c:ext>
          </c:extLst>
        </c:ser>
        <c:ser>
          <c:idx val="3"/>
          <c:order val="3"/>
          <c:tx>
            <c:strRef>
              <c:f>Лист1!$E$1</c:f>
              <c:strCache>
                <c:ptCount val="1"/>
                <c:pt idx="0">
                  <c:v>Стовпець2</c:v>
                </c:pt>
              </c:strCache>
            </c:strRef>
          </c:tx>
          <c:spPr>
            <a:noFill/>
            <a:ln>
              <a:noFill/>
            </a:ln>
            <a:effectLst/>
          </c:spPr>
          <c:invertIfNegative val="0"/>
          <c:cat>
            <c:strRef>
              <c:f>Лист1!$A$2:$A$5</c:f>
              <c:strCache>
                <c:ptCount val="4"/>
                <c:pt idx="0">
                  <c:v>Податки на зарплату (ПДФО та ЄСВ)</c:v>
                </c:pt>
                <c:pt idx="1">
                  <c:v>ПДВ</c:v>
                </c:pt>
                <c:pt idx="2">
                  <c:v>Податок на прибуток</c:v>
                </c:pt>
                <c:pt idx="3">
                  <c:v>Важко сказати/відмова</c:v>
                </c:pt>
              </c:strCache>
            </c:strRef>
          </c:cat>
          <c:val>
            <c:numRef>
              <c:f>Лист1!$E$2:$E$5</c:f>
              <c:numCache>
                <c:formatCode>0.00%</c:formatCode>
                <c:ptCount val="4"/>
                <c:pt idx="0">
                  <c:v>0.12820000000000009</c:v>
                </c:pt>
                <c:pt idx="1">
                  <c:v>0.21500000000000008</c:v>
                </c:pt>
                <c:pt idx="2">
                  <c:v>0.25030000000000008</c:v>
                </c:pt>
                <c:pt idx="3">
                  <c:v>0.74140000000000006</c:v>
                </c:pt>
              </c:numCache>
            </c:numRef>
          </c:val>
          <c:extLst>
            <c:ext xmlns:c16="http://schemas.microsoft.com/office/drawing/2014/chart" uri="{C3380CC4-5D6E-409C-BE32-E72D297353CC}">
              <c16:uniqueId val="{00000004-0C81-4584-8000-0DC8B0AD2C98}"/>
            </c:ext>
          </c:extLst>
        </c:ser>
        <c:ser>
          <c:idx val="4"/>
          <c:order val="4"/>
          <c:tx>
            <c:strRef>
              <c:f>Лист1!$F$1</c:f>
              <c:strCache>
                <c:ptCount val="1"/>
                <c:pt idx="0">
                  <c:v>Середні+</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Податки на зарплату (ПДФО та ЄСВ)</c:v>
                </c:pt>
                <c:pt idx="1">
                  <c:v>ПДВ</c:v>
                </c:pt>
                <c:pt idx="2">
                  <c:v>Податок на прибуток</c:v>
                </c:pt>
                <c:pt idx="3">
                  <c:v>Важко сказати/відмова</c:v>
                </c:pt>
              </c:strCache>
            </c:strRef>
          </c:cat>
          <c:val>
            <c:numRef>
              <c:f>Лист1!$F$2:$F$5</c:f>
              <c:numCache>
                <c:formatCode>0.00%</c:formatCode>
                <c:ptCount val="4"/>
                <c:pt idx="0">
                  <c:v>0.62160000000000004</c:v>
                </c:pt>
                <c:pt idx="1">
                  <c:v>0.55420000000000003</c:v>
                </c:pt>
                <c:pt idx="2">
                  <c:v>0.3967</c:v>
                </c:pt>
                <c:pt idx="3">
                  <c:v>7.8100000000000003E-2</c:v>
                </c:pt>
              </c:numCache>
            </c:numRef>
          </c:val>
          <c:extLst>
            <c:ext xmlns:c16="http://schemas.microsoft.com/office/drawing/2014/chart" uri="{C3380CC4-5D6E-409C-BE32-E72D297353CC}">
              <c16:uniqueId val="{00000005-0C81-4584-8000-0DC8B0AD2C98}"/>
            </c:ext>
          </c:extLst>
        </c:ser>
        <c:ser>
          <c:idx val="5"/>
          <c:order val="5"/>
          <c:tx>
            <c:strRef>
              <c:f>Лист1!$G$1</c:f>
              <c:strCache>
                <c:ptCount val="1"/>
                <c:pt idx="0">
                  <c:v>Стовпець3</c:v>
                </c:pt>
              </c:strCache>
            </c:strRef>
          </c:tx>
          <c:spPr>
            <a:noFill/>
            <a:ln>
              <a:noFill/>
            </a:ln>
            <a:effectLst/>
          </c:spPr>
          <c:invertIfNegative val="0"/>
          <c:cat>
            <c:strRef>
              <c:f>Лист1!$A$2:$A$5</c:f>
              <c:strCache>
                <c:ptCount val="4"/>
                <c:pt idx="0">
                  <c:v>Податки на зарплату (ПДФО та ЄСВ)</c:v>
                </c:pt>
                <c:pt idx="1">
                  <c:v>ПДВ</c:v>
                </c:pt>
                <c:pt idx="2">
                  <c:v>Податок на прибуток</c:v>
                </c:pt>
                <c:pt idx="3">
                  <c:v>Важко сказати/відмова</c:v>
                </c:pt>
              </c:strCache>
            </c:strRef>
          </c:cat>
          <c:val>
            <c:numRef>
              <c:f>Лист1!$G$2:$G$5</c:f>
              <c:numCache>
                <c:formatCode>0.00%</c:formatCode>
                <c:ptCount val="4"/>
                <c:pt idx="0">
                  <c:v>0.1784</c:v>
                </c:pt>
                <c:pt idx="1">
                  <c:v>0.24580000000000002</c:v>
                </c:pt>
                <c:pt idx="2">
                  <c:v>0.40330000000000005</c:v>
                </c:pt>
                <c:pt idx="3">
                  <c:v>0.72189999999999999</c:v>
                </c:pt>
              </c:numCache>
            </c:numRef>
          </c:val>
          <c:extLst>
            <c:ext xmlns:c16="http://schemas.microsoft.com/office/drawing/2014/chart" uri="{C3380CC4-5D6E-409C-BE32-E72D297353CC}">
              <c16:uniqueId val="{00000006-0C81-4584-8000-0DC8B0AD2C98}"/>
            </c:ext>
          </c:extLst>
        </c:ser>
        <c:dLbls>
          <c:showLegendKey val="0"/>
          <c:showVal val="0"/>
          <c:showCatName val="0"/>
          <c:showSerName val="0"/>
          <c:showPercent val="0"/>
          <c:showBubbleSize val="0"/>
        </c:dLbls>
        <c:gapWidth val="60"/>
        <c:overlap val="100"/>
        <c:axId val="1529315199"/>
        <c:axId val="1529318527"/>
      </c:barChart>
      <c:catAx>
        <c:axId val="1529315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529318527"/>
        <c:crosses val="autoZero"/>
        <c:auto val="1"/>
        <c:lblAlgn val="ctr"/>
        <c:lblOffset val="100"/>
        <c:noMultiLvlLbl val="0"/>
      </c:catAx>
      <c:valAx>
        <c:axId val="1529318527"/>
        <c:scaling>
          <c:orientation val="minMax"/>
        </c:scaling>
        <c:delete val="1"/>
        <c:axPos val="t"/>
        <c:numFmt formatCode="0%" sourceLinked="1"/>
        <c:majorTickMark val="none"/>
        <c:minorTickMark val="none"/>
        <c:tickLblPos val="nextTo"/>
        <c:crossAx val="1529315199"/>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ayout>
        <c:manualLayout>
          <c:xMode val="edge"/>
          <c:yMode val="edge"/>
          <c:x val="0.18080955827830941"/>
          <c:y val="1.7422865521772524E-2"/>
          <c:w val="0.81214769958687905"/>
          <c:h val="5.8948733561171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56766522191446"/>
          <c:y val="0.12333948316281257"/>
          <c:w val="0.76146378496694989"/>
          <c:h val="0.84762240763423313"/>
        </c:manualLayout>
      </c:layout>
      <c:barChart>
        <c:barDir val="bar"/>
        <c:grouping val="percentStacked"/>
        <c:varyColors val="0"/>
        <c:ser>
          <c:idx val="0"/>
          <c:order val="0"/>
          <c:tx>
            <c:strRef>
              <c:f>Лист1!$B$1</c:f>
              <c:strCache>
                <c:ptCount val="1"/>
                <c:pt idx="0">
                  <c:v>Загалом</c:v>
                </c:pt>
              </c:strCache>
            </c:strRef>
          </c:tx>
          <c:spPr>
            <a:solidFill>
              <a:srgbClr val="3498D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Менше 10%</c:v>
                </c:pt>
                <c:pt idx="1">
                  <c:v>10%</c:v>
                </c:pt>
                <c:pt idx="2">
                  <c:v>15%</c:v>
                </c:pt>
                <c:pt idx="3">
                  <c:v>20%</c:v>
                </c:pt>
                <c:pt idx="4">
                  <c:v>25%</c:v>
                </c:pt>
                <c:pt idx="5">
                  <c:v>30%</c:v>
                </c:pt>
                <c:pt idx="6">
                  <c:v>35%</c:v>
                </c:pt>
                <c:pt idx="7">
                  <c:v>40%</c:v>
                </c:pt>
                <c:pt idx="8">
                  <c:v>50%</c:v>
                </c:pt>
                <c:pt idx="9">
                  <c:v>Скасувати</c:v>
                </c:pt>
                <c:pt idx="10">
                  <c:v>Важко сказати/відмова / інше</c:v>
                </c:pt>
              </c:strCache>
            </c:strRef>
          </c:cat>
          <c:val>
            <c:numRef>
              <c:f>Лист1!$B$2:$B$12</c:f>
              <c:numCache>
                <c:formatCode>0.00%</c:formatCode>
                <c:ptCount val="11"/>
                <c:pt idx="0">
                  <c:v>3.1800000000000002E-2</c:v>
                </c:pt>
                <c:pt idx="1">
                  <c:v>0.13139999999999999</c:v>
                </c:pt>
                <c:pt idx="2">
                  <c:v>0.16539999999999999</c:v>
                </c:pt>
                <c:pt idx="3">
                  <c:v>0.39029999999999998</c:v>
                </c:pt>
                <c:pt idx="4">
                  <c:v>0.13</c:v>
                </c:pt>
                <c:pt idx="5">
                  <c:v>8.2299999999999998E-2</c:v>
                </c:pt>
                <c:pt idx="6">
                  <c:v>1.9300000000000001E-2</c:v>
                </c:pt>
                <c:pt idx="7">
                  <c:v>1.2699999999999999E-2</c:v>
                </c:pt>
                <c:pt idx="8">
                  <c:v>5.0000000000000001E-4</c:v>
                </c:pt>
                <c:pt idx="9">
                  <c:v>7.9000000000000008E-3</c:v>
                </c:pt>
                <c:pt idx="10">
                  <c:v>2.8400000000000002E-2</c:v>
                </c:pt>
              </c:numCache>
            </c:numRef>
          </c:val>
          <c:extLst>
            <c:ext xmlns:c16="http://schemas.microsoft.com/office/drawing/2014/chart" uri="{C3380CC4-5D6E-409C-BE32-E72D297353CC}">
              <c16:uniqueId val="{00000000-0C81-4584-8000-0DC8B0AD2C98}"/>
            </c:ext>
          </c:extLst>
        </c:ser>
        <c:ser>
          <c:idx val="1"/>
          <c:order val="1"/>
          <c:tx>
            <c:strRef>
              <c:f>Лист1!$C$1</c:f>
              <c:strCache>
                <c:ptCount val="1"/>
                <c:pt idx="0">
                  <c:v>Стовпець4</c:v>
                </c:pt>
              </c:strCache>
            </c:strRef>
          </c:tx>
          <c:spPr>
            <a:noFill/>
            <a:ln>
              <a:noFill/>
            </a:ln>
            <a:effectLst/>
          </c:spPr>
          <c:invertIfNegative val="0"/>
          <c:cat>
            <c:strRef>
              <c:f>Лист1!$A$2:$A$12</c:f>
              <c:strCache>
                <c:ptCount val="11"/>
                <c:pt idx="0">
                  <c:v>Менше 10%</c:v>
                </c:pt>
                <c:pt idx="1">
                  <c:v>10%</c:v>
                </c:pt>
                <c:pt idx="2">
                  <c:v>15%</c:v>
                </c:pt>
                <c:pt idx="3">
                  <c:v>20%</c:v>
                </c:pt>
                <c:pt idx="4">
                  <c:v>25%</c:v>
                </c:pt>
                <c:pt idx="5">
                  <c:v>30%</c:v>
                </c:pt>
                <c:pt idx="6">
                  <c:v>35%</c:v>
                </c:pt>
                <c:pt idx="7">
                  <c:v>40%</c:v>
                </c:pt>
                <c:pt idx="8">
                  <c:v>50%</c:v>
                </c:pt>
                <c:pt idx="9">
                  <c:v>Скасувати</c:v>
                </c:pt>
                <c:pt idx="10">
                  <c:v>Важко сказати/відмова / інше</c:v>
                </c:pt>
              </c:strCache>
            </c:strRef>
          </c:cat>
          <c:val>
            <c:numRef>
              <c:f>Лист1!$C$2:$C$12</c:f>
              <c:numCache>
                <c:formatCode>0.00%</c:formatCode>
                <c:ptCount val="11"/>
                <c:pt idx="0">
                  <c:v>0.46820000000000001</c:v>
                </c:pt>
                <c:pt idx="1">
                  <c:v>0.36860000000000004</c:v>
                </c:pt>
                <c:pt idx="2">
                  <c:v>0.33460000000000001</c:v>
                </c:pt>
                <c:pt idx="3">
                  <c:v>0.10970000000000002</c:v>
                </c:pt>
                <c:pt idx="4">
                  <c:v>0.37</c:v>
                </c:pt>
                <c:pt idx="5">
                  <c:v>0.41770000000000002</c:v>
                </c:pt>
                <c:pt idx="6">
                  <c:v>0.48070000000000002</c:v>
                </c:pt>
                <c:pt idx="7">
                  <c:v>0.48730000000000001</c:v>
                </c:pt>
                <c:pt idx="8">
                  <c:v>0.4995</c:v>
                </c:pt>
                <c:pt idx="9">
                  <c:v>0.49209999999999998</c:v>
                </c:pt>
                <c:pt idx="10">
                  <c:v>0.47160000000000002</c:v>
                </c:pt>
              </c:numCache>
            </c:numRef>
          </c:val>
          <c:extLst>
            <c:ext xmlns:c16="http://schemas.microsoft.com/office/drawing/2014/chart" uri="{C3380CC4-5D6E-409C-BE32-E72D297353CC}">
              <c16:uniqueId val="{00000001-0C81-4584-8000-0DC8B0AD2C98}"/>
            </c:ext>
          </c:extLst>
        </c:ser>
        <c:ser>
          <c:idx val="2"/>
          <c:order val="2"/>
          <c:tx>
            <c:strRef>
              <c:f>Лист1!$D$1</c:f>
              <c:strCache>
                <c:ptCount val="1"/>
                <c:pt idx="0">
                  <c:v>Мікро</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Менше 10%</c:v>
                </c:pt>
                <c:pt idx="1">
                  <c:v>10%</c:v>
                </c:pt>
                <c:pt idx="2">
                  <c:v>15%</c:v>
                </c:pt>
                <c:pt idx="3">
                  <c:v>20%</c:v>
                </c:pt>
                <c:pt idx="4">
                  <c:v>25%</c:v>
                </c:pt>
                <c:pt idx="5">
                  <c:v>30%</c:v>
                </c:pt>
                <c:pt idx="6">
                  <c:v>35%</c:v>
                </c:pt>
                <c:pt idx="7">
                  <c:v>40%</c:v>
                </c:pt>
                <c:pt idx="8">
                  <c:v>50%</c:v>
                </c:pt>
                <c:pt idx="9">
                  <c:v>Скасувати</c:v>
                </c:pt>
                <c:pt idx="10">
                  <c:v>Важко сказати/відмова / інше</c:v>
                </c:pt>
              </c:strCache>
            </c:strRef>
          </c:cat>
          <c:val>
            <c:numRef>
              <c:f>Лист1!$D$2:$D$12</c:f>
              <c:numCache>
                <c:formatCode>0.00%</c:formatCode>
                <c:ptCount val="11"/>
                <c:pt idx="0">
                  <c:v>2.7199999999999998E-2</c:v>
                </c:pt>
                <c:pt idx="1">
                  <c:v>0.12180000000000001</c:v>
                </c:pt>
                <c:pt idx="2">
                  <c:v>0.18360000000000001</c:v>
                </c:pt>
                <c:pt idx="3">
                  <c:v>0.40550000000000003</c:v>
                </c:pt>
                <c:pt idx="4">
                  <c:v>0.12470000000000001</c:v>
                </c:pt>
                <c:pt idx="5">
                  <c:v>7.46E-2</c:v>
                </c:pt>
                <c:pt idx="6">
                  <c:v>1.9699999999999999E-2</c:v>
                </c:pt>
                <c:pt idx="7">
                  <c:v>1.35E-2</c:v>
                </c:pt>
                <c:pt idx="8">
                  <c:v>0</c:v>
                </c:pt>
                <c:pt idx="9">
                  <c:v>8.2000000000000007E-3</c:v>
                </c:pt>
                <c:pt idx="10">
                  <c:v>2.1100000000000001E-2</c:v>
                </c:pt>
              </c:numCache>
            </c:numRef>
          </c:val>
          <c:extLst>
            <c:ext xmlns:c16="http://schemas.microsoft.com/office/drawing/2014/chart" uri="{C3380CC4-5D6E-409C-BE32-E72D297353CC}">
              <c16:uniqueId val="{00000002-0C81-4584-8000-0DC8B0AD2C98}"/>
            </c:ext>
          </c:extLst>
        </c:ser>
        <c:ser>
          <c:idx val="3"/>
          <c:order val="3"/>
          <c:tx>
            <c:strRef>
              <c:f>Лист1!$E$1</c:f>
              <c:strCache>
                <c:ptCount val="1"/>
                <c:pt idx="0">
                  <c:v>Стовпець1</c:v>
                </c:pt>
              </c:strCache>
            </c:strRef>
          </c:tx>
          <c:spPr>
            <a:noFill/>
            <a:ln>
              <a:noFill/>
            </a:ln>
            <a:effectLst/>
          </c:spPr>
          <c:invertIfNegative val="0"/>
          <c:cat>
            <c:strRef>
              <c:f>Лист1!$A$2:$A$12</c:f>
              <c:strCache>
                <c:ptCount val="11"/>
                <c:pt idx="0">
                  <c:v>Менше 10%</c:v>
                </c:pt>
                <c:pt idx="1">
                  <c:v>10%</c:v>
                </c:pt>
                <c:pt idx="2">
                  <c:v>15%</c:v>
                </c:pt>
                <c:pt idx="3">
                  <c:v>20%</c:v>
                </c:pt>
                <c:pt idx="4">
                  <c:v>25%</c:v>
                </c:pt>
                <c:pt idx="5">
                  <c:v>30%</c:v>
                </c:pt>
                <c:pt idx="6">
                  <c:v>35%</c:v>
                </c:pt>
                <c:pt idx="7">
                  <c:v>40%</c:v>
                </c:pt>
                <c:pt idx="8">
                  <c:v>50%</c:v>
                </c:pt>
                <c:pt idx="9">
                  <c:v>Скасувати</c:v>
                </c:pt>
                <c:pt idx="10">
                  <c:v>Важко сказати/відмова / інше</c:v>
                </c:pt>
              </c:strCache>
            </c:strRef>
          </c:cat>
          <c:val>
            <c:numRef>
              <c:f>Лист1!$E$2:$E$12</c:f>
              <c:numCache>
                <c:formatCode>0.00%</c:formatCode>
                <c:ptCount val="11"/>
                <c:pt idx="0">
                  <c:v>0.4728</c:v>
                </c:pt>
                <c:pt idx="1">
                  <c:v>0.37819999999999998</c:v>
                </c:pt>
                <c:pt idx="2">
                  <c:v>0.31640000000000001</c:v>
                </c:pt>
                <c:pt idx="3">
                  <c:v>9.4500000000000001E-2</c:v>
                </c:pt>
                <c:pt idx="4">
                  <c:v>0.37530000000000002</c:v>
                </c:pt>
                <c:pt idx="5">
                  <c:v>0.4254</c:v>
                </c:pt>
                <c:pt idx="6">
                  <c:v>0.4803</c:v>
                </c:pt>
                <c:pt idx="7">
                  <c:v>0.48649999999999999</c:v>
                </c:pt>
                <c:pt idx="8">
                  <c:v>0.5</c:v>
                </c:pt>
                <c:pt idx="9">
                  <c:v>0.49180000000000001</c:v>
                </c:pt>
                <c:pt idx="10">
                  <c:v>0.47889999999999999</c:v>
                </c:pt>
              </c:numCache>
            </c:numRef>
          </c:val>
          <c:extLst>
            <c:ext xmlns:c16="http://schemas.microsoft.com/office/drawing/2014/chart" uri="{C3380CC4-5D6E-409C-BE32-E72D297353CC}">
              <c16:uniqueId val="{00000004-0C81-4584-8000-0DC8B0AD2C98}"/>
            </c:ext>
          </c:extLst>
        </c:ser>
        <c:ser>
          <c:idx val="4"/>
          <c:order val="4"/>
          <c:tx>
            <c:strRef>
              <c:f>Лист1!$F$1</c:f>
              <c:strCache>
                <c:ptCount val="1"/>
                <c:pt idx="0">
                  <c:v>Малі</c:v>
                </c:pt>
              </c:strCache>
            </c:strRef>
          </c:tx>
          <c:spPr>
            <a:solidFill>
              <a:schemeClr val="accent5">
                <a:lumMod val="40000"/>
                <a:lumOff val="60000"/>
              </a:schemeClr>
            </a:solidFill>
            <a:ln>
              <a:noFill/>
            </a:ln>
            <a:effectLst/>
          </c:spPr>
          <c:invertIfNegative val="0"/>
          <c:dLbls>
            <c:dLbl>
              <c:idx val="0"/>
              <c:numFmt formatCode="0%" sourceLinked="0"/>
              <c:spPr>
                <a:noFill/>
                <a:ln w="9525">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extLst>
                <c:ext xmlns:c16="http://schemas.microsoft.com/office/drawing/2014/chart" uri="{C3380CC4-5D6E-409C-BE32-E72D297353CC}">
                  <c16:uniqueId val="{00000000-1DEA-47AD-B3C5-25BECA13544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Менше 10%</c:v>
                </c:pt>
                <c:pt idx="1">
                  <c:v>10%</c:v>
                </c:pt>
                <c:pt idx="2">
                  <c:v>15%</c:v>
                </c:pt>
                <c:pt idx="3">
                  <c:v>20%</c:v>
                </c:pt>
                <c:pt idx="4">
                  <c:v>25%</c:v>
                </c:pt>
                <c:pt idx="5">
                  <c:v>30%</c:v>
                </c:pt>
                <c:pt idx="6">
                  <c:v>35%</c:v>
                </c:pt>
                <c:pt idx="7">
                  <c:v>40%</c:v>
                </c:pt>
                <c:pt idx="8">
                  <c:v>50%</c:v>
                </c:pt>
                <c:pt idx="9">
                  <c:v>Скасувати</c:v>
                </c:pt>
                <c:pt idx="10">
                  <c:v>Важко сказати/відмова / інше</c:v>
                </c:pt>
              </c:strCache>
            </c:strRef>
          </c:cat>
          <c:val>
            <c:numRef>
              <c:f>Лист1!$F$2:$F$12</c:f>
              <c:numCache>
                <c:formatCode>0.00%</c:formatCode>
                <c:ptCount val="11"/>
                <c:pt idx="0">
                  <c:v>6.1800000000000001E-2</c:v>
                </c:pt>
                <c:pt idx="1">
                  <c:v>0.2099</c:v>
                </c:pt>
                <c:pt idx="2">
                  <c:v>7.2099999999999997E-2</c:v>
                </c:pt>
                <c:pt idx="3">
                  <c:v>0.3407</c:v>
                </c:pt>
                <c:pt idx="4">
                  <c:v>0.1249</c:v>
                </c:pt>
                <c:pt idx="5">
                  <c:v>0.1061</c:v>
                </c:pt>
                <c:pt idx="6">
                  <c:v>7.6E-3</c:v>
                </c:pt>
                <c:pt idx="7">
                  <c:v>0</c:v>
                </c:pt>
                <c:pt idx="8">
                  <c:v>0</c:v>
                </c:pt>
                <c:pt idx="9">
                  <c:v>9.1999999999999998E-3</c:v>
                </c:pt>
                <c:pt idx="10">
                  <c:v>6.7699999999999996E-2</c:v>
                </c:pt>
              </c:numCache>
            </c:numRef>
          </c:val>
          <c:extLst>
            <c:ext xmlns:c16="http://schemas.microsoft.com/office/drawing/2014/chart" uri="{C3380CC4-5D6E-409C-BE32-E72D297353CC}">
              <c16:uniqueId val="{00000005-0C81-4584-8000-0DC8B0AD2C98}"/>
            </c:ext>
          </c:extLst>
        </c:ser>
        <c:ser>
          <c:idx val="5"/>
          <c:order val="5"/>
          <c:tx>
            <c:strRef>
              <c:f>Лист1!$G$1</c:f>
              <c:strCache>
                <c:ptCount val="1"/>
                <c:pt idx="0">
                  <c:v>Стовпець2</c:v>
                </c:pt>
              </c:strCache>
            </c:strRef>
          </c:tx>
          <c:spPr>
            <a:noFill/>
            <a:ln>
              <a:noFill/>
            </a:ln>
            <a:effectLst/>
          </c:spPr>
          <c:invertIfNegative val="0"/>
          <c:cat>
            <c:strRef>
              <c:f>Лист1!$A$2:$A$12</c:f>
              <c:strCache>
                <c:ptCount val="11"/>
                <c:pt idx="0">
                  <c:v>Менше 10%</c:v>
                </c:pt>
                <c:pt idx="1">
                  <c:v>10%</c:v>
                </c:pt>
                <c:pt idx="2">
                  <c:v>15%</c:v>
                </c:pt>
                <c:pt idx="3">
                  <c:v>20%</c:v>
                </c:pt>
                <c:pt idx="4">
                  <c:v>25%</c:v>
                </c:pt>
                <c:pt idx="5">
                  <c:v>30%</c:v>
                </c:pt>
                <c:pt idx="6">
                  <c:v>35%</c:v>
                </c:pt>
                <c:pt idx="7">
                  <c:v>40%</c:v>
                </c:pt>
                <c:pt idx="8">
                  <c:v>50%</c:v>
                </c:pt>
                <c:pt idx="9">
                  <c:v>Скасувати</c:v>
                </c:pt>
                <c:pt idx="10">
                  <c:v>Важко сказати/відмова / інше</c:v>
                </c:pt>
              </c:strCache>
            </c:strRef>
          </c:cat>
          <c:val>
            <c:numRef>
              <c:f>Лист1!$G$2:$G$12</c:f>
              <c:numCache>
                <c:formatCode>0.00%</c:formatCode>
                <c:ptCount val="11"/>
                <c:pt idx="0">
                  <c:v>0.43819999999999998</c:v>
                </c:pt>
                <c:pt idx="1">
                  <c:v>0.29010000000000002</c:v>
                </c:pt>
                <c:pt idx="2">
                  <c:v>0.4279</c:v>
                </c:pt>
                <c:pt idx="3">
                  <c:v>0.1593</c:v>
                </c:pt>
                <c:pt idx="4">
                  <c:v>0.37509999999999999</c:v>
                </c:pt>
                <c:pt idx="5">
                  <c:v>0.39389999999999997</c:v>
                </c:pt>
                <c:pt idx="6">
                  <c:v>0.4924</c:v>
                </c:pt>
                <c:pt idx="7">
                  <c:v>0.5</c:v>
                </c:pt>
                <c:pt idx="8">
                  <c:v>0.5</c:v>
                </c:pt>
                <c:pt idx="9">
                  <c:v>0.49080000000000001</c:v>
                </c:pt>
                <c:pt idx="10">
                  <c:v>0.43230000000000002</c:v>
                </c:pt>
              </c:numCache>
            </c:numRef>
          </c:val>
          <c:extLst>
            <c:ext xmlns:c16="http://schemas.microsoft.com/office/drawing/2014/chart" uri="{C3380CC4-5D6E-409C-BE32-E72D297353CC}">
              <c16:uniqueId val="{00000006-0C81-4584-8000-0DC8B0AD2C98}"/>
            </c:ext>
          </c:extLst>
        </c:ser>
        <c:ser>
          <c:idx val="6"/>
          <c:order val="6"/>
          <c:tx>
            <c:strRef>
              <c:f>Лист1!$H$1</c:f>
              <c:strCache>
                <c:ptCount val="1"/>
                <c:pt idx="0">
                  <c:v>Середні+</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Менше 10%</c:v>
                </c:pt>
                <c:pt idx="1">
                  <c:v>10%</c:v>
                </c:pt>
                <c:pt idx="2">
                  <c:v>15%</c:v>
                </c:pt>
                <c:pt idx="3">
                  <c:v>20%</c:v>
                </c:pt>
                <c:pt idx="4">
                  <c:v>25%</c:v>
                </c:pt>
                <c:pt idx="5">
                  <c:v>30%</c:v>
                </c:pt>
                <c:pt idx="6">
                  <c:v>35%</c:v>
                </c:pt>
                <c:pt idx="7">
                  <c:v>40%</c:v>
                </c:pt>
                <c:pt idx="8">
                  <c:v>50%</c:v>
                </c:pt>
                <c:pt idx="9">
                  <c:v>Скасувати</c:v>
                </c:pt>
                <c:pt idx="10">
                  <c:v>Важко сказати/відмова / інше</c:v>
                </c:pt>
              </c:strCache>
            </c:strRef>
          </c:cat>
          <c:val>
            <c:numRef>
              <c:f>Лист1!$H$2:$H$12</c:f>
              <c:numCache>
                <c:formatCode>0.00%</c:formatCode>
                <c:ptCount val="11"/>
                <c:pt idx="0">
                  <c:v>3.1E-2</c:v>
                </c:pt>
                <c:pt idx="1">
                  <c:v>8.2100000000000006E-2</c:v>
                </c:pt>
                <c:pt idx="2">
                  <c:v>9.7699999999999995E-2</c:v>
                </c:pt>
                <c:pt idx="3">
                  <c:v>0.25419999999999998</c:v>
                </c:pt>
                <c:pt idx="4">
                  <c:v>0.24229999999999999</c:v>
                </c:pt>
                <c:pt idx="5">
                  <c:v>0.1547</c:v>
                </c:pt>
                <c:pt idx="6">
                  <c:v>4.4600000000000001E-2</c:v>
                </c:pt>
                <c:pt idx="7">
                  <c:v>3.3000000000000002E-2</c:v>
                </c:pt>
                <c:pt idx="8">
                  <c:v>1.21E-2</c:v>
                </c:pt>
                <c:pt idx="9">
                  <c:v>0</c:v>
                </c:pt>
                <c:pt idx="10">
                  <c:v>4.8399999999999999E-2</c:v>
                </c:pt>
              </c:numCache>
            </c:numRef>
          </c:val>
          <c:extLst>
            <c:ext xmlns:c16="http://schemas.microsoft.com/office/drawing/2014/chart" uri="{C3380CC4-5D6E-409C-BE32-E72D297353CC}">
              <c16:uniqueId val="{00000000-170D-40FA-B130-BDE8743A62C9}"/>
            </c:ext>
          </c:extLst>
        </c:ser>
        <c:ser>
          <c:idx val="7"/>
          <c:order val="7"/>
          <c:tx>
            <c:strRef>
              <c:f>Лист1!$I$1</c:f>
              <c:strCache>
                <c:ptCount val="1"/>
                <c:pt idx="0">
                  <c:v>Стовпець3</c:v>
                </c:pt>
              </c:strCache>
            </c:strRef>
          </c:tx>
          <c:spPr>
            <a:noFill/>
            <a:ln>
              <a:noFill/>
            </a:ln>
            <a:effectLst/>
          </c:spPr>
          <c:invertIfNegative val="0"/>
          <c:cat>
            <c:strRef>
              <c:f>Лист1!$A$2:$A$12</c:f>
              <c:strCache>
                <c:ptCount val="11"/>
                <c:pt idx="0">
                  <c:v>Менше 10%</c:v>
                </c:pt>
                <c:pt idx="1">
                  <c:v>10%</c:v>
                </c:pt>
                <c:pt idx="2">
                  <c:v>15%</c:v>
                </c:pt>
                <c:pt idx="3">
                  <c:v>20%</c:v>
                </c:pt>
                <c:pt idx="4">
                  <c:v>25%</c:v>
                </c:pt>
                <c:pt idx="5">
                  <c:v>30%</c:v>
                </c:pt>
                <c:pt idx="6">
                  <c:v>35%</c:v>
                </c:pt>
                <c:pt idx="7">
                  <c:v>40%</c:v>
                </c:pt>
                <c:pt idx="8">
                  <c:v>50%</c:v>
                </c:pt>
                <c:pt idx="9">
                  <c:v>Скасувати</c:v>
                </c:pt>
                <c:pt idx="10">
                  <c:v>Важко сказати/відмова / інше</c:v>
                </c:pt>
              </c:strCache>
            </c:strRef>
          </c:cat>
          <c:val>
            <c:numRef>
              <c:f>Лист1!$I$2:$I$12</c:f>
              <c:numCache>
                <c:formatCode>0.00%</c:formatCode>
                <c:ptCount val="11"/>
                <c:pt idx="0">
                  <c:v>0.46899999999999997</c:v>
                </c:pt>
                <c:pt idx="1">
                  <c:v>0.41789999999999999</c:v>
                </c:pt>
                <c:pt idx="2">
                  <c:v>0.40229999999999999</c:v>
                </c:pt>
                <c:pt idx="3">
                  <c:v>0.24579999999999999</c:v>
                </c:pt>
                <c:pt idx="4">
                  <c:v>0.25769999999999998</c:v>
                </c:pt>
                <c:pt idx="5">
                  <c:v>0.3453</c:v>
                </c:pt>
                <c:pt idx="6">
                  <c:v>0.45540000000000003</c:v>
                </c:pt>
                <c:pt idx="7">
                  <c:v>0.46700000000000003</c:v>
                </c:pt>
                <c:pt idx="8">
                  <c:v>0.4879</c:v>
                </c:pt>
                <c:pt idx="9">
                  <c:v>0.5</c:v>
                </c:pt>
                <c:pt idx="10">
                  <c:v>0.4516</c:v>
                </c:pt>
              </c:numCache>
            </c:numRef>
          </c:val>
          <c:extLst>
            <c:ext xmlns:c16="http://schemas.microsoft.com/office/drawing/2014/chart" uri="{C3380CC4-5D6E-409C-BE32-E72D297353CC}">
              <c16:uniqueId val="{00000001-170D-40FA-B130-BDE8743A62C9}"/>
            </c:ext>
          </c:extLst>
        </c:ser>
        <c:dLbls>
          <c:showLegendKey val="0"/>
          <c:showVal val="0"/>
          <c:showCatName val="0"/>
          <c:showSerName val="0"/>
          <c:showPercent val="0"/>
          <c:showBubbleSize val="0"/>
        </c:dLbls>
        <c:gapWidth val="60"/>
        <c:overlap val="100"/>
        <c:axId val="1529315199"/>
        <c:axId val="1529318527"/>
      </c:barChart>
      <c:catAx>
        <c:axId val="1529315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529318527"/>
        <c:crosses val="autoZero"/>
        <c:auto val="1"/>
        <c:lblAlgn val="ctr"/>
        <c:lblOffset val="100"/>
        <c:noMultiLvlLbl val="0"/>
      </c:catAx>
      <c:valAx>
        <c:axId val="1529318527"/>
        <c:scaling>
          <c:orientation val="minMax"/>
        </c:scaling>
        <c:delete val="1"/>
        <c:axPos val="t"/>
        <c:numFmt formatCode="0%" sourceLinked="1"/>
        <c:majorTickMark val="none"/>
        <c:minorTickMark val="none"/>
        <c:tickLblPos val="nextTo"/>
        <c:crossAx val="1529315199"/>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egendEntry>
        <c:idx val="7"/>
        <c:delete val="1"/>
      </c:legendEntry>
      <c:layout>
        <c:manualLayout>
          <c:xMode val="edge"/>
          <c:yMode val="edge"/>
          <c:x val="0.10759634563722972"/>
          <c:y val="1.7422865521772524E-2"/>
          <c:w val="0.83990442817878763"/>
          <c:h val="5.8948733561171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56766522191446"/>
          <c:y val="0.12333948316281257"/>
          <c:w val="0.76146378496694989"/>
          <c:h val="0.84762240763423313"/>
        </c:manualLayout>
      </c:layout>
      <c:barChart>
        <c:barDir val="bar"/>
        <c:grouping val="percentStacked"/>
        <c:varyColors val="0"/>
        <c:ser>
          <c:idx val="0"/>
          <c:order val="0"/>
          <c:tx>
            <c:strRef>
              <c:f>Лист1!$B$1</c:f>
              <c:strCache>
                <c:ptCount val="1"/>
                <c:pt idx="0">
                  <c:v>Загалом</c:v>
                </c:pt>
              </c:strCache>
            </c:strRef>
          </c:tx>
          <c:spPr>
            <a:solidFill>
              <a:srgbClr val="3498D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Менше 10%</c:v>
                </c:pt>
                <c:pt idx="1">
                  <c:v>10%</c:v>
                </c:pt>
                <c:pt idx="2">
                  <c:v>11%</c:v>
                </c:pt>
                <c:pt idx="3">
                  <c:v>12%</c:v>
                </c:pt>
                <c:pt idx="4">
                  <c:v>13%</c:v>
                </c:pt>
                <c:pt idx="5">
                  <c:v>14%</c:v>
                </c:pt>
                <c:pt idx="6">
                  <c:v>15%</c:v>
                </c:pt>
                <c:pt idx="7">
                  <c:v>16%</c:v>
                </c:pt>
                <c:pt idx="8">
                  <c:v>18%</c:v>
                </c:pt>
                <c:pt idx="9">
                  <c:v>19%</c:v>
                </c:pt>
                <c:pt idx="10">
                  <c:v>Скасувати</c:v>
                </c:pt>
                <c:pt idx="11">
                  <c:v>Важко сказати/відмова/Інше</c:v>
                </c:pt>
              </c:strCache>
            </c:strRef>
          </c:cat>
          <c:val>
            <c:numRef>
              <c:f>Лист1!$B$2:$B$13</c:f>
              <c:numCache>
                <c:formatCode>0.00%</c:formatCode>
                <c:ptCount val="12"/>
                <c:pt idx="0">
                  <c:v>0.32829999999999998</c:v>
                </c:pt>
                <c:pt idx="1">
                  <c:v>0.30759999999999998</c:v>
                </c:pt>
                <c:pt idx="2">
                  <c:v>2.5000000000000001E-3</c:v>
                </c:pt>
                <c:pt idx="3">
                  <c:v>8.8800000000000004E-2</c:v>
                </c:pt>
                <c:pt idx="4">
                  <c:v>1.5299999999999999E-2</c:v>
                </c:pt>
                <c:pt idx="5">
                  <c:v>5.4999999999999997E-3</c:v>
                </c:pt>
                <c:pt idx="6">
                  <c:v>0.1321</c:v>
                </c:pt>
                <c:pt idx="7">
                  <c:v>1.49E-2</c:v>
                </c:pt>
                <c:pt idx="8">
                  <c:v>1.38E-2</c:v>
                </c:pt>
                <c:pt idx="9">
                  <c:v>2.9999999999999997E-4</c:v>
                </c:pt>
                <c:pt idx="10">
                  <c:v>4.41E-2</c:v>
                </c:pt>
                <c:pt idx="11">
                  <c:v>4.6600000000000003E-2</c:v>
                </c:pt>
              </c:numCache>
            </c:numRef>
          </c:val>
          <c:extLst>
            <c:ext xmlns:c16="http://schemas.microsoft.com/office/drawing/2014/chart" uri="{C3380CC4-5D6E-409C-BE32-E72D297353CC}">
              <c16:uniqueId val="{00000000-0C81-4584-8000-0DC8B0AD2C98}"/>
            </c:ext>
          </c:extLst>
        </c:ser>
        <c:ser>
          <c:idx val="1"/>
          <c:order val="1"/>
          <c:tx>
            <c:strRef>
              <c:f>Лист1!$C$1</c:f>
              <c:strCache>
                <c:ptCount val="1"/>
                <c:pt idx="0">
                  <c:v>Стовпець4</c:v>
                </c:pt>
              </c:strCache>
            </c:strRef>
          </c:tx>
          <c:spPr>
            <a:noFill/>
            <a:ln>
              <a:noFill/>
            </a:ln>
            <a:effectLst/>
          </c:spPr>
          <c:invertIfNegative val="0"/>
          <c:cat>
            <c:strRef>
              <c:f>Лист1!$A$2:$A$13</c:f>
              <c:strCache>
                <c:ptCount val="12"/>
                <c:pt idx="0">
                  <c:v>Менше 10%</c:v>
                </c:pt>
                <c:pt idx="1">
                  <c:v>10%</c:v>
                </c:pt>
                <c:pt idx="2">
                  <c:v>11%</c:v>
                </c:pt>
                <c:pt idx="3">
                  <c:v>12%</c:v>
                </c:pt>
                <c:pt idx="4">
                  <c:v>13%</c:v>
                </c:pt>
                <c:pt idx="5">
                  <c:v>14%</c:v>
                </c:pt>
                <c:pt idx="6">
                  <c:v>15%</c:v>
                </c:pt>
                <c:pt idx="7">
                  <c:v>16%</c:v>
                </c:pt>
                <c:pt idx="8">
                  <c:v>18%</c:v>
                </c:pt>
                <c:pt idx="9">
                  <c:v>19%</c:v>
                </c:pt>
                <c:pt idx="10">
                  <c:v>Скасувати</c:v>
                </c:pt>
                <c:pt idx="11">
                  <c:v>Важко сказати/відмова/Інше</c:v>
                </c:pt>
              </c:strCache>
            </c:strRef>
          </c:cat>
          <c:val>
            <c:numRef>
              <c:f>Лист1!$C$2:$C$13</c:f>
              <c:numCache>
                <c:formatCode>0.00%</c:formatCode>
                <c:ptCount val="12"/>
                <c:pt idx="0">
                  <c:v>0.17170000000000002</c:v>
                </c:pt>
                <c:pt idx="1">
                  <c:v>0.19240000000000002</c:v>
                </c:pt>
                <c:pt idx="2">
                  <c:v>0.4975</c:v>
                </c:pt>
                <c:pt idx="3">
                  <c:v>0.41120000000000001</c:v>
                </c:pt>
                <c:pt idx="4">
                  <c:v>0.48470000000000002</c:v>
                </c:pt>
                <c:pt idx="5">
                  <c:v>0.4945</c:v>
                </c:pt>
                <c:pt idx="6">
                  <c:v>0.3679</c:v>
                </c:pt>
                <c:pt idx="7">
                  <c:v>0.48509999999999998</c:v>
                </c:pt>
                <c:pt idx="8">
                  <c:v>0.48620000000000002</c:v>
                </c:pt>
                <c:pt idx="9">
                  <c:v>0.49969999999999998</c:v>
                </c:pt>
                <c:pt idx="10">
                  <c:v>0.45589999999999997</c:v>
                </c:pt>
                <c:pt idx="11">
                  <c:v>0.45340000000000003</c:v>
                </c:pt>
              </c:numCache>
            </c:numRef>
          </c:val>
          <c:extLst>
            <c:ext xmlns:c16="http://schemas.microsoft.com/office/drawing/2014/chart" uri="{C3380CC4-5D6E-409C-BE32-E72D297353CC}">
              <c16:uniqueId val="{00000001-0C81-4584-8000-0DC8B0AD2C98}"/>
            </c:ext>
          </c:extLst>
        </c:ser>
        <c:ser>
          <c:idx val="2"/>
          <c:order val="2"/>
          <c:tx>
            <c:strRef>
              <c:f>Лист1!$D$1</c:f>
              <c:strCache>
                <c:ptCount val="1"/>
                <c:pt idx="0">
                  <c:v>Мікро</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Менше 10%</c:v>
                </c:pt>
                <c:pt idx="1">
                  <c:v>10%</c:v>
                </c:pt>
                <c:pt idx="2">
                  <c:v>11%</c:v>
                </c:pt>
                <c:pt idx="3">
                  <c:v>12%</c:v>
                </c:pt>
                <c:pt idx="4">
                  <c:v>13%</c:v>
                </c:pt>
                <c:pt idx="5">
                  <c:v>14%</c:v>
                </c:pt>
                <c:pt idx="6">
                  <c:v>15%</c:v>
                </c:pt>
                <c:pt idx="7">
                  <c:v>16%</c:v>
                </c:pt>
                <c:pt idx="8">
                  <c:v>18%</c:v>
                </c:pt>
                <c:pt idx="9">
                  <c:v>19%</c:v>
                </c:pt>
                <c:pt idx="10">
                  <c:v>Скасувати</c:v>
                </c:pt>
                <c:pt idx="11">
                  <c:v>Важко сказати/відмова/Інше</c:v>
                </c:pt>
              </c:strCache>
            </c:strRef>
          </c:cat>
          <c:val>
            <c:numRef>
              <c:f>Лист1!$D$2:$D$13</c:f>
              <c:numCache>
                <c:formatCode>0.00%</c:formatCode>
                <c:ptCount val="12"/>
                <c:pt idx="0">
                  <c:v>0.37019999999999997</c:v>
                </c:pt>
                <c:pt idx="1">
                  <c:v>0.28199999999999997</c:v>
                </c:pt>
                <c:pt idx="2">
                  <c:v>0</c:v>
                </c:pt>
                <c:pt idx="3">
                  <c:v>9.8000000000000004E-2</c:v>
                </c:pt>
                <c:pt idx="4">
                  <c:v>1.2800000000000001E-2</c:v>
                </c:pt>
                <c:pt idx="5">
                  <c:v>0</c:v>
                </c:pt>
                <c:pt idx="6">
                  <c:v>0.13059999999999999</c:v>
                </c:pt>
                <c:pt idx="7">
                  <c:v>1.2800000000000001E-2</c:v>
                </c:pt>
                <c:pt idx="8">
                  <c:v>1.44E-2</c:v>
                </c:pt>
                <c:pt idx="9">
                  <c:v>0</c:v>
                </c:pt>
                <c:pt idx="10">
                  <c:v>2.9399999999999999E-2</c:v>
                </c:pt>
                <c:pt idx="11">
                  <c:v>4.9799999999999997E-2</c:v>
                </c:pt>
              </c:numCache>
            </c:numRef>
          </c:val>
          <c:extLst>
            <c:ext xmlns:c16="http://schemas.microsoft.com/office/drawing/2014/chart" uri="{C3380CC4-5D6E-409C-BE32-E72D297353CC}">
              <c16:uniqueId val="{00000002-0C81-4584-8000-0DC8B0AD2C98}"/>
            </c:ext>
          </c:extLst>
        </c:ser>
        <c:ser>
          <c:idx val="3"/>
          <c:order val="3"/>
          <c:tx>
            <c:strRef>
              <c:f>Лист1!$E$1</c:f>
              <c:strCache>
                <c:ptCount val="1"/>
                <c:pt idx="0">
                  <c:v>Стовпець1</c:v>
                </c:pt>
              </c:strCache>
            </c:strRef>
          </c:tx>
          <c:spPr>
            <a:noFill/>
            <a:ln>
              <a:noFill/>
            </a:ln>
            <a:effectLst/>
          </c:spPr>
          <c:invertIfNegative val="0"/>
          <c:cat>
            <c:strRef>
              <c:f>Лист1!$A$2:$A$13</c:f>
              <c:strCache>
                <c:ptCount val="12"/>
                <c:pt idx="0">
                  <c:v>Менше 10%</c:v>
                </c:pt>
                <c:pt idx="1">
                  <c:v>10%</c:v>
                </c:pt>
                <c:pt idx="2">
                  <c:v>11%</c:v>
                </c:pt>
                <c:pt idx="3">
                  <c:v>12%</c:v>
                </c:pt>
                <c:pt idx="4">
                  <c:v>13%</c:v>
                </c:pt>
                <c:pt idx="5">
                  <c:v>14%</c:v>
                </c:pt>
                <c:pt idx="6">
                  <c:v>15%</c:v>
                </c:pt>
                <c:pt idx="7">
                  <c:v>16%</c:v>
                </c:pt>
                <c:pt idx="8">
                  <c:v>18%</c:v>
                </c:pt>
                <c:pt idx="9">
                  <c:v>19%</c:v>
                </c:pt>
                <c:pt idx="10">
                  <c:v>Скасувати</c:v>
                </c:pt>
                <c:pt idx="11">
                  <c:v>Важко сказати/відмова/Інше</c:v>
                </c:pt>
              </c:strCache>
            </c:strRef>
          </c:cat>
          <c:val>
            <c:numRef>
              <c:f>Лист1!$E$2:$E$13</c:f>
              <c:numCache>
                <c:formatCode>0.00%</c:formatCode>
                <c:ptCount val="12"/>
                <c:pt idx="0">
                  <c:v>0.12980000000000003</c:v>
                </c:pt>
                <c:pt idx="1">
                  <c:v>0.21800000000000003</c:v>
                </c:pt>
                <c:pt idx="2">
                  <c:v>0.5</c:v>
                </c:pt>
                <c:pt idx="3">
                  <c:v>0.40200000000000002</c:v>
                </c:pt>
                <c:pt idx="4">
                  <c:v>0.48720000000000002</c:v>
                </c:pt>
                <c:pt idx="5">
                  <c:v>0.5</c:v>
                </c:pt>
                <c:pt idx="6">
                  <c:v>0.36940000000000001</c:v>
                </c:pt>
                <c:pt idx="7">
                  <c:v>0.48720000000000002</c:v>
                </c:pt>
                <c:pt idx="8">
                  <c:v>0.48559999999999998</c:v>
                </c:pt>
                <c:pt idx="9">
                  <c:v>0.5</c:v>
                </c:pt>
                <c:pt idx="10">
                  <c:v>0.47060000000000002</c:v>
                </c:pt>
                <c:pt idx="11">
                  <c:v>0.45019999999999999</c:v>
                </c:pt>
              </c:numCache>
            </c:numRef>
          </c:val>
          <c:extLst>
            <c:ext xmlns:c16="http://schemas.microsoft.com/office/drawing/2014/chart" uri="{C3380CC4-5D6E-409C-BE32-E72D297353CC}">
              <c16:uniqueId val="{00000004-0C81-4584-8000-0DC8B0AD2C98}"/>
            </c:ext>
          </c:extLst>
        </c:ser>
        <c:ser>
          <c:idx val="4"/>
          <c:order val="4"/>
          <c:tx>
            <c:strRef>
              <c:f>Лист1!$F$1</c:f>
              <c:strCache>
                <c:ptCount val="1"/>
                <c:pt idx="0">
                  <c:v>Малі</c:v>
                </c:pt>
              </c:strCache>
            </c:strRef>
          </c:tx>
          <c:spPr>
            <a:solidFill>
              <a:schemeClr val="accent5">
                <a:lumMod val="40000"/>
                <a:lumOff val="60000"/>
              </a:schemeClr>
            </a:solidFill>
            <a:ln>
              <a:noFill/>
            </a:ln>
            <a:effectLst/>
          </c:spPr>
          <c:invertIfNegative val="0"/>
          <c:dLbls>
            <c:dLbl>
              <c:idx val="0"/>
              <c:numFmt formatCode="0%" sourceLinked="0"/>
              <c:spPr>
                <a:noFill/>
                <a:ln w="9525">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extLst>
                <c:ext xmlns:c16="http://schemas.microsoft.com/office/drawing/2014/chart" uri="{C3380CC4-5D6E-409C-BE32-E72D297353CC}">
                  <c16:uniqueId val="{00000000-5FB1-465A-97AD-416960B4799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Менше 10%</c:v>
                </c:pt>
                <c:pt idx="1">
                  <c:v>10%</c:v>
                </c:pt>
                <c:pt idx="2">
                  <c:v>11%</c:v>
                </c:pt>
                <c:pt idx="3">
                  <c:v>12%</c:v>
                </c:pt>
                <c:pt idx="4">
                  <c:v>13%</c:v>
                </c:pt>
                <c:pt idx="5">
                  <c:v>14%</c:v>
                </c:pt>
                <c:pt idx="6">
                  <c:v>15%</c:v>
                </c:pt>
                <c:pt idx="7">
                  <c:v>16%</c:v>
                </c:pt>
                <c:pt idx="8">
                  <c:v>18%</c:v>
                </c:pt>
                <c:pt idx="9">
                  <c:v>19%</c:v>
                </c:pt>
                <c:pt idx="10">
                  <c:v>Скасувати</c:v>
                </c:pt>
                <c:pt idx="11">
                  <c:v>Важко сказати/відмова/Інше</c:v>
                </c:pt>
              </c:strCache>
            </c:strRef>
          </c:cat>
          <c:val>
            <c:numRef>
              <c:f>Лист1!$F$2:$F$13</c:f>
              <c:numCache>
                <c:formatCode>0.00%</c:formatCode>
                <c:ptCount val="12"/>
                <c:pt idx="0">
                  <c:v>0.16339999999999999</c:v>
                </c:pt>
                <c:pt idx="1">
                  <c:v>0.40139999999999998</c:v>
                </c:pt>
                <c:pt idx="2">
                  <c:v>1.15E-2</c:v>
                </c:pt>
                <c:pt idx="3">
                  <c:v>3.6900000000000002E-2</c:v>
                </c:pt>
                <c:pt idx="4">
                  <c:v>2.52E-2</c:v>
                </c:pt>
                <c:pt idx="5">
                  <c:v>2.7400000000000001E-2</c:v>
                </c:pt>
                <c:pt idx="6">
                  <c:v>0.13730000000000001</c:v>
                </c:pt>
                <c:pt idx="7">
                  <c:v>2.8500000000000001E-2</c:v>
                </c:pt>
                <c:pt idx="8">
                  <c:v>1.04E-2</c:v>
                </c:pt>
                <c:pt idx="9">
                  <c:v>0</c:v>
                </c:pt>
                <c:pt idx="10">
                  <c:v>0.1168</c:v>
                </c:pt>
                <c:pt idx="11">
                  <c:v>4.1200000000000001E-2</c:v>
                </c:pt>
              </c:numCache>
            </c:numRef>
          </c:val>
          <c:extLst>
            <c:ext xmlns:c16="http://schemas.microsoft.com/office/drawing/2014/chart" uri="{C3380CC4-5D6E-409C-BE32-E72D297353CC}">
              <c16:uniqueId val="{00000005-0C81-4584-8000-0DC8B0AD2C98}"/>
            </c:ext>
          </c:extLst>
        </c:ser>
        <c:ser>
          <c:idx val="5"/>
          <c:order val="5"/>
          <c:tx>
            <c:strRef>
              <c:f>Лист1!$G$1</c:f>
              <c:strCache>
                <c:ptCount val="1"/>
                <c:pt idx="0">
                  <c:v>Стовпець2</c:v>
                </c:pt>
              </c:strCache>
            </c:strRef>
          </c:tx>
          <c:spPr>
            <a:noFill/>
            <a:ln>
              <a:noFill/>
            </a:ln>
            <a:effectLst/>
          </c:spPr>
          <c:invertIfNegative val="0"/>
          <c:cat>
            <c:strRef>
              <c:f>Лист1!$A$2:$A$13</c:f>
              <c:strCache>
                <c:ptCount val="12"/>
                <c:pt idx="0">
                  <c:v>Менше 10%</c:v>
                </c:pt>
                <c:pt idx="1">
                  <c:v>10%</c:v>
                </c:pt>
                <c:pt idx="2">
                  <c:v>11%</c:v>
                </c:pt>
                <c:pt idx="3">
                  <c:v>12%</c:v>
                </c:pt>
                <c:pt idx="4">
                  <c:v>13%</c:v>
                </c:pt>
                <c:pt idx="5">
                  <c:v>14%</c:v>
                </c:pt>
                <c:pt idx="6">
                  <c:v>15%</c:v>
                </c:pt>
                <c:pt idx="7">
                  <c:v>16%</c:v>
                </c:pt>
                <c:pt idx="8">
                  <c:v>18%</c:v>
                </c:pt>
                <c:pt idx="9">
                  <c:v>19%</c:v>
                </c:pt>
                <c:pt idx="10">
                  <c:v>Скасувати</c:v>
                </c:pt>
                <c:pt idx="11">
                  <c:v>Важко сказати/відмова/Інше</c:v>
                </c:pt>
              </c:strCache>
            </c:strRef>
          </c:cat>
          <c:val>
            <c:numRef>
              <c:f>Лист1!$G$2:$G$13</c:f>
              <c:numCache>
                <c:formatCode>0.00%</c:formatCode>
                <c:ptCount val="12"/>
                <c:pt idx="0">
                  <c:v>0.33660000000000001</c:v>
                </c:pt>
                <c:pt idx="1">
                  <c:v>9.8600000000000021E-2</c:v>
                </c:pt>
                <c:pt idx="2">
                  <c:v>0.48849999999999999</c:v>
                </c:pt>
                <c:pt idx="3">
                  <c:v>0.46310000000000001</c:v>
                </c:pt>
                <c:pt idx="4">
                  <c:v>0.4748</c:v>
                </c:pt>
                <c:pt idx="5">
                  <c:v>0.47260000000000002</c:v>
                </c:pt>
                <c:pt idx="6">
                  <c:v>0.36270000000000002</c:v>
                </c:pt>
                <c:pt idx="7">
                  <c:v>0.47149999999999997</c:v>
                </c:pt>
                <c:pt idx="8">
                  <c:v>0.48959999999999998</c:v>
                </c:pt>
                <c:pt idx="9">
                  <c:v>0.5</c:v>
                </c:pt>
                <c:pt idx="10">
                  <c:v>0.38319999999999999</c:v>
                </c:pt>
                <c:pt idx="11">
                  <c:v>0.45879999999999999</c:v>
                </c:pt>
              </c:numCache>
            </c:numRef>
          </c:val>
          <c:extLst>
            <c:ext xmlns:c16="http://schemas.microsoft.com/office/drawing/2014/chart" uri="{C3380CC4-5D6E-409C-BE32-E72D297353CC}">
              <c16:uniqueId val="{00000006-0C81-4584-8000-0DC8B0AD2C98}"/>
            </c:ext>
          </c:extLst>
        </c:ser>
        <c:ser>
          <c:idx val="6"/>
          <c:order val="6"/>
          <c:tx>
            <c:strRef>
              <c:f>Лист1!$H$1</c:f>
              <c:strCache>
                <c:ptCount val="1"/>
                <c:pt idx="0">
                  <c:v>Середні+</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Менше 10%</c:v>
                </c:pt>
                <c:pt idx="1">
                  <c:v>10%</c:v>
                </c:pt>
                <c:pt idx="2">
                  <c:v>11%</c:v>
                </c:pt>
                <c:pt idx="3">
                  <c:v>12%</c:v>
                </c:pt>
                <c:pt idx="4">
                  <c:v>13%</c:v>
                </c:pt>
                <c:pt idx="5">
                  <c:v>14%</c:v>
                </c:pt>
                <c:pt idx="6">
                  <c:v>15%</c:v>
                </c:pt>
                <c:pt idx="7">
                  <c:v>16%</c:v>
                </c:pt>
                <c:pt idx="8">
                  <c:v>18%</c:v>
                </c:pt>
                <c:pt idx="9">
                  <c:v>19%</c:v>
                </c:pt>
                <c:pt idx="10">
                  <c:v>Скасувати</c:v>
                </c:pt>
                <c:pt idx="11">
                  <c:v>Важко сказати/відмова/Інше</c:v>
                </c:pt>
              </c:strCache>
            </c:strRef>
          </c:cat>
          <c:val>
            <c:numRef>
              <c:f>Лист1!$H$2:$H$13</c:f>
              <c:numCache>
                <c:formatCode>0.00%</c:formatCode>
                <c:ptCount val="12"/>
                <c:pt idx="0">
                  <c:v>0.1792</c:v>
                </c:pt>
                <c:pt idx="1">
                  <c:v>0.41970000000000002</c:v>
                </c:pt>
                <c:pt idx="2">
                  <c:v>1.43E-2</c:v>
                </c:pt>
                <c:pt idx="3">
                  <c:v>0.10009999999999999</c:v>
                </c:pt>
                <c:pt idx="4">
                  <c:v>2.4E-2</c:v>
                </c:pt>
                <c:pt idx="5">
                  <c:v>2.4500000000000001E-2</c:v>
                </c:pt>
                <c:pt idx="6">
                  <c:v>0.1406</c:v>
                </c:pt>
                <c:pt idx="7">
                  <c:v>6.1999999999999998E-3</c:v>
                </c:pt>
                <c:pt idx="8">
                  <c:v>1.4500000000000001E-2</c:v>
                </c:pt>
                <c:pt idx="9">
                  <c:v>5.8999999999999999E-3</c:v>
                </c:pt>
                <c:pt idx="10">
                  <c:v>5.4800000000000001E-2</c:v>
                </c:pt>
                <c:pt idx="11">
                  <c:v>1.6199999999999999E-2</c:v>
                </c:pt>
              </c:numCache>
            </c:numRef>
          </c:val>
          <c:extLst>
            <c:ext xmlns:c16="http://schemas.microsoft.com/office/drawing/2014/chart" uri="{C3380CC4-5D6E-409C-BE32-E72D297353CC}">
              <c16:uniqueId val="{00000000-170D-40FA-B130-BDE8743A62C9}"/>
            </c:ext>
          </c:extLst>
        </c:ser>
        <c:ser>
          <c:idx val="7"/>
          <c:order val="7"/>
          <c:tx>
            <c:strRef>
              <c:f>Лист1!$I$1</c:f>
              <c:strCache>
                <c:ptCount val="1"/>
                <c:pt idx="0">
                  <c:v>Стовпець3</c:v>
                </c:pt>
              </c:strCache>
            </c:strRef>
          </c:tx>
          <c:spPr>
            <a:noFill/>
            <a:ln>
              <a:noFill/>
            </a:ln>
            <a:effectLst/>
          </c:spPr>
          <c:invertIfNegative val="0"/>
          <c:cat>
            <c:strRef>
              <c:f>Лист1!$A$2:$A$13</c:f>
              <c:strCache>
                <c:ptCount val="12"/>
                <c:pt idx="0">
                  <c:v>Менше 10%</c:v>
                </c:pt>
                <c:pt idx="1">
                  <c:v>10%</c:v>
                </c:pt>
                <c:pt idx="2">
                  <c:v>11%</c:v>
                </c:pt>
                <c:pt idx="3">
                  <c:v>12%</c:v>
                </c:pt>
                <c:pt idx="4">
                  <c:v>13%</c:v>
                </c:pt>
                <c:pt idx="5">
                  <c:v>14%</c:v>
                </c:pt>
                <c:pt idx="6">
                  <c:v>15%</c:v>
                </c:pt>
                <c:pt idx="7">
                  <c:v>16%</c:v>
                </c:pt>
                <c:pt idx="8">
                  <c:v>18%</c:v>
                </c:pt>
                <c:pt idx="9">
                  <c:v>19%</c:v>
                </c:pt>
                <c:pt idx="10">
                  <c:v>Скасувати</c:v>
                </c:pt>
                <c:pt idx="11">
                  <c:v>Важко сказати/відмова/Інше</c:v>
                </c:pt>
              </c:strCache>
            </c:strRef>
          </c:cat>
          <c:val>
            <c:numRef>
              <c:f>Лист1!$I$2:$I$13</c:f>
              <c:numCache>
                <c:formatCode>0.00%</c:formatCode>
                <c:ptCount val="12"/>
                <c:pt idx="0">
                  <c:v>0.32079999999999997</c:v>
                </c:pt>
                <c:pt idx="1">
                  <c:v>8.0299999999999983E-2</c:v>
                </c:pt>
                <c:pt idx="2">
                  <c:v>0.48570000000000002</c:v>
                </c:pt>
                <c:pt idx="3">
                  <c:v>0.39990000000000003</c:v>
                </c:pt>
                <c:pt idx="4">
                  <c:v>0.47599999999999998</c:v>
                </c:pt>
                <c:pt idx="5">
                  <c:v>0.47549999999999998</c:v>
                </c:pt>
                <c:pt idx="6">
                  <c:v>0.3594</c:v>
                </c:pt>
                <c:pt idx="7">
                  <c:v>0.49380000000000002</c:v>
                </c:pt>
                <c:pt idx="8">
                  <c:v>0.48549999999999999</c:v>
                </c:pt>
                <c:pt idx="9">
                  <c:v>0.49409999999999998</c:v>
                </c:pt>
                <c:pt idx="10">
                  <c:v>0.44519999999999998</c:v>
                </c:pt>
                <c:pt idx="11">
                  <c:v>0.48380000000000001</c:v>
                </c:pt>
              </c:numCache>
            </c:numRef>
          </c:val>
          <c:extLst>
            <c:ext xmlns:c16="http://schemas.microsoft.com/office/drawing/2014/chart" uri="{C3380CC4-5D6E-409C-BE32-E72D297353CC}">
              <c16:uniqueId val="{00000001-170D-40FA-B130-BDE8743A62C9}"/>
            </c:ext>
          </c:extLst>
        </c:ser>
        <c:dLbls>
          <c:showLegendKey val="0"/>
          <c:showVal val="0"/>
          <c:showCatName val="0"/>
          <c:showSerName val="0"/>
          <c:showPercent val="0"/>
          <c:showBubbleSize val="0"/>
        </c:dLbls>
        <c:gapWidth val="60"/>
        <c:overlap val="100"/>
        <c:axId val="1529315199"/>
        <c:axId val="1529318527"/>
      </c:barChart>
      <c:catAx>
        <c:axId val="1529315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529318527"/>
        <c:crosses val="autoZero"/>
        <c:auto val="1"/>
        <c:lblAlgn val="ctr"/>
        <c:lblOffset val="100"/>
        <c:noMultiLvlLbl val="0"/>
      </c:catAx>
      <c:valAx>
        <c:axId val="1529318527"/>
        <c:scaling>
          <c:orientation val="minMax"/>
        </c:scaling>
        <c:delete val="1"/>
        <c:axPos val="t"/>
        <c:numFmt formatCode="0%" sourceLinked="1"/>
        <c:majorTickMark val="none"/>
        <c:minorTickMark val="none"/>
        <c:tickLblPos val="nextTo"/>
        <c:crossAx val="1529315199"/>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egendEntry>
        <c:idx val="7"/>
        <c:delete val="1"/>
      </c:legendEntry>
      <c:layout>
        <c:manualLayout>
          <c:xMode val="edge"/>
          <c:yMode val="edge"/>
          <c:x val="0.10759634563722972"/>
          <c:y val="1.7422865521772524E-2"/>
          <c:w val="0.83990442817878763"/>
          <c:h val="5.8948733561171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56766522191446"/>
          <c:y val="0.12333948316281257"/>
          <c:w val="0.76146378496694989"/>
          <c:h val="0.84762240763423313"/>
        </c:manualLayout>
      </c:layout>
      <c:barChart>
        <c:barDir val="bar"/>
        <c:grouping val="percentStacked"/>
        <c:varyColors val="0"/>
        <c:ser>
          <c:idx val="0"/>
          <c:order val="0"/>
          <c:tx>
            <c:strRef>
              <c:f>Лист1!$B$1</c:f>
              <c:strCache>
                <c:ptCount val="1"/>
                <c:pt idx="0">
                  <c:v>Загалом</c:v>
                </c:pt>
              </c:strCache>
            </c:strRef>
          </c:tx>
          <c:spPr>
            <a:solidFill>
              <a:srgbClr val="3498D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Менше 10%</c:v>
                </c:pt>
                <c:pt idx="1">
                  <c:v>10%</c:v>
                </c:pt>
                <c:pt idx="2">
                  <c:v>11%</c:v>
                </c:pt>
                <c:pt idx="3">
                  <c:v>12%</c:v>
                </c:pt>
                <c:pt idx="4">
                  <c:v>13%</c:v>
                </c:pt>
                <c:pt idx="5">
                  <c:v>14%</c:v>
                </c:pt>
                <c:pt idx="6">
                  <c:v>15%</c:v>
                </c:pt>
                <c:pt idx="7">
                  <c:v>16%</c:v>
                </c:pt>
                <c:pt idx="8">
                  <c:v>Скасувати</c:v>
                </c:pt>
                <c:pt idx="9">
                  <c:v>Важко сказати/відмова / інше</c:v>
                </c:pt>
              </c:strCache>
            </c:strRef>
          </c:cat>
          <c:val>
            <c:numRef>
              <c:f>Лист1!$B$2:$B$11</c:f>
              <c:numCache>
                <c:formatCode>0.00%</c:formatCode>
                <c:ptCount val="10"/>
                <c:pt idx="0">
                  <c:v>0.38140000000000002</c:v>
                </c:pt>
                <c:pt idx="1">
                  <c:v>0.33879999999999999</c:v>
                </c:pt>
                <c:pt idx="2">
                  <c:v>1.3299999999999999E-2</c:v>
                </c:pt>
                <c:pt idx="3">
                  <c:v>2.2599999999999999E-2</c:v>
                </c:pt>
                <c:pt idx="4">
                  <c:v>2.8999999999999998E-3</c:v>
                </c:pt>
                <c:pt idx="5">
                  <c:v>1.6000000000000001E-3</c:v>
                </c:pt>
                <c:pt idx="6">
                  <c:v>0.18679999999999999</c:v>
                </c:pt>
                <c:pt idx="7">
                  <c:v>2.4400000000000002E-2</c:v>
                </c:pt>
                <c:pt idx="8">
                  <c:v>1E-3</c:v>
                </c:pt>
                <c:pt idx="9">
                  <c:v>2.7199999999999998E-2</c:v>
                </c:pt>
              </c:numCache>
            </c:numRef>
          </c:val>
          <c:extLst>
            <c:ext xmlns:c16="http://schemas.microsoft.com/office/drawing/2014/chart" uri="{C3380CC4-5D6E-409C-BE32-E72D297353CC}">
              <c16:uniqueId val="{00000000-0C81-4584-8000-0DC8B0AD2C98}"/>
            </c:ext>
          </c:extLst>
        </c:ser>
        <c:ser>
          <c:idx val="1"/>
          <c:order val="1"/>
          <c:tx>
            <c:strRef>
              <c:f>Лист1!$C$1</c:f>
              <c:strCache>
                <c:ptCount val="1"/>
                <c:pt idx="0">
                  <c:v>Стовпець4</c:v>
                </c:pt>
              </c:strCache>
            </c:strRef>
          </c:tx>
          <c:spPr>
            <a:noFill/>
            <a:ln>
              <a:noFill/>
            </a:ln>
            <a:effectLst/>
          </c:spPr>
          <c:invertIfNegative val="0"/>
          <c:cat>
            <c:strRef>
              <c:f>Лист1!$A$2:$A$11</c:f>
              <c:strCache>
                <c:ptCount val="10"/>
                <c:pt idx="0">
                  <c:v>Менше 10%</c:v>
                </c:pt>
                <c:pt idx="1">
                  <c:v>10%</c:v>
                </c:pt>
                <c:pt idx="2">
                  <c:v>11%</c:v>
                </c:pt>
                <c:pt idx="3">
                  <c:v>12%</c:v>
                </c:pt>
                <c:pt idx="4">
                  <c:v>13%</c:v>
                </c:pt>
                <c:pt idx="5">
                  <c:v>14%</c:v>
                </c:pt>
                <c:pt idx="6">
                  <c:v>15%</c:v>
                </c:pt>
                <c:pt idx="7">
                  <c:v>16%</c:v>
                </c:pt>
                <c:pt idx="8">
                  <c:v>Скасувати</c:v>
                </c:pt>
                <c:pt idx="9">
                  <c:v>Важко сказати/відмова / інше</c:v>
                </c:pt>
              </c:strCache>
            </c:strRef>
          </c:cat>
          <c:val>
            <c:numRef>
              <c:f>Лист1!$C$2:$C$11</c:f>
              <c:numCache>
                <c:formatCode>0.00%</c:formatCode>
                <c:ptCount val="10"/>
                <c:pt idx="0">
                  <c:v>0.11859999999999998</c:v>
                </c:pt>
                <c:pt idx="1">
                  <c:v>0.16120000000000001</c:v>
                </c:pt>
                <c:pt idx="2">
                  <c:v>0.48670000000000002</c:v>
                </c:pt>
                <c:pt idx="3">
                  <c:v>0.47739999999999999</c:v>
                </c:pt>
                <c:pt idx="4">
                  <c:v>0.49709999999999999</c:v>
                </c:pt>
                <c:pt idx="5">
                  <c:v>0.49840000000000001</c:v>
                </c:pt>
                <c:pt idx="6">
                  <c:v>0.31320000000000003</c:v>
                </c:pt>
                <c:pt idx="7">
                  <c:v>0.47560000000000002</c:v>
                </c:pt>
                <c:pt idx="8">
                  <c:v>0.499</c:v>
                </c:pt>
                <c:pt idx="9">
                  <c:v>0.4728</c:v>
                </c:pt>
              </c:numCache>
            </c:numRef>
          </c:val>
          <c:extLst>
            <c:ext xmlns:c16="http://schemas.microsoft.com/office/drawing/2014/chart" uri="{C3380CC4-5D6E-409C-BE32-E72D297353CC}">
              <c16:uniqueId val="{00000001-0C81-4584-8000-0DC8B0AD2C98}"/>
            </c:ext>
          </c:extLst>
        </c:ser>
        <c:ser>
          <c:idx val="2"/>
          <c:order val="2"/>
          <c:tx>
            <c:strRef>
              <c:f>Лист1!$D$1</c:f>
              <c:strCache>
                <c:ptCount val="1"/>
                <c:pt idx="0">
                  <c:v>Мікро</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Менше 10%</c:v>
                </c:pt>
                <c:pt idx="1">
                  <c:v>10%</c:v>
                </c:pt>
                <c:pt idx="2">
                  <c:v>11%</c:v>
                </c:pt>
                <c:pt idx="3">
                  <c:v>12%</c:v>
                </c:pt>
                <c:pt idx="4">
                  <c:v>13%</c:v>
                </c:pt>
                <c:pt idx="5">
                  <c:v>14%</c:v>
                </c:pt>
                <c:pt idx="6">
                  <c:v>15%</c:v>
                </c:pt>
                <c:pt idx="7">
                  <c:v>16%</c:v>
                </c:pt>
                <c:pt idx="8">
                  <c:v>Скасувати</c:v>
                </c:pt>
                <c:pt idx="9">
                  <c:v>Важко сказати/відмова / інше</c:v>
                </c:pt>
              </c:strCache>
            </c:strRef>
          </c:cat>
          <c:val>
            <c:numRef>
              <c:f>Лист1!$D$2:$D$11</c:f>
              <c:numCache>
                <c:formatCode>0.00%</c:formatCode>
                <c:ptCount val="10"/>
                <c:pt idx="0">
                  <c:v>0.41660000000000003</c:v>
                </c:pt>
                <c:pt idx="1">
                  <c:v>0.28110000000000002</c:v>
                </c:pt>
                <c:pt idx="2">
                  <c:v>1.6199999999999999E-2</c:v>
                </c:pt>
                <c:pt idx="3">
                  <c:v>1.32E-2</c:v>
                </c:pt>
                <c:pt idx="4">
                  <c:v>0</c:v>
                </c:pt>
                <c:pt idx="5">
                  <c:v>0</c:v>
                </c:pt>
                <c:pt idx="6">
                  <c:v>0.21929999999999999</c:v>
                </c:pt>
                <c:pt idx="7">
                  <c:v>3.0700000000000002E-2</c:v>
                </c:pt>
                <c:pt idx="8">
                  <c:v>0</c:v>
                </c:pt>
                <c:pt idx="9">
                  <c:v>2.2800000000000001E-2</c:v>
                </c:pt>
              </c:numCache>
            </c:numRef>
          </c:val>
          <c:extLst>
            <c:ext xmlns:c16="http://schemas.microsoft.com/office/drawing/2014/chart" uri="{C3380CC4-5D6E-409C-BE32-E72D297353CC}">
              <c16:uniqueId val="{00000002-0C81-4584-8000-0DC8B0AD2C98}"/>
            </c:ext>
          </c:extLst>
        </c:ser>
        <c:ser>
          <c:idx val="3"/>
          <c:order val="3"/>
          <c:tx>
            <c:strRef>
              <c:f>Лист1!$E$1</c:f>
              <c:strCache>
                <c:ptCount val="1"/>
                <c:pt idx="0">
                  <c:v>Стовпець1</c:v>
                </c:pt>
              </c:strCache>
            </c:strRef>
          </c:tx>
          <c:spPr>
            <a:noFill/>
            <a:ln>
              <a:noFill/>
            </a:ln>
            <a:effectLst/>
          </c:spPr>
          <c:invertIfNegative val="0"/>
          <c:cat>
            <c:strRef>
              <c:f>Лист1!$A$2:$A$11</c:f>
              <c:strCache>
                <c:ptCount val="10"/>
                <c:pt idx="0">
                  <c:v>Менше 10%</c:v>
                </c:pt>
                <c:pt idx="1">
                  <c:v>10%</c:v>
                </c:pt>
                <c:pt idx="2">
                  <c:v>11%</c:v>
                </c:pt>
                <c:pt idx="3">
                  <c:v>12%</c:v>
                </c:pt>
                <c:pt idx="4">
                  <c:v>13%</c:v>
                </c:pt>
                <c:pt idx="5">
                  <c:v>14%</c:v>
                </c:pt>
                <c:pt idx="6">
                  <c:v>15%</c:v>
                </c:pt>
                <c:pt idx="7">
                  <c:v>16%</c:v>
                </c:pt>
                <c:pt idx="8">
                  <c:v>Скасувати</c:v>
                </c:pt>
                <c:pt idx="9">
                  <c:v>Важко сказати/відмова / інше</c:v>
                </c:pt>
              </c:strCache>
            </c:strRef>
          </c:cat>
          <c:val>
            <c:numRef>
              <c:f>Лист1!$E$2:$E$11</c:f>
              <c:numCache>
                <c:formatCode>0.00%</c:formatCode>
                <c:ptCount val="10"/>
                <c:pt idx="0">
                  <c:v>0.28339999999999999</c:v>
                </c:pt>
                <c:pt idx="1">
                  <c:v>0.41889999999999999</c:v>
                </c:pt>
                <c:pt idx="2">
                  <c:v>0.68379999999999996</c:v>
                </c:pt>
                <c:pt idx="3">
                  <c:v>0.68679999999999997</c:v>
                </c:pt>
                <c:pt idx="4">
                  <c:v>0.7</c:v>
                </c:pt>
                <c:pt idx="5">
                  <c:v>0.7</c:v>
                </c:pt>
                <c:pt idx="6">
                  <c:v>0.48070000000000002</c:v>
                </c:pt>
                <c:pt idx="7">
                  <c:v>0.66930000000000001</c:v>
                </c:pt>
                <c:pt idx="8">
                  <c:v>0.7</c:v>
                </c:pt>
                <c:pt idx="9">
                  <c:v>0.67720000000000002</c:v>
                </c:pt>
              </c:numCache>
            </c:numRef>
          </c:val>
          <c:extLst>
            <c:ext xmlns:c16="http://schemas.microsoft.com/office/drawing/2014/chart" uri="{C3380CC4-5D6E-409C-BE32-E72D297353CC}">
              <c16:uniqueId val="{00000004-0C81-4584-8000-0DC8B0AD2C98}"/>
            </c:ext>
          </c:extLst>
        </c:ser>
        <c:ser>
          <c:idx val="4"/>
          <c:order val="4"/>
          <c:tx>
            <c:strRef>
              <c:f>Лист1!$F$1</c:f>
              <c:strCache>
                <c:ptCount val="1"/>
                <c:pt idx="0">
                  <c:v>Малі</c:v>
                </c:pt>
              </c:strCache>
            </c:strRef>
          </c:tx>
          <c:spPr>
            <a:solidFill>
              <a:schemeClr val="accent5">
                <a:lumMod val="40000"/>
                <a:lumOff val="60000"/>
              </a:schemeClr>
            </a:solidFill>
            <a:ln>
              <a:noFill/>
            </a:ln>
            <a:effectLst/>
          </c:spPr>
          <c:invertIfNegative val="0"/>
          <c:dLbls>
            <c:dLbl>
              <c:idx val="0"/>
              <c:numFmt formatCode="0%" sourceLinked="0"/>
              <c:spPr>
                <a:noFill/>
                <a:ln w="9525">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extLst>
                <c:ext xmlns:c16="http://schemas.microsoft.com/office/drawing/2014/chart" uri="{C3380CC4-5D6E-409C-BE32-E72D297353CC}">
                  <c16:uniqueId val="{00000000-AACD-4D19-862D-15B28CE572A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Менше 10%</c:v>
                </c:pt>
                <c:pt idx="1">
                  <c:v>10%</c:v>
                </c:pt>
                <c:pt idx="2">
                  <c:v>11%</c:v>
                </c:pt>
                <c:pt idx="3">
                  <c:v>12%</c:v>
                </c:pt>
                <c:pt idx="4">
                  <c:v>13%</c:v>
                </c:pt>
                <c:pt idx="5">
                  <c:v>14%</c:v>
                </c:pt>
                <c:pt idx="6">
                  <c:v>15%</c:v>
                </c:pt>
                <c:pt idx="7">
                  <c:v>16%</c:v>
                </c:pt>
                <c:pt idx="8">
                  <c:v>Скасувати</c:v>
                </c:pt>
                <c:pt idx="9">
                  <c:v>Важко сказати/відмова / інше</c:v>
                </c:pt>
              </c:strCache>
            </c:strRef>
          </c:cat>
          <c:val>
            <c:numRef>
              <c:f>Лист1!$F$2:$F$11</c:f>
              <c:numCache>
                <c:formatCode>0.00%</c:formatCode>
                <c:ptCount val="10"/>
                <c:pt idx="0">
                  <c:v>0.23419999999999999</c:v>
                </c:pt>
                <c:pt idx="1">
                  <c:v>0.60370000000000001</c:v>
                </c:pt>
                <c:pt idx="2">
                  <c:v>0</c:v>
                </c:pt>
                <c:pt idx="3">
                  <c:v>5.5E-2</c:v>
                </c:pt>
                <c:pt idx="4">
                  <c:v>1.46E-2</c:v>
                </c:pt>
                <c:pt idx="5">
                  <c:v>7.3000000000000001E-3</c:v>
                </c:pt>
                <c:pt idx="6">
                  <c:v>4.5499999999999999E-2</c:v>
                </c:pt>
                <c:pt idx="7">
                  <c:v>0</c:v>
                </c:pt>
                <c:pt idx="8">
                  <c:v>0</c:v>
                </c:pt>
                <c:pt idx="9">
                  <c:v>3.9699999999999999E-2</c:v>
                </c:pt>
              </c:numCache>
            </c:numRef>
          </c:val>
          <c:extLst>
            <c:ext xmlns:c16="http://schemas.microsoft.com/office/drawing/2014/chart" uri="{C3380CC4-5D6E-409C-BE32-E72D297353CC}">
              <c16:uniqueId val="{00000005-0C81-4584-8000-0DC8B0AD2C98}"/>
            </c:ext>
          </c:extLst>
        </c:ser>
        <c:ser>
          <c:idx val="5"/>
          <c:order val="5"/>
          <c:tx>
            <c:strRef>
              <c:f>Лист1!$G$1</c:f>
              <c:strCache>
                <c:ptCount val="1"/>
                <c:pt idx="0">
                  <c:v>Стовпець2</c:v>
                </c:pt>
              </c:strCache>
            </c:strRef>
          </c:tx>
          <c:spPr>
            <a:noFill/>
            <a:ln>
              <a:noFill/>
            </a:ln>
            <a:effectLst/>
          </c:spPr>
          <c:invertIfNegative val="0"/>
          <c:cat>
            <c:strRef>
              <c:f>Лист1!$A$2:$A$11</c:f>
              <c:strCache>
                <c:ptCount val="10"/>
                <c:pt idx="0">
                  <c:v>Менше 10%</c:v>
                </c:pt>
                <c:pt idx="1">
                  <c:v>10%</c:v>
                </c:pt>
                <c:pt idx="2">
                  <c:v>11%</c:v>
                </c:pt>
                <c:pt idx="3">
                  <c:v>12%</c:v>
                </c:pt>
                <c:pt idx="4">
                  <c:v>13%</c:v>
                </c:pt>
                <c:pt idx="5">
                  <c:v>14%</c:v>
                </c:pt>
                <c:pt idx="6">
                  <c:v>15%</c:v>
                </c:pt>
                <c:pt idx="7">
                  <c:v>16%</c:v>
                </c:pt>
                <c:pt idx="8">
                  <c:v>Скасувати</c:v>
                </c:pt>
                <c:pt idx="9">
                  <c:v>Важко сказати/відмова / інше</c:v>
                </c:pt>
              </c:strCache>
            </c:strRef>
          </c:cat>
          <c:val>
            <c:numRef>
              <c:f>Лист1!$G$2:$G$11</c:f>
              <c:numCache>
                <c:formatCode>0.00%</c:formatCode>
                <c:ptCount val="10"/>
                <c:pt idx="0">
                  <c:v>0.46579999999999999</c:v>
                </c:pt>
                <c:pt idx="1">
                  <c:v>9.6299999999999997E-2</c:v>
                </c:pt>
                <c:pt idx="2">
                  <c:v>0.7</c:v>
                </c:pt>
                <c:pt idx="3">
                  <c:v>0.64500000000000002</c:v>
                </c:pt>
                <c:pt idx="4">
                  <c:v>0.68540000000000001</c:v>
                </c:pt>
                <c:pt idx="5">
                  <c:v>0.69269999999999998</c:v>
                </c:pt>
                <c:pt idx="6">
                  <c:v>0.65449999999999997</c:v>
                </c:pt>
                <c:pt idx="7">
                  <c:v>0.7</c:v>
                </c:pt>
                <c:pt idx="8">
                  <c:v>0.7</c:v>
                </c:pt>
                <c:pt idx="9">
                  <c:v>0.6603</c:v>
                </c:pt>
              </c:numCache>
            </c:numRef>
          </c:val>
          <c:extLst>
            <c:ext xmlns:c16="http://schemas.microsoft.com/office/drawing/2014/chart" uri="{C3380CC4-5D6E-409C-BE32-E72D297353CC}">
              <c16:uniqueId val="{00000006-0C81-4584-8000-0DC8B0AD2C98}"/>
            </c:ext>
          </c:extLst>
        </c:ser>
        <c:ser>
          <c:idx val="6"/>
          <c:order val="6"/>
          <c:tx>
            <c:strRef>
              <c:f>Лист1!$H$1</c:f>
              <c:strCache>
                <c:ptCount val="1"/>
                <c:pt idx="0">
                  <c:v>Середні+</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Менше 10%</c:v>
                </c:pt>
                <c:pt idx="1">
                  <c:v>10%</c:v>
                </c:pt>
                <c:pt idx="2">
                  <c:v>11%</c:v>
                </c:pt>
                <c:pt idx="3">
                  <c:v>12%</c:v>
                </c:pt>
                <c:pt idx="4">
                  <c:v>13%</c:v>
                </c:pt>
                <c:pt idx="5">
                  <c:v>14%</c:v>
                </c:pt>
                <c:pt idx="6">
                  <c:v>15%</c:v>
                </c:pt>
                <c:pt idx="7">
                  <c:v>16%</c:v>
                </c:pt>
                <c:pt idx="8">
                  <c:v>Скасувати</c:v>
                </c:pt>
                <c:pt idx="9">
                  <c:v>Важко сказати/відмова / інше</c:v>
                </c:pt>
              </c:strCache>
            </c:strRef>
          </c:cat>
          <c:val>
            <c:numRef>
              <c:f>Лист1!$H$2:$H$11</c:f>
              <c:numCache>
                <c:formatCode>0.00%</c:formatCode>
                <c:ptCount val="10"/>
                <c:pt idx="0">
                  <c:v>0.28599999999999998</c:v>
                </c:pt>
                <c:pt idx="1">
                  <c:v>0.4073</c:v>
                </c:pt>
                <c:pt idx="2">
                  <c:v>1.0200000000000001E-2</c:v>
                </c:pt>
                <c:pt idx="3">
                  <c:v>7.1900000000000006E-2</c:v>
                </c:pt>
                <c:pt idx="4">
                  <c:v>1.1599999999999999E-2</c:v>
                </c:pt>
                <c:pt idx="5">
                  <c:v>1.0200000000000001E-2</c:v>
                </c:pt>
                <c:pt idx="6">
                  <c:v>0.1178</c:v>
                </c:pt>
                <c:pt idx="7">
                  <c:v>0</c:v>
                </c:pt>
                <c:pt idx="8">
                  <c:v>2.3E-2</c:v>
                </c:pt>
                <c:pt idx="9">
                  <c:v>6.2100000000000002E-2</c:v>
                </c:pt>
              </c:numCache>
            </c:numRef>
          </c:val>
          <c:extLst>
            <c:ext xmlns:c16="http://schemas.microsoft.com/office/drawing/2014/chart" uri="{C3380CC4-5D6E-409C-BE32-E72D297353CC}">
              <c16:uniqueId val="{00000000-170D-40FA-B130-BDE8743A62C9}"/>
            </c:ext>
          </c:extLst>
        </c:ser>
        <c:ser>
          <c:idx val="7"/>
          <c:order val="7"/>
          <c:tx>
            <c:strRef>
              <c:f>Лист1!$I$1</c:f>
              <c:strCache>
                <c:ptCount val="1"/>
                <c:pt idx="0">
                  <c:v>Стовпець3</c:v>
                </c:pt>
              </c:strCache>
            </c:strRef>
          </c:tx>
          <c:spPr>
            <a:noFill/>
            <a:ln>
              <a:noFill/>
            </a:ln>
            <a:effectLst/>
          </c:spPr>
          <c:invertIfNegative val="0"/>
          <c:cat>
            <c:strRef>
              <c:f>Лист1!$A$2:$A$11</c:f>
              <c:strCache>
                <c:ptCount val="10"/>
                <c:pt idx="0">
                  <c:v>Менше 10%</c:v>
                </c:pt>
                <c:pt idx="1">
                  <c:v>10%</c:v>
                </c:pt>
                <c:pt idx="2">
                  <c:v>11%</c:v>
                </c:pt>
                <c:pt idx="3">
                  <c:v>12%</c:v>
                </c:pt>
                <c:pt idx="4">
                  <c:v>13%</c:v>
                </c:pt>
                <c:pt idx="5">
                  <c:v>14%</c:v>
                </c:pt>
                <c:pt idx="6">
                  <c:v>15%</c:v>
                </c:pt>
                <c:pt idx="7">
                  <c:v>16%</c:v>
                </c:pt>
                <c:pt idx="8">
                  <c:v>Скасувати</c:v>
                </c:pt>
                <c:pt idx="9">
                  <c:v>Важко сказати/відмова / інше</c:v>
                </c:pt>
              </c:strCache>
            </c:strRef>
          </c:cat>
          <c:val>
            <c:numRef>
              <c:f>Лист1!$I$2:$I$11</c:f>
              <c:numCache>
                <c:formatCode>0.00%</c:formatCode>
                <c:ptCount val="10"/>
                <c:pt idx="0">
                  <c:v>0.41399999999999998</c:v>
                </c:pt>
                <c:pt idx="1">
                  <c:v>0.29270000000000002</c:v>
                </c:pt>
                <c:pt idx="2">
                  <c:v>0.68979999999999997</c:v>
                </c:pt>
                <c:pt idx="3">
                  <c:v>0.62809999999999999</c:v>
                </c:pt>
                <c:pt idx="4">
                  <c:v>0.68840000000000001</c:v>
                </c:pt>
                <c:pt idx="5">
                  <c:v>0.68979999999999997</c:v>
                </c:pt>
                <c:pt idx="6">
                  <c:v>0.58220000000000005</c:v>
                </c:pt>
                <c:pt idx="7">
                  <c:v>0.7</c:v>
                </c:pt>
                <c:pt idx="8">
                  <c:v>0.67700000000000005</c:v>
                </c:pt>
                <c:pt idx="9">
                  <c:v>0.63790000000000002</c:v>
                </c:pt>
              </c:numCache>
            </c:numRef>
          </c:val>
          <c:extLst>
            <c:ext xmlns:c16="http://schemas.microsoft.com/office/drawing/2014/chart" uri="{C3380CC4-5D6E-409C-BE32-E72D297353CC}">
              <c16:uniqueId val="{00000001-170D-40FA-B130-BDE8743A62C9}"/>
            </c:ext>
          </c:extLst>
        </c:ser>
        <c:dLbls>
          <c:showLegendKey val="0"/>
          <c:showVal val="0"/>
          <c:showCatName val="0"/>
          <c:showSerName val="0"/>
          <c:showPercent val="0"/>
          <c:showBubbleSize val="0"/>
        </c:dLbls>
        <c:gapWidth val="60"/>
        <c:overlap val="100"/>
        <c:axId val="1529315199"/>
        <c:axId val="1529318527"/>
      </c:barChart>
      <c:catAx>
        <c:axId val="1529315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529318527"/>
        <c:crosses val="autoZero"/>
        <c:auto val="1"/>
        <c:lblAlgn val="ctr"/>
        <c:lblOffset val="100"/>
        <c:noMultiLvlLbl val="0"/>
      </c:catAx>
      <c:valAx>
        <c:axId val="1529318527"/>
        <c:scaling>
          <c:orientation val="minMax"/>
        </c:scaling>
        <c:delete val="1"/>
        <c:axPos val="t"/>
        <c:numFmt formatCode="0%" sourceLinked="1"/>
        <c:majorTickMark val="none"/>
        <c:minorTickMark val="none"/>
        <c:tickLblPos val="nextTo"/>
        <c:crossAx val="1529315199"/>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egendEntry>
        <c:idx val="7"/>
        <c:delete val="1"/>
      </c:legendEntry>
      <c:layout>
        <c:manualLayout>
          <c:xMode val="edge"/>
          <c:yMode val="edge"/>
          <c:x val="0.10759634563722972"/>
          <c:y val="1.7422865521772524E-2"/>
          <c:w val="0.83990442817878763"/>
          <c:h val="5.8948733561171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27149465061263"/>
          <c:y val="0.12333948316281257"/>
          <c:w val="0.79975989548391657"/>
          <c:h val="0.84762240763423313"/>
        </c:manualLayout>
      </c:layout>
      <c:barChart>
        <c:barDir val="bar"/>
        <c:grouping val="percentStacked"/>
        <c:varyColors val="0"/>
        <c:ser>
          <c:idx val="0"/>
          <c:order val="0"/>
          <c:tx>
            <c:strRef>
              <c:f>Лист1!$B$1</c:f>
              <c:strCache>
                <c:ptCount val="1"/>
                <c:pt idx="0">
                  <c:v>Мікро</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Повністю влаштовує</c:v>
                </c:pt>
                <c:pt idx="1">
                  <c:v>Скоріше влаштовує</c:v>
                </c:pt>
                <c:pt idx="2">
                  <c:v>Скоріше не влаштовує</c:v>
                </c:pt>
                <c:pt idx="3">
                  <c:v>Зовсім не влаштовує</c:v>
                </c:pt>
                <c:pt idx="4">
                  <c:v>Важко сказати/відмова</c:v>
                </c:pt>
              </c:strCache>
            </c:strRef>
          </c:cat>
          <c:val>
            <c:numRef>
              <c:f>Лист1!$B$2:$B$6</c:f>
              <c:numCache>
                <c:formatCode>0.00%</c:formatCode>
                <c:ptCount val="5"/>
                <c:pt idx="0">
                  <c:v>2.24E-2</c:v>
                </c:pt>
                <c:pt idx="1">
                  <c:v>0.17460000000000001</c:v>
                </c:pt>
                <c:pt idx="2">
                  <c:v>0.41789999999999999</c:v>
                </c:pt>
                <c:pt idx="3">
                  <c:v>0.312</c:v>
                </c:pt>
                <c:pt idx="4">
                  <c:v>7.3200000000000001E-2</c:v>
                </c:pt>
              </c:numCache>
            </c:numRef>
          </c:val>
          <c:extLst>
            <c:ext xmlns:c16="http://schemas.microsoft.com/office/drawing/2014/chart" uri="{C3380CC4-5D6E-409C-BE32-E72D297353CC}">
              <c16:uniqueId val="{00000000-0C81-4584-8000-0DC8B0AD2C98}"/>
            </c:ext>
          </c:extLst>
        </c:ser>
        <c:ser>
          <c:idx val="1"/>
          <c:order val="1"/>
          <c:tx>
            <c:strRef>
              <c:f>Лист1!$C$1</c:f>
              <c:strCache>
                <c:ptCount val="1"/>
                <c:pt idx="0">
                  <c:v>Стовпець1</c:v>
                </c:pt>
              </c:strCache>
            </c:strRef>
          </c:tx>
          <c:spPr>
            <a:noFill/>
            <a:ln>
              <a:noFill/>
            </a:ln>
            <a:effectLst/>
          </c:spPr>
          <c:invertIfNegative val="0"/>
          <c:cat>
            <c:strRef>
              <c:f>Лист1!$A$2:$A$6</c:f>
              <c:strCache>
                <c:ptCount val="5"/>
                <c:pt idx="0">
                  <c:v>Повністю влаштовує</c:v>
                </c:pt>
                <c:pt idx="1">
                  <c:v>Скоріше влаштовує</c:v>
                </c:pt>
                <c:pt idx="2">
                  <c:v>Скоріше не влаштовує</c:v>
                </c:pt>
                <c:pt idx="3">
                  <c:v>Зовсім не влаштовує</c:v>
                </c:pt>
                <c:pt idx="4">
                  <c:v>Важко сказати/відмова</c:v>
                </c:pt>
              </c:strCache>
            </c:strRef>
          </c:cat>
          <c:val>
            <c:numRef>
              <c:f>Лист1!$C$2:$C$6</c:f>
              <c:numCache>
                <c:formatCode>0.00%</c:formatCode>
                <c:ptCount val="5"/>
                <c:pt idx="0">
                  <c:v>0.5776</c:v>
                </c:pt>
                <c:pt idx="1">
                  <c:v>0.4254</c:v>
                </c:pt>
                <c:pt idx="2">
                  <c:v>0.18209999999999998</c:v>
                </c:pt>
                <c:pt idx="3">
                  <c:v>0.28799999999999998</c:v>
                </c:pt>
                <c:pt idx="4">
                  <c:v>0.52679999999999993</c:v>
                </c:pt>
              </c:numCache>
            </c:numRef>
          </c:val>
          <c:extLst>
            <c:ext xmlns:c16="http://schemas.microsoft.com/office/drawing/2014/chart" uri="{C3380CC4-5D6E-409C-BE32-E72D297353CC}">
              <c16:uniqueId val="{00000001-0C81-4584-8000-0DC8B0AD2C98}"/>
            </c:ext>
          </c:extLst>
        </c:ser>
        <c:ser>
          <c:idx val="2"/>
          <c:order val="2"/>
          <c:tx>
            <c:strRef>
              <c:f>Лист1!$D$1</c:f>
              <c:strCache>
                <c:ptCount val="1"/>
                <c:pt idx="0">
                  <c:v>Малі</c:v>
                </c:pt>
              </c:strCache>
            </c:strRef>
          </c:tx>
          <c:spPr>
            <a:solidFill>
              <a:schemeClr val="accent5">
                <a:lumMod val="40000"/>
                <a:lumOff val="60000"/>
              </a:schemeClr>
            </a:solidFill>
            <a:ln>
              <a:noFill/>
            </a:ln>
            <a:effectLst/>
          </c:spPr>
          <c:invertIfNegative val="0"/>
          <c:dLbls>
            <c:dLbl>
              <c:idx val="0"/>
              <c:numFmt formatCode="0%" sourceLinked="0"/>
              <c:spPr>
                <a:noFill/>
                <a:ln w="9525">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extLst>
                <c:ext xmlns:c16="http://schemas.microsoft.com/office/drawing/2014/chart" uri="{C3380CC4-5D6E-409C-BE32-E72D297353CC}">
                  <c16:uniqueId val="{0000000F-0C81-4584-8000-0DC8B0AD2C9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Повністю влаштовує</c:v>
                </c:pt>
                <c:pt idx="1">
                  <c:v>Скоріше влаштовує</c:v>
                </c:pt>
                <c:pt idx="2">
                  <c:v>Скоріше не влаштовує</c:v>
                </c:pt>
                <c:pt idx="3">
                  <c:v>Зовсім не влаштовує</c:v>
                </c:pt>
                <c:pt idx="4">
                  <c:v>Важко сказати/відмова</c:v>
                </c:pt>
              </c:strCache>
            </c:strRef>
          </c:cat>
          <c:val>
            <c:numRef>
              <c:f>Лист1!$D$2:$D$6</c:f>
              <c:numCache>
                <c:formatCode>0.00%</c:formatCode>
                <c:ptCount val="5"/>
                <c:pt idx="0">
                  <c:v>5.1000000000000004E-3</c:v>
                </c:pt>
                <c:pt idx="1">
                  <c:v>0.25650000000000001</c:v>
                </c:pt>
                <c:pt idx="2">
                  <c:v>0.4914</c:v>
                </c:pt>
                <c:pt idx="3">
                  <c:v>0.23910000000000001</c:v>
                </c:pt>
                <c:pt idx="4">
                  <c:v>8.0000000000000002E-3</c:v>
                </c:pt>
              </c:numCache>
            </c:numRef>
          </c:val>
          <c:extLst>
            <c:ext xmlns:c16="http://schemas.microsoft.com/office/drawing/2014/chart" uri="{C3380CC4-5D6E-409C-BE32-E72D297353CC}">
              <c16:uniqueId val="{00000002-0C81-4584-8000-0DC8B0AD2C98}"/>
            </c:ext>
          </c:extLst>
        </c:ser>
        <c:ser>
          <c:idx val="3"/>
          <c:order val="3"/>
          <c:tx>
            <c:strRef>
              <c:f>Лист1!$E$1</c:f>
              <c:strCache>
                <c:ptCount val="1"/>
                <c:pt idx="0">
                  <c:v>Стовпець2</c:v>
                </c:pt>
              </c:strCache>
            </c:strRef>
          </c:tx>
          <c:spPr>
            <a:noFill/>
            <a:ln>
              <a:noFill/>
            </a:ln>
            <a:effectLst/>
          </c:spPr>
          <c:invertIfNegative val="0"/>
          <c:cat>
            <c:strRef>
              <c:f>Лист1!$A$2:$A$6</c:f>
              <c:strCache>
                <c:ptCount val="5"/>
                <c:pt idx="0">
                  <c:v>Повністю влаштовує</c:v>
                </c:pt>
                <c:pt idx="1">
                  <c:v>Скоріше влаштовує</c:v>
                </c:pt>
                <c:pt idx="2">
                  <c:v>Скоріше не влаштовує</c:v>
                </c:pt>
                <c:pt idx="3">
                  <c:v>Зовсім не влаштовує</c:v>
                </c:pt>
                <c:pt idx="4">
                  <c:v>Важко сказати/відмова</c:v>
                </c:pt>
              </c:strCache>
            </c:strRef>
          </c:cat>
          <c:val>
            <c:numRef>
              <c:f>Лист1!$E$2:$E$6</c:f>
              <c:numCache>
                <c:formatCode>0.00%</c:formatCode>
                <c:ptCount val="5"/>
                <c:pt idx="0">
                  <c:v>0.59489999999999998</c:v>
                </c:pt>
                <c:pt idx="1">
                  <c:v>0.34349999999999997</c:v>
                </c:pt>
                <c:pt idx="2">
                  <c:v>0.10859999999999997</c:v>
                </c:pt>
                <c:pt idx="3">
                  <c:v>0.3609</c:v>
                </c:pt>
                <c:pt idx="4">
                  <c:v>0.59199999999999997</c:v>
                </c:pt>
              </c:numCache>
            </c:numRef>
          </c:val>
          <c:extLst>
            <c:ext xmlns:c16="http://schemas.microsoft.com/office/drawing/2014/chart" uri="{C3380CC4-5D6E-409C-BE32-E72D297353CC}">
              <c16:uniqueId val="{00000004-0C81-4584-8000-0DC8B0AD2C98}"/>
            </c:ext>
          </c:extLst>
        </c:ser>
        <c:ser>
          <c:idx val="4"/>
          <c:order val="4"/>
          <c:tx>
            <c:strRef>
              <c:f>Лист1!$F$1</c:f>
              <c:strCache>
                <c:ptCount val="1"/>
                <c:pt idx="0">
                  <c:v>Середні+</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Повністю влаштовує</c:v>
                </c:pt>
                <c:pt idx="1">
                  <c:v>Скоріше влаштовує</c:v>
                </c:pt>
                <c:pt idx="2">
                  <c:v>Скоріше не влаштовує</c:v>
                </c:pt>
                <c:pt idx="3">
                  <c:v>Зовсім не влаштовує</c:v>
                </c:pt>
                <c:pt idx="4">
                  <c:v>Важко сказати/відмова</c:v>
                </c:pt>
              </c:strCache>
            </c:strRef>
          </c:cat>
          <c:val>
            <c:numRef>
              <c:f>Лист1!$F$2:$F$6</c:f>
              <c:numCache>
                <c:formatCode>0.00%</c:formatCode>
                <c:ptCount val="5"/>
                <c:pt idx="0">
                  <c:v>5.7599999999999998E-2</c:v>
                </c:pt>
                <c:pt idx="1">
                  <c:v>0.29649999999999999</c:v>
                </c:pt>
                <c:pt idx="2">
                  <c:v>0.47139999999999999</c:v>
                </c:pt>
                <c:pt idx="3">
                  <c:v>0.17100000000000001</c:v>
                </c:pt>
                <c:pt idx="4">
                  <c:v>3.3999999999999998E-3</c:v>
                </c:pt>
              </c:numCache>
            </c:numRef>
          </c:val>
          <c:extLst>
            <c:ext xmlns:c16="http://schemas.microsoft.com/office/drawing/2014/chart" uri="{C3380CC4-5D6E-409C-BE32-E72D297353CC}">
              <c16:uniqueId val="{00000005-0C81-4584-8000-0DC8B0AD2C98}"/>
            </c:ext>
          </c:extLst>
        </c:ser>
        <c:ser>
          <c:idx val="5"/>
          <c:order val="5"/>
          <c:tx>
            <c:strRef>
              <c:f>Лист1!$G$1</c:f>
              <c:strCache>
                <c:ptCount val="1"/>
                <c:pt idx="0">
                  <c:v>Стовпець3</c:v>
                </c:pt>
              </c:strCache>
            </c:strRef>
          </c:tx>
          <c:spPr>
            <a:noFill/>
            <a:ln>
              <a:noFill/>
            </a:ln>
            <a:effectLst/>
          </c:spPr>
          <c:invertIfNegative val="0"/>
          <c:cat>
            <c:strRef>
              <c:f>Лист1!$A$2:$A$6</c:f>
              <c:strCache>
                <c:ptCount val="5"/>
                <c:pt idx="0">
                  <c:v>Повністю влаштовує</c:v>
                </c:pt>
                <c:pt idx="1">
                  <c:v>Скоріше влаштовує</c:v>
                </c:pt>
                <c:pt idx="2">
                  <c:v>Скоріше не влаштовує</c:v>
                </c:pt>
                <c:pt idx="3">
                  <c:v>Зовсім не влаштовує</c:v>
                </c:pt>
                <c:pt idx="4">
                  <c:v>Важко сказати/відмова</c:v>
                </c:pt>
              </c:strCache>
            </c:strRef>
          </c:cat>
          <c:val>
            <c:numRef>
              <c:f>Лист1!$G$2:$G$6</c:f>
              <c:numCache>
                <c:formatCode>0.00%</c:formatCode>
                <c:ptCount val="5"/>
                <c:pt idx="0">
                  <c:v>0.54239999999999999</c:v>
                </c:pt>
                <c:pt idx="1">
                  <c:v>0.30349999999999999</c:v>
                </c:pt>
                <c:pt idx="2">
                  <c:v>0.12859999999999999</c:v>
                </c:pt>
                <c:pt idx="3">
                  <c:v>0.42899999999999994</c:v>
                </c:pt>
                <c:pt idx="4">
                  <c:v>0.59660000000000002</c:v>
                </c:pt>
              </c:numCache>
            </c:numRef>
          </c:val>
          <c:extLst>
            <c:ext xmlns:c16="http://schemas.microsoft.com/office/drawing/2014/chart" uri="{C3380CC4-5D6E-409C-BE32-E72D297353CC}">
              <c16:uniqueId val="{00000006-0C81-4584-8000-0DC8B0AD2C98}"/>
            </c:ext>
          </c:extLst>
        </c:ser>
        <c:dLbls>
          <c:showLegendKey val="0"/>
          <c:showVal val="0"/>
          <c:showCatName val="0"/>
          <c:showSerName val="0"/>
          <c:showPercent val="0"/>
          <c:showBubbleSize val="0"/>
        </c:dLbls>
        <c:gapWidth val="60"/>
        <c:overlap val="100"/>
        <c:axId val="1529315199"/>
        <c:axId val="1529318527"/>
      </c:barChart>
      <c:catAx>
        <c:axId val="1529315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529318527"/>
        <c:crosses val="autoZero"/>
        <c:auto val="1"/>
        <c:lblAlgn val="ctr"/>
        <c:lblOffset val="100"/>
        <c:noMultiLvlLbl val="0"/>
      </c:catAx>
      <c:valAx>
        <c:axId val="1529318527"/>
        <c:scaling>
          <c:orientation val="minMax"/>
        </c:scaling>
        <c:delete val="1"/>
        <c:axPos val="t"/>
        <c:numFmt formatCode="0%" sourceLinked="1"/>
        <c:majorTickMark val="none"/>
        <c:minorTickMark val="none"/>
        <c:tickLblPos val="nextTo"/>
        <c:crossAx val="1529315199"/>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ayout>
        <c:manualLayout>
          <c:xMode val="edge"/>
          <c:yMode val="edge"/>
          <c:x val="3.0585343031672606E-2"/>
          <c:y val="4.5802468706657724E-2"/>
          <c:w val="0.96237191483351581"/>
          <c:h val="5.8948733561171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56766522191446"/>
          <c:y val="0.12333948316281257"/>
          <c:w val="0.76146378496694989"/>
          <c:h val="0.84762240763423313"/>
        </c:manualLayout>
      </c:layout>
      <c:barChart>
        <c:barDir val="bar"/>
        <c:grouping val="percentStacked"/>
        <c:varyColors val="0"/>
        <c:ser>
          <c:idx val="0"/>
          <c:order val="0"/>
          <c:tx>
            <c:strRef>
              <c:f>Лист1!$B$1</c:f>
              <c:strCache>
                <c:ptCount val="1"/>
                <c:pt idx="0">
                  <c:v>Загалом</c:v>
                </c:pt>
              </c:strCache>
            </c:strRef>
          </c:tx>
          <c:spPr>
            <a:solidFill>
              <a:srgbClr val="3498D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Лист1!$B$2:$B$4</c:f>
              <c:numCache>
                <c:formatCode>0.00%</c:formatCode>
                <c:ptCount val="3"/>
                <c:pt idx="0">
                  <c:v>0.33059860000000002</c:v>
                </c:pt>
                <c:pt idx="1">
                  <c:v>0.45480019999999999</c:v>
                </c:pt>
                <c:pt idx="2">
                  <c:v>0.21451899999999999</c:v>
                </c:pt>
              </c:numCache>
            </c:numRef>
          </c:val>
          <c:extLst>
            <c:ext xmlns:c16="http://schemas.microsoft.com/office/drawing/2014/chart" uri="{C3380CC4-5D6E-409C-BE32-E72D297353CC}">
              <c16:uniqueId val="{00000000-0C81-4584-8000-0DC8B0AD2C98}"/>
            </c:ext>
          </c:extLst>
        </c:ser>
        <c:ser>
          <c:idx val="1"/>
          <c:order val="1"/>
          <c:tx>
            <c:strRef>
              <c:f>Лист1!$C$1</c:f>
              <c:strCache>
                <c:ptCount val="1"/>
                <c:pt idx="0">
                  <c:v>Стовпець4</c:v>
                </c:pt>
              </c:strCache>
            </c:strRef>
          </c:tx>
          <c:spPr>
            <a:noFill/>
            <a:ln>
              <a:noFill/>
            </a:ln>
            <a:effectLst/>
          </c:spPr>
          <c:invertIfNegative val="0"/>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Лист1!$C$2:$C$4</c:f>
              <c:numCache>
                <c:formatCode>0.00%</c:formatCode>
                <c:ptCount val="3"/>
                <c:pt idx="0">
                  <c:v>0.36940139999999994</c:v>
                </c:pt>
                <c:pt idx="1">
                  <c:v>0.24519979999999997</c:v>
                </c:pt>
                <c:pt idx="2">
                  <c:v>0.48548099999999994</c:v>
                </c:pt>
              </c:numCache>
            </c:numRef>
          </c:val>
          <c:extLst>
            <c:ext xmlns:c16="http://schemas.microsoft.com/office/drawing/2014/chart" uri="{C3380CC4-5D6E-409C-BE32-E72D297353CC}">
              <c16:uniqueId val="{00000001-0C81-4584-8000-0DC8B0AD2C98}"/>
            </c:ext>
          </c:extLst>
        </c:ser>
        <c:ser>
          <c:idx val="2"/>
          <c:order val="2"/>
          <c:tx>
            <c:strRef>
              <c:f>Лист1!$D$1</c:f>
              <c:strCache>
                <c:ptCount val="1"/>
                <c:pt idx="0">
                  <c:v>Мікро</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Лист1!$D$2:$D$4</c:f>
              <c:numCache>
                <c:formatCode>0.00%</c:formatCode>
                <c:ptCount val="3"/>
                <c:pt idx="0">
                  <c:v>0.34260000000000002</c:v>
                </c:pt>
                <c:pt idx="1">
                  <c:v>0.44440000000000002</c:v>
                </c:pt>
                <c:pt idx="2">
                  <c:v>0.21290000000000001</c:v>
                </c:pt>
              </c:numCache>
            </c:numRef>
          </c:val>
          <c:extLst>
            <c:ext xmlns:c16="http://schemas.microsoft.com/office/drawing/2014/chart" uri="{C3380CC4-5D6E-409C-BE32-E72D297353CC}">
              <c16:uniqueId val="{00000002-0C81-4584-8000-0DC8B0AD2C98}"/>
            </c:ext>
          </c:extLst>
        </c:ser>
        <c:ser>
          <c:idx val="3"/>
          <c:order val="3"/>
          <c:tx>
            <c:strRef>
              <c:f>Лист1!$E$1</c:f>
              <c:strCache>
                <c:ptCount val="1"/>
                <c:pt idx="0">
                  <c:v>Стовпець1</c:v>
                </c:pt>
              </c:strCache>
            </c:strRef>
          </c:tx>
          <c:spPr>
            <a:noFill/>
            <a:ln>
              <a:noFill/>
            </a:ln>
            <a:effectLst/>
          </c:spPr>
          <c:invertIfNegative val="0"/>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Лист1!$E$2:$E$4</c:f>
              <c:numCache>
                <c:formatCode>0.00%</c:formatCode>
                <c:ptCount val="3"/>
                <c:pt idx="0">
                  <c:v>0.3574</c:v>
                </c:pt>
                <c:pt idx="1">
                  <c:v>0.25559999999999999</c:v>
                </c:pt>
                <c:pt idx="2">
                  <c:v>0.48709999999999998</c:v>
                </c:pt>
              </c:numCache>
            </c:numRef>
          </c:val>
          <c:extLst>
            <c:ext xmlns:c16="http://schemas.microsoft.com/office/drawing/2014/chart" uri="{C3380CC4-5D6E-409C-BE32-E72D297353CC}">
              <c16:uniqueId val="{00000004-0C81-4584-8000-0DC8B0AD2C98}"/>
            </c:ext>
          </c:extLst>
        </c:ser>
        <c:ser>
          <c:idx val="4"/>
          <c:order val="4"/>
          <c:tx>
            <c:strRef>
              <c:f>Лист1!$F$1</c:f>
              <c:strCache>
                <c:ptCount val="1"/>
                <c:pt idx="0">
                  <c:v>Малі</c:v>
                </c:pt>
              </c:strCache>
            </c:strRef>
          </c:tx>
          <c:spPr>
            <a:solidFill>
              <a:schemeClr val="accent5">
                <a:lumMod val="40000"/>
                <a:lumOff val="60000"/>
              </a:schemeClr>
            </a:solidFill>
            <a:ln>
              <a:noFill/>
            </a:ln>
            <a:effectLst/>
          </c:spPr>
          <c:invertIfNegative val="0"/>
          <c:dLbls>
            <c:dLbl>
              <c:idx val="0"/>
              <c:numFmt formatCode="0%" sourceLinked="0"/>
              <c:spPr>
                <a:noFill/>
                <a:ln w="9525">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extLst>
                <c:ext xmlns:c16="http://schemas.microsoft.com/office/drawing/2014/chart" uri="{C3380CC4-5D6E-409C-BE32-E72D297353CC}">
                  <c16:uniqueId val="{00000000-B3DB-41DA-B947-291F6313EB1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Лист1!$F$2:$F$4</c:f>
              <c:numCache>
                <c:formatCode>0.00%</c:formatCode>
                <c:ptCount val="3"/>
                <c:pt idx="0">
                  <c:v>0.28749999999999998</c:v>
                </c:pt>
                <c:pt idx="1">
                  <c:v>0.49969999999999998</c:v>
                </c:pt>
                <c:pt idx="2">
                  <c:v>0.21279999999999999</c:v>
                </c:pt>
              </c:numCache>
            </c:numRef>
          </c:val>
          <c:extLst>
            <c:ext xmlns:c16="http://schemas.microsoft.com/office/drawing/2014/chart" uri="{C3380CC4-5D6E-409C-BE32-E72D297353CC}">
              <c16:uniqueId val="{00000005-0C81-4584-8000-0DC8B0AD2C98}"/>
            </c:ext>
          </c:extLst>
        </c:ser>
        <c:ser>
          <c:idx val="5"/>
          <c:order val="5"/>
          <c:tx>
            <c:strRef>
              <c:f>Лист1!$G$1</c:f>
              <c:strCache>
                <c:ptCount val="1"/>
                <c:pt idx="0">
                  <c:v>Стовпець2</c:v>
                </c:pt>
              </c:strCache>
            </c:strRef>
          </c:tx>
          <c:spPr>
            <a:noFill/>
            <a:ln>
              <a:noFill/>
            </a:ln>
            <a:effectLst/>
          </c:spPr>
          <c:invertIfNegative val="0"/>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Лист1!$G$2:$G$4</c:f>
              <c:numCache>
                <c:formatCode>0.00%</c:formatCode>
                <c:ptCount val="3"/>
                <c:pt idx="0">
                  <c:v>0.41249999999999998</c:v>
                </c:pt>
                <c:pt idx="1">
                  <c:v>0.20030000000000001</c:v>
                </c:pt>
                <c:pt idx="2">
                  <c:v>0.48720000000000002</c:v>
                </c:pt>
              </c:numCache>
            </c:numRef>
          </c:val>
          <c:extLst>
            <c:ext xmlns:c16="http://schemas.microsoft.com/office/drawing/2014/chart" uri="{C3380CC4-5D6E-409C-BE32-E72D297353CC}">
              <c16:uniqueId val="{00000006-0C81-4584-8000-0DC8B0AD2C98}"/>
            </c:ext>
          </c:extLst>
        </c:ser>
        <c:ser>
          <c:idx val="6"/>
          <c:order val="6"/>
          <c:tx>
            <c:strRef>
              <c:f>Лист1!$H$1</c:f>
              <c:strCache>
                <c:ptCount val="1"/>
                <c:pt idx="0">
                  <c:v>Середні+</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Лист1!$H$2:$H$4</c:f>
              <c:numCache>
                <c:formatCode>0.00%</c:formatCode>
                <c:ptCount val="3"/>
                <c:pt idx="0">
                  <c:v>0.24179999999999999</c:v>
                </c:pt>
                <c:pt idx="1">
                  <c:v>0.51129999999999998</c:v>
                </c:pt>
                <c:pt idx="2">
                  <c:v>0.24690000000000001</c:v>
                </c:pt>
              </c:numCache>
            </c:numRef>
          </c:val>
          <c:extLst>
            <c:ext xmlns:c16="http://schemas.microsoft.com/office/drawing/2014/chart" uri="{C3380CC4-5D6E-409C-BE32-E72D297353CC}">
              <c16:uniqueId val="{00000000-170D-40FA-B130-BDE8743A62C9}"/>
            </c:ext>
          </c:extLst>
        </c:ser>
        <c:ser>
          <c:idx val="7"/>
          <c:order val="7"/>
          <c:tx>
            <c:strRef>
              <c:f>Лист1!$I$1</c:f>
              <c:strCache>
                <c:ptCount val="1"/>
                <c:pt idx="0">
                  <c:v>Стовпець3</c:v>
                </c:pt>
              </c:strCache>
            </c:strRef>
          </c:tx>
          <c:spPr>
            <a:noFill/>
            <a:ln>
              <a:noFill/>
            </a:ln>
            <a:effectLst/>
          </c:spPr>
          <c:invertIfNegative val="0"/>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Лист1!$I$2:$I$4</c:f>
              <c:numCache>
                <c:formatCode>0.00%</c:formatCode>
                <c:ptCount val="3"/>
                <c:pt idx="0">
                  <c:v>0.4582</c:v>
                </c:pt>
                <c:pt idx="1">
                  <c:v>0.18870000000000001</c:v>
                </c:pt>
                <c:pt idx="2">
                  <c:v>0.4531</c:v>
                </c:pt>
              </c:numCache>
            </c:numRef>
          </c:val>
          <c:extLst>
            <c:ext xmlns:c16="http://schemas.microsoft.com/office/drawing/2014/chart" uri="{C3380CC4-5D6E-409C-BE32-E72D297353CC}">
              <c16:uniqueId val="{00000001-170D-40FA-B130-BDE8743A62C9}"/>
            </c:ext>
          </c:extLst>
        </c:ser>
        <c:dLbls>
          <c:showLegendKey val="0"/>
          <c:showVal val="0"/>
          <c:showCatName val="0"/>
          <c:showSerName val="0"/>
          <c:showPercent val="0"/>
          <c:showBubbleSize val="0"/>
        </c:dLbls>
        <c:gapWidth val="60"/>
        <c:overlap val="100"/>
        <c:axId val="1529315199"/>
        <c:axId val="1529318527"/>
      </c:barChart>
      <c:catAx>
        <c:axId val="1529315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529318527"/>
        <c:crosses val="autoZero"/>
        <c:auto val="1"/>
        <c:lblAlgn val="ctr"/>
        <c:lblOffset val="100"/>
        <c:noMultiLvlLbl val="0"/>
      </c:catAx>
      <c:valAx>
        <c:axId val="1529318527"/>
        <c:scaling>
          <c:orientation val="minMax"/>
        </c:scaling>
        <c:delete val="1"/>
        <c:axPos val="t"/>
        <c:numFmt formatCode="0%" sourceLinked="1"/>
        <c:majorTickMark val="none"/>
        <c:minorTickMark val="none"/>
        <c:tickLblPos val="nextTo"/>
        <c:crossAx val="1529315199"/>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egendEntry>
        <c:idx val="7"/>
        <c:delete val="1"/>
      </c:legendEntry>
      <c:layout>
        <c:manualLayout>
          <c:xMode val="edge"/>
          <c:yMode val="edge"/>
          <c:x val="0.10759634563722972"/>
          <c:y val="1.7422865521772524E-2"/>
          <c:w val="0.83990442817878763"/>
          <c:h val="5.8948733561171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56766522191446"/>
          <c:y val="0.12333948316281257"/>
          <c:w val="0.76146378496694989"/>
          <c:h val="0.84762240763423313"/>
        </c:manualLayout>
      </c:layout>
      <c:barChart>
        <c:barDir val="bar"/>
        <c:grouping val="percentStacked"/>
        <c:varyColors val="0"/>
        <c:ser>
          <c:idx val="0"/>
          <c:order val="0"/>
          <c:tx>
            <c:strRef>
              <c:f>Лист1!$B$1</c:f>
              <c:strCache>
                <c:ptCount val="1"/>
                <c:pt idx="0">
                  <c:v>Загалом</c:v>
                </c:pt>
              </c:strCache>
            </c:strRef>
          </c:tx>
          <c:spPr>
            <a:solidFill>
              <a:srgbClr val="3498D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Так, безперечно</c:v>
                </c:pt>
                <c:pt idx="1">
                  <c:v>Залежить від розміру податку </c:v>
                </c:pt>
                <c:pt idx="2">
                  <c:v>Ні</c:v>
                </c:pt>
                <c:pt idx="3">
                  <c:v>Важко сказати/відмова</c:v>
                </c:pt>
              </c:strCache>
            </c:strRef>
          </c:cat>
          <c:val>
            <c:numRef>
              <c:f>Лист1!$B$2:$B$5</c:f>
              <c:numCache>
                <c:formatCode>0.00%</c:formatCode>
                <c:ptCount val="4"/>
                <c:pt idx="0">
                  <c:v>0.25176300000000001</c:v>
                </c:pt>
                <c:pt idx="1">
                  <c:v>0.47113299999999997</c:v>
                </c:pt>
                <c:pt idx="2">
                  <c:v>0.18493799999999999</c:v>
                </c:pt>
                <c:pt idx="3">
                  <c:v>9.2242999999999992E-2</c:v>
                </c:pt>
              </c:numCache>
            </c:numRef>
          </c:val>
          <c:extLst>
            <c:ext xmlns:c16="http://schemas.microsoft.com/office/drawing/2014/chart" uri="{C3380CC4-5D6E-409C-BE32-E72D297353CC}">
              <c16:uniqueId val="{00000000-0C81-4584-8000-0DC8B0AD2C98}"/>
            </c:ext>
          </c:extLst>
        </c:ser>
        <c:ser>
          <c:idx val="1"/>
          <c:order val="1"/>
          <c:tx>
            <c:strRef>
              <c:f>Лист1!$C$1</c:f>
              <c:strCache>
                <c:ptCount val="1"/>
                <c:pt idx="0">
                  <c:v>Стовпець4</c:v>
                </c:pt>
              </c:strCache>
            </c:strRef>
          </c:tx>
          <c:spPr>
            <a:noFill/>
            <a:ln>
              <a:noFill/>
            </a:ln>
            <a:effectLst/>
          </c:spPr>
          <c:invertIfNegative val="0"/>
          <c:cat>
            <c:strRef>
              <c:f>Лист1!$A$2:$A$5</c:f>
              <c:strCache>
                <c:ptCount val="4"/>
                <c:pt idx="0">
                  <c:v>Так, безперечно</c:v>
                </c:pt>
                <c:pt idx="1">
                  <c:v>Залежить від розміру податку </c:v>
                </c:pt>
                <c:pt idx="2">
                  <c:v>Ні</c:v>
                </c:pt>
                <c:pt idx="3">
                  <c:v>Важко сказати/відмова</c:v>
                </c:pt>
              </c:strCache>
            </c:strRef>
          </c:cat>
          <c:val>
            <c:numRef>
              <c:f>Лист1!$C$2:$C$5</c:f>
              <c:numCache>
                <c:formatCode>0.00%</c:formatCode>
                <c:ptCount val="4"/>
                <c:pt idx="0">
                  <c:v>0.44823699999999994</c:v>
                </c:pt>
                <c:pt idx="1">
                  <c:v>0.22886699999999999</c:v>
                </c:pt>
                <c:pt idx="2">
                  <c:v>0.51506199999999991</c:v>
                </c:pt>
                <c:pt idx="3">
                  <c:v>0.60775699999999999</c:v>
                </c:pt>
              </c:numCache>
            </c:numRef>
          </c:val>
          <c:extLst>
            <c:ext xmlns:c16="http://schemas.microsoft.com/office/drawing/2014/chart" uri="{C3380CC4-5D6E-409C-BE32-E72D297353CC}">
              <c16:uniqueId val="{00000001-0C81-4584-8000-0DC8B0AD2C98}"/>
            </c:ext>
          </c:extLst>
        </c:ser>
        <c:ser>
          <c:idx val="2"/>
          <c:order val="2"/>
          <c:tx>
            <c:strRef>
              <c:f>Лист1!$D$1</c:f>
              <c:strCache>
                <c:ptCount val="1"/>
                <c:pt idx="0">
                  <c:v>Мікро</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Так, безперечно</c:v>
                </c:pt>
                <c:pt idx="1">
                  <c:v>Залежить від розміру податку </c:v>
                </c:pt>
                <c:pt idx="2">
                  <c:v>Ні</c:v>
                </c:pt>
                <c:pt idx="3">
                  <c:v>Важко сказати/відмова</c:v>
                </c:pt>
              </c:strCache>
            </c:strRef>
          </c:cat>
          <c:val>
            <c:numRef>
              <c:f>Лист1!$D$2:$D$5</c:f>
              <c:numCache>
                <c:formatCode>0.00%</c:formatCode>
                <c:ptCount val="4"/>
                <c:pt idx="0">
                  <c:v>0.26840000000000003</c:v>
                </c:pt>
                <c:pt idx="1">
                  <c:v>0.43940000000000001</c:v>
                </c:pt>
                <c:pt idx="2">
                  <c:v>0.20599999999999999</c:v>
                </c:pt>
                <c:pt idx="3">
                  <c:v>8.6300000000000002E-2</c:v>
                </c:pt>
              </c:numCache>
            </c:numRef>
          </c:val>
          <c:extLst>
            <c:ext xmlns:c16="http://schemas.microsoft.com/office/drawing/2014/chart" uri="{C3380CC4-5D6E-409C-BE32-E72D297353CC}">
              <c16:uniqueId val="{00000002-0C81-4584-8000-0DC8B0AD2C98}"/>
            </c:ext>
          </c:extLst>
        </c:ser>
        <c:ser>
          <c:idx val="3"/>
          <c:order val="3"/>
          <c:tx>
            <c:strRef>
              <c:f>Лист1!$E$1</c:f>
              <c:strCache>
                <c:ptCount val="1"/>
                <c:pt idx="0">
                  <c:v>Стовпець1</c:v>
                </c:pt>
              </c:strCache>
            </c:strRef>
          </c:tx>
          <c:spPr>
            <a:noFill/>
            <a:ln>
              <a:noFill/>
            </a:ln>
            <a:effectLst/>
          </c:spPr>
          <c:invertIfNegative val="0"/>
          <c:cat>
            <c:strRef>
              <c:f>Лист1!$A$2:$A$5</c:f>
              <c:strCache>
                <c:ptCount val="4"/>
                <c:pt idx="0">
                  <c:v>Так, безперечно</c:v>
                </c:pt>
                <c:pt idx="1">
                  <c:v>Залежить від розміру податку </c:v>
                </c:pt>
                <c:pt idx="2">
                  <c:v>Ні</c:v>
                </c:pt>
                <c:pt idx="3">
                  <c:v>Важко сказати/відмова</c:v>
                </c:pt>
              </c:strCache>
            </c:strRef>
          </c:cat>
          <c:val>
            <c:numRef>
              <c:f>Лист1!$E$2:$E$5</c:f>
              <c:numCache>
                <c:formatCode>0.00%</c:formatCode>
                <c:ptCount val="4"/>
                <c:pt idx="0">
                  <c:v>0.43159999999999998</c:v>
                </c:pt>
                <c:pt idx="1">
                  <c:v>0.2606</c:v>
                </c:pt>
                <c:pt idx="2">
                  <c:v>0.49399999999999999</c:v>
                </c:pt>
                <c:pt idx="3">
                  <c:v>0.61370000000000002</c:v>
                </c:pt>
              </c:numCache>
            </c:numRef>
          </c:val>
          <c:extLst>
            <c:ext xmlns:c16="http://schemas.microsoft.com/office/drawing/2014/chart" uri="{C3380CC4-5D6E-409C-BE32-E72D297353CC}">
              <c16:uniqueId val="{00000004-0C81-4584-8000-0DC8B0AD2C98}"/>
            </c:ext>
          </c:extLst>
        </c:ser>
        <c:ser>
          <c:idx val="4"/>
          <c:order val="4"/>
          <c:tx>
            <c:strRef>
              <c:f>Лист1!$F$1</c:f>
              <c:strCache>
                <c:ptCount val="1"/>
                <c:pt idx="0">
                  <c:v>Малі</c:v>
                </c:pt>
              </c:strCache>
            </c:strRef>
          </c:tx>
          <c:spPr>
            <a:solidFill>
              <a:schemeClr val="accent5">
                <a:lumMod val="40000"/>
                <a:lumOff val="60000"/>
              </a:schemeClr>
            </a:solidFill>
            <a:ln>
              <a:noFill/>
            </a:ln>
            <a:effectLst/>
          </c:spPr>
          <c:invertIfNegative val="0"/>
          <c:dLbls>
            <c:dLbl>
              <c:idx val="0"/>
              <c:numFmt formatCode="0%" sourceLinked="0"/>
              <c:spPr>
                <a:noFill/>
                <a:ln w="9525">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extLst>
                <c:ext xmlns:c16="http://schemas.microsoft.com/office/drawing/2014/chart" uri="{C3380CC4-5D6E-409C-BE32-E72D297353CC}">
                  <c16:uniqueId val="{00000000-0077-404F-BCC2-9F75A4D1CEF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Так, безперечно</c:v>
                </c:pt>
                <c:pt idx="1">
                  <c:v>Залежить від розміру податку </c:v>
                </c:pt>
                <c:pt idx="2">
                  <c:v>Ні</c:v>
                </c:pt>
                <c:pt idx="3">
                  <c:v>Важко сказати/відмова</c:v>
                </c:pt>
              </c:strCache>
            </c:strRef>
          </c:cat>
          <c:val>
            <c:numRef>
              <c:f>Лист1!$F$2:$F$5</c:f>
              <c:numCache>
                <c:formatCode>0.00%</c:formatCode>
                <c:ptCount val="4"/>
                <c:pt idx="0">
                  <c:v>0.16850000000000001</c:v>
                </c:pt>
                <c:pt idx="1">
                  <c:v>0.64549999999999996</c:v>
                </c:pt>
                <c:pt idx="2">
                  <c:v>7.0599999999999996E-2</c:v>
                </c:pt>
                <c:pt idx="3">
                  <c:v>0.1154</c:v>
                </c:pt>
              </c:numCache>
            </c:numRef>
          </c:val>
          <c:extLst>
            <c:ext xmlns:c16="http://schemas.microsoft.com/office/drawing/2014/chart" uri="{C3380CC4-5D6E-409C-BE32-E72D297353CC}">
              <c16:uniqueId val="{00000005-0C81-4584-8000-0DC8B0AD2C98}"/>
            </c:ext>
          </c:extLst>
        </c:ser>
        <c:ser>
          <c:idx val="5"/>
          <c:order val="5"/>
          <c:tx>
            <c:strRef>
              <c:f>Лист1!$G$1</c:f>
              <c:strCache>
                <c:ptCount val="1"/>
                <c:pt idx="0">
                  <c:v>Стовпець2</c:v>
                </c:pt>
              </c:strCache>
            </c:strRef>
          </c:tx>
          <c:spPr>
            <a:noFill/>
            <a:ln>
              <a:noFill/>
            </a:ln>
            <a:effectLst/>
          </c:spPr>
          <c:invertIfNegative val="0"/>
          <c:cat>
            <c:strRef>
              <c:f>Лист1!$A$2:$A$5</c:f>
              <c:strCache>
                <c:ptCount val="4"/>
                <c:pt idx="0">
                  <c:v>Так, безперечно</c:v>
                </c:pt>
                <c:pt idx="1">
                  <c:v>Залежить від розміру податку </c:v>
                </c:pt>
                <c:pt idx="2">
                  <c:v>Ні</c:v>
                </c:pt>
                <c:pt idx="3">
                  <c:v>Важко сказати/відмова</c:v>
                </c:pt>
              </c:strCache>
            </c:strRef>
          </c:cat>
          <c:val>
            <c:numRef>
              <c:f>Лист1!$G$2:$G$5</c:f>
              <c:numCache>
                <c:formatCode>0.00%</c:formatCode>
                <c:ptCount val="4"/>
                <c:pt idx="0">
                  <c:v>0.53149999999999997</c:v>
                </c:pt>
                <c:pt idx="1">
                  <c:v>5.45E-2</c:v>
                </c:pt>
                <c:pt idx="2">
                  <c:v>0.62939999999999996</c:v>
                </c:pt>
                <c:pt idx="3">
                  <c:v>0.58460000000000001</c:v>
                </c:pt>
              </c:numCache>
            </c:numRef>
          </c:val>
          <c:extLst>
            <c:ext xmlns:c16="http://schemas.microsoft.com/office/drawing/2014/chart" uri="{C3380CC4-5D6E-409C-BE32-E72D297353CC}">
              <c16:uniqueId val="{00000006-0C81-4584-8000-0DC8B0AD2C98}"/>
            </c:ext>
          </c:extLst>
        </c:ser>
        <c:ser>
          <c:idx val="6"/>
          <c:order val="6"/>
          <c:tx>
            <c:strRef>
              <c:f>Лист1!$H$1</c:f>
              <c:strCache>
                <c:ptCount val="1"/>
                <c:pt idx="0">
                  <c:v>Середні+</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Так, безперечно</c:v>
                </c:pt>
                <c:pt idx="1">
                  <c:v>Залежить від розміру податку </c:v>
                </c:pt>
                <c:pt idx="2">
                  <c:v>Ні</c:v>
                </c:pt>
                <c:pt idx="3">
                  <c:v>Важко сказати/відмова</c:v>
                </c:pt>
              </c:strCache>
            </c:strRef>
          </c:cat>
          <c:val>
            <c:numRef>
              <c:f>Лист1!$H$2:$H$5</c:f>
              <c:numCache>
                <c:formatCode>0.00%</c:formatCode>
                <c:ptCount val="4"/>
                <c:pt idx="0">
                  <c:v>0.19539999999999999</c:v>
                </c:pt>
                <c:pt idx="1">
                  <c:v>0.53820000000000001</c:v>
                </c:pt>
                <c:pt idx="2">
                  <c:v>0.1368</c:v>
                </c:pt>
                <c:pt idx="3">
                  <c:v>0.1295</c:v>
                </c:pt>
              </c:numCache>
            </c:numRef>
          </c:val>
          <c:extLst>
            <c:ext xmlns:c16="http://schemas.microsoft.com/office/drawing/2014/chart" uri="{C3380CC4-5D6E-409C-BE32-E72D297353CC}">
              <c16:uniqueId val="{00000000-170D-40FA-B130-BDE8743A62C9}"/>
            </c:ext>
          </c:extLst>
        </c:ser>
        <c:ser>
          <c:idx val="7"/>
          <c:order val="7"/>
          <c:tx>
            <c:strRef>
              <c:f>Лист1!$I$1</c:f>
              <c:strCache>
                <c:ptCount val="1"/>
                <c:pt idx="0">
                  <c:v>Стовпець3</c:v>
                </c:pt>
              </c:strCache>
            </c:strRef>
          </c:tx>
          <c:spPr>
            <a:noFill/>
            <a:ln>
              <a:noFill/>
            </a:ln>
            <a:effectLst/>
          </c:spPr>
          <c:invertIfNegative val="0"/>
          <c:cat>
            <c:strRef>
              <c:f>Лист1!$A$2:$A$5</c:f>
              <c:strCache>
                <c:ptCount val="4"/>
                <c:pt idx="0">
                  <c:v>Так, безперечно</c:v>
                </c:pt>
                <c:pt idx="1">
                  <c:v>Залежить від розміру податку </c:v>
                </c:pt>
                <c:pt idx="2">
                  <c:v>Ні</c:v>
                </c:pt>
                <c:pt idx="3">
                  <c:v>Важко сказати/відмова</c:v>
                </c:pt>
              </c:strCache>
            </c:strRef>
          </c:cat>
          <c:val>
            <c:numRef>
              <c:f>Лист1!$I$2:$I$5</c:f>
              <c:numCache>
                <c:formatCode>0.00%</c:formatCode>
                <c:ptCount val="4"/>
                <c:pt idx="0">
                  <c:v>0.50460000000000005</c:v>
                </c:pt>
                <c:pt idx="1">
                  <c:v>0.1618</c:v>
                </c:pt>
                <c:pt idx="2">
                  <c:v>0.56320000000000003</c:v>
                </c:pt>
                <c:pt idx="3">
                  <c:v>0.57050000000000001</c:v>
                </c:pt>
              </c:numCache>
            </c:numRef>
          </c:val>
          <c:extLst>
            <c:ext xmlns:c16="http://schemas.microsoft.com/office/drawing/2014/chart" uri="{C3380CC4-5D6E-409C-BE32-E72D297353CC}">
              <c16:uniqueId val="{00000001-170D-40FA-B130-BDE8743A62C9}"/>
            </c:ext>
          </c:extLst>
        </c:ser>
        <c:dLbls>
          <c:showLegendKey val="0"/>
          <c:showVal val="0"/>
          <c:showCatName val="0"/>
          <c:showSerName val="0"/>
          <c:showPercent val="0"/>
          <c:showBubbleSize val="0"/>
        </c:dLbls>
        <c:gapWidth val="60"/>
        <c:overlap val="100"/>
        <c:axId val="1529315199"/>
        <c:axId val="1529318527"/>
      </c:barChart>
      <c:catAx>
        <c:axId val="1529315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529318527"/>
        <c:crosses val="autoZero"/>
        <c:auto val="1"/>
        <c:lblAlgn val="ctr"/>
        <c:lblOffset val="100"/>
        <c:noMultiLvlLbl val="0"/>
      </c:catAx>
      <c:valAx>
        <c:axId val="1529318527"/>
        <c:scaling>
          <c:orientation val="minMax"/>
        </c:scaling>
        <c:delete val="1"/>
        <c:axPos val="t"/>
        <c:numFmt formatCode="0%" sourceLinked="1"/>
        <c:majorTickMark val="none"/>
        <c:minorTickMark val="none"/>
        <c:tickLblPos val="nextTo"/>
        <c:crossAx val="1529315199"/>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egendEntry>
        <c:idx val="7"/>
        <c:delete val="1"/>
      </c:legendEntry>
      <c:layout>
        <c:manualLayout>
          <c:xMode val="edge"/>
          <c:yMode val="edge"/>
          <c:x val="0.10759634563722972"/>
          <c:y val="1.7422865521772524E-2"/>
          <c:w val="0.83990442817878763"/>
          <c:h val="5.8948733561171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56766522191446"/>
          <c:y val="0.12333948316281257"/>
          <c:w val="0.76146378496694989"/>
          <c:h val="0.84762240763423313"/>
        </c:manualLayout>
      </c:layout>
      <c:barChart>
        <c:barDir val="bar"/>
        <c:grouping val="percentStacked"/>
        <c:varyColors val="0"/>
        <c:ser>
          <c:idx val="0"/>
          <c:order val="0"/>
          <c:tx>
            <c:strRef>
              <c:f>Лист1!$B$1</c:f>
              <c:strCache>
                <c:ptCount val="1"/>
                <c:pt idx="0">
                  <c:v>Загалом</c:v>
                </c:pt>
              </c:strCache>
            </c:strRef>
          </c:tx>
          <c:spPr>
            <a:solidFill>
              <a:srgbClr val="3498D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Лист1!$B$2:$B$4</c:f>
              <c:numCache>
                <c:formatCode>0.00%</c:formatCode>
                <c:ptCount val="3"/>
                <c:pt idx="0">
                  <c:v>0.15712799999999999</c:v>
                </c:pt>
                <c:pt idx="1">
                  <c:v>0.397067</c:v>
                </c:pt>
                <c:pt idx="2">
                  <c:v>0.44580499999999995</c:v>
                </c:pt>
              </c:numCache>
            </c:numRef>
          </c:val>
          <c:extLst>
            <c:ext xmlns:c16="http://schemas.microsoft.com/office/drawing/2014/chart" uri="{C3380CC4-5D6E-409C-BE32-E72D297353CC}">
              <c16:uniqueId val="{00000000-0C81-4584-8000-0DC8B0AD2C98}"/>
            </c:ext>
          </c:extLst>
        </c:ser>
        <c:ser>
          <c:idx val="1"/>
          <c:order val="1"/>
          <c:tx>
            <c:strRef>
              <c:f>Лист1!$C$1</c:f>
              <c:strCache>
                <c:ptCount val="1"/>
                <c:pt idx="0">
                  <c:v>Стовпець4</c:v>
                </c:pt>
              </c:strCache>
            </c:strRef>
          </c:tx>
          <c:spPr>
            <a:noFill/>
            <a:ln>
              <a:noFill/>
            </a:ln>
            <a:effectLst/>
          </c:spPr>
          <c:invertIfNegative val="0"/>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Лист1!$C$2:$C$4</c:f>
              <c:numCache>
                <c:formatCode>0.00%</c:formatCode>
                <c:ptCount val="3"/>
                <c:pt idx="0">
                  <c:v>0.54287200000000002</c:v>
                </c:pt>
                <c:pt idx="1">
                  <c:v>0.30293299999999995</c:v>
                </c:pt>
                <c:pt idx="2">
                  <c:v>0.254195</c:v>
                </c:pt>
              </c:numCache>
            </c:numRef>
          </c:val>
          <c:extLst>
            <c:ext xmlns:c16="http://schemas.microsoft.com/office/drawing/2014/chart" uri="{C3380CC4-5D6E-409C-BE32-E72D297353CC}">
              <c16:uniqueId val="{00000001-0C81-4584-8000-0DC8B0AD2C98}"/>
            </c:ext>
          </c:extLst>
        </c:ser>
        <c:ser>
          <c:idx val="2"/>
          <c:order val="2"/>
          <c:tx>
            <c:strRef>
              <c:f>Лист1!$D$1</c:f>
              <c:strCache>
                <c:ptCount val="1"/>
                <c:pt idx="0">
                  <c:v>Мікро</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Лист1!$D$2:$D$4</c:f>
              <c:numCache>
                <c:formatCode>0.00%</c:formatCode>
                <c:ptCount val="3"/>
                <c:pt idx="0">
                  <c:v>0.14369999999999999</c:v>
                </c:pt>
                <c:pt idx="1">
                  <c:v>0.39410000000000001</c:v>
                </c:pt>
                <c:pt idx="2">
                  <c:v>0.4622</c:v>
                </c:pt>
              </c:numCache>
            </c:numRef>
          </c:val>
          <c:extLst>
            <c:ext xmlns:c16="http://schemas.microsoft.com/office/drawing/2014/chart" uri="{C3380CC4-5D6E-409C-BE32-E72D297353CC}">
              <c16:uniqueId val="{00000002-0C81-4584-8000-0DC8B0AD2C98}"/>
            </c:ext>
          </c:extLst>
        </c:ser>
        <c:ser>
          <c:idx val="3"/>
          <c:order val="3"/>
          <c:tx>
            <c:strRef>
              <c:f>Лист1!$E$1</c:f>
              <c:strCache>
                <c:ptCount val="1"/>
                <c:pt idx="0">
                  <c:v>Стовпець1</c:v>
                </c:pt>
              </c:strCache>
            </c:strRef>
          </c:tx>
          <c:spPr>
            <a:noFill/>
            <a:ln>
              <a:noFill/>
            </a:ln>
            <a:effectLst/>
          </c:spPr>
          <c:invertIfNegative val="0"/>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Лист1!$E$2:$E$4</c:f>
              <c:numCache>
                <c:formatCode>0.00%</c:formatCode>
                <c:ptCount val="3"/>
                <c:pt idx="0">
                  <c:v>0.55630000000000002</c:v>
                </c:pt>
                <c:pt idx="1">
                  <c:v>0.30590000000000001</c:v>
                </c:pt>
                <c:pt idx="2">
                  <c:v>0.23780000000000001</c:v>
                </c:pt>
              </c:numCache>
            </c:numRef>
          </c:val>
          <c:extLst>
            <c:ext xmlns:c16="http://schemas.microsoft.com/office/drawing/2014/chart" uri="{C3380CC4-5D6E-409C-BE32-E72D297353CC}">
              <c16:uniqueId val="{00000004-0C81-4584-8000-0DC8B0AD2C98}"/>
            </c:ext>
          </c:extLst>
        </c:ser>
        <c:ser>
          <c:idx val="4"/>
          <c:order val="4"/>
          <c:tx>
            <c:strRef>
              <c:f>Лист1!$F$1</c:f>
              <c:strCache>
                <c:ptCount val="1"/>
                <c:pt idx="0">
                  <c:v>Малі</c:v>
                </c:pt>
              </c:strCache>
            </c:strRef>
          </c:tx>
          <c:spPr>
            <a:solidFill>
              <a:schemeClr val="accent5">
                <a:lumMod val="40000"/>
                <a:lumOff val="60000"/>
              </a:schemeClr>
            </a:solidFill>
            <a:ln>
              <a:noFill/>
            </a:ln>
            <a:effectLst/>
          </c:spPr>
          <c:invertIfNegative val="0"/>
          <c:dLbls>
            <c:dLbl>
              <c:idx val="0"/>
              <c:numFmt formatCode="0%" sourceLinked="0"/>
              <c:spPr>
                <a:noFill/>
                <a:ln w="9525">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extLst>
                <c:ext xmlns:c16="http://schemas.microsoft.com/office/drawing/2014/chart" uri="{C3380CC4-5D6E-409C-BE32-E72D297353CC}">
                  <c16:uniqueId val="{00000000-B730-4A83-8DFB-79C62D66AC9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Лист1!$F$2:$F$4</c:f>
              <c:numCache>
                <c:formatCode>0.00%</c:formatCode>
                <c:ptCount val="3"/>
                <c:pt idx="0">
                  <c:v>0.23480000000000001</c:v>
                </c:pt>
                <c:pt idx="1">
                  <c:v>0.36799999999999999</c:v>
                </c:pt>
                <c:pt idx="2">
                  <c:v>0.3972</c:v>
                </c:pt>
              </c:numCache>
            </c:numRef>
          </c:val>
          <c:extLst>
            <c:ext xmlns:c16="http://schemas.microsoft.com/office/drawing/2014/chart" uri="{C3380CC4-5D6E-409C-BE32-E72D297353CC}">
              <c16:uniqueId val="{00000005-0C81-4584-8000-0DC8B0AD2C98}"/>
            </c:ext>
          </c:extLst>
        </c:ser>
        <c:ser>
          <c:idx val="5"/>
          <c:order val="5"/>
          <c:tx>
            <c:strRef>
              <c:f>Лист1!$G$1</c:f>
              <c:strCache>
                <c:ptCount val="1"/>
                <c:pt idx="0">
                  <c:v>Стовпець2</c:v>
                </c:pt>
              </c:strCache>
            </c:strRef>
          </c:tx>
          <c:spPr>
            <a:noFill/>
            <a:ln>
              <a:noFill/>
            </a:ln>
            <a:effectLst/>
          </c:spPr>
          <c:invertIfNegative val="0"/>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Лист1!$G$2:$G$4</c:f>
              <c:numCache>
                <c:formatCode>0.00%</c:formatCode>
                <c:ptCount val="3"/>
                <c:pt idx="0">
                  <c:v>0.4652</c:v>
                </c:pt>
                <c:pt idx="1">
                  <c:v>0.33200000000000002</c:v>
                </c:pt>
                <c:pt idx="2">
                  <c:v>0.30280000000000001</c:v>
                </c:pt>
              </c:numCache>
            </c:numRef>
          </c:val>
          <c:extLst>
            <c:ext xmlns:c16="http://schemas.microsoft.com/office/drawing/2014/chart" uri="{C3380CC4-5D6E-409C-BE32-E72D297353CC}">
              <c16:uniqueId val="{00000006-0C81-4584-8000-0DC8B0AD2C98}"/>
            </c:ext>
          </c:extLst>
        </c:ser>
        <c:ser>
          <c:idx val="6"/>
          <c:order val="6"/>
          <c:tx>
            <c:strRef>
              <c:f>Лист1!$H$1</c:f>
              <c:strCache>
                <c:ptCount val="1"/>
                <c:pt idx="0">
                  <c:v>Середні+</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Лист1!$H$2:$H$4</c:f>
              <c:numCache>
                <c:formatCode>0.00%</c:formatCode>
                <c:ptCount val="3"/>
                <c:pt idx="0">
                  <c:v>0.1754</c:v>
                </c:pt>
                <c:pt idx="1">
                  <c:v>0.52129999999999999</c:v>
                </c:pt>
                <c:pt idx="2">
                  <c:v>0.30330000000000001</c:v>
                </c:pt>
              </c:numCache>
            </c:numRef>
          </c:val>
          <c:extLst>
            <c:ext xmlns:c16="http://schemas.microsoft.com/office/drawing/2014/chart" uri="{C3380CC4-5D6E-409C-BE32-E72D297353CC}">
              <c16:uniqueId val="{00000000-170D-40FA-B130-BDE8743A62C9}"/>
            </c:ext>
          </c:extLst>
        </c:ser>
        <c:ser>
          <c:idx val="7"/>
          <c:order val="7"/>
          <c:tx>
            <c:strRef>
              <c:f>Лист1!$I$1</c:f>
              <c:strCache>
                <c:ptCount val="1"/>
                <c:pt idx="0">
                  <c:v>Стовпець3</c:v>
                </c:pt>
              </c:strCache>
            </c:strRef>
          </c:tx>
          <c:spPr>
            <a:noFill/>
            <a:ln>
              <a:noFill/>
            </a:ln>
            <a:effectLst/>
          </c:spPr>
          <c:invertIfNegative val="0"/>
          <c:cat>
            <c:strRef>
              <c:f>Лист1!$A$2:$A$4</c:f>
              <c:strCache>
                <c:ptCount val="3"/>
                <c:pt idx="0">
                  <c:v>Так, дуже добре знаю про це</c:v>
                </c:pt>
                <c:pt idx="1">
                  <c:v>Так, щось чув/чула, але не певен/певна</c:v>
                </c:pt>
                <c:pt idx="2">
                  <c:v>Ні, вперше чую</c:v>
                </c:pt>
              </c:strCache>
            </c:strRef>
          </c:cat>
          <c:val>
            <c:numRef>
              <c:f>Лист1!$I$2:$I$4</c:f>
              <c:numCache>
                <c:formatCode>0.00%</c:formatCode>
                <c:ptCount val="3"/>
                <c:pt idx="0">
                  <c:v>0.52459999999999996</c:v>
                </c:pt>
                <c:pt idx="1">
                  <c:v>0.1787</c:v>
                </c:pt>
                <c:pt idx="2">
                  <c:v>0.3967</c:v>
                </c:pt>
              </c:numCache>
            </c:numRef>
          </c:val>
          <c:extLst>
            <c:ext xmlns:c16="http://schemas.microsoft.com/office/drawing/2014/chart" uri="{C3380CC4-5D6E-409C-BE32-E72D297353CC}">
              <c16:uniqueId val="{00000001-170D-40FA-B130-BDE8743A62C9}"/>
            </c:ext>
          </c:extLst>
        </c:ser>
        <c:dLbls>
          <c:showLegendKey val="0"/>
          <c:showVal val="0"/>
          <c:showCatName val="0"/>
          <c:showSerName val="0"/>
          <c:showPercent val="0"/>
          <c:showBubbleSize val="0"/>
        </c:dLbls>
        <c:gapWidth val="60"/>
        <c:overlap val="100"/>
        <c:axId val="1529315199"/>
        <c:axId val="1529318527"/>
      </c:barChart>
      <c:catAx>
        <c:axId val="1529315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529318527"/>
        <c:crosses val="autoZero"/>
        <c:auto val="1"/>
        <c:lblAlgn val="ctr"/>
        <c:lblOffset val="100"/>
        <c:noMultiLvlLbl val="0"/>
      </c:catAx>
      <c:valAx>
        <c:axId val="1529318527"/>
        <c:scaling>
          <c:orientation val="minMax"/>
        </c:scaling>
        <c:delete val="1"/>
        <c:axPos val="t"/>
        <c:numFmt formatCode="0%" sourceLinked="1"/>
        <c:majorTickMark val="none"/>
        <c:minorTickMark val="none"/>
        <c:tickLblPos val="nextTo"/>
        <c:crossAx val="1529315199"/>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egendEntry>
        <c:idx val="7"/>
        <c:delete val="1"/>
      </c:legendEntry>
      <c:layout>
        <c:manualLayout>
          <c:xMode val="edge"/>
          <c:yMode val="edge"/>
          <c:x val="0.10759634563722972"/>
          <c:y val="1.7422865521772524E-2"/>
          <c:w val="0.83990442817878763"/>
          <c:h val="5.8948733561171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56766522191446"/>
          <c:y val="0.12333948316281257"/>
          <c:w val="0.76146378496694989"/>
          <c:h val="0.84762240763423313"/>
        </c:manualLayout>
      </c:layout>
      <c:barChart>
        <c:barDir val="bar"/>
        <c:grouping val="percentStacked"/>
        <c:varyColors val="0"/>
        <c:ser>
          <c:idx val="0"/>
          <c:order val="0"/>
          <c:tx>
            <c:strRef>
              <c:f>Лист1!$B$1</c:f>
              <c:strCache>
                <c:ptCount val="1"/>
                <c:pt idx="0">
                  <c:v>Загалом</c:v>
                </c:pt>
              </c:strCache>
            </c:strRef>
          </c:tx>
          <c:spPr>
            <a:solidFill>
              <a:srgbClr val="3498D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Так, безперечно</c:v>
                </c:pt>
                <c:pt idx="1">
                  <c:v>Так, певною мірою</c:v>
                </c:pt>
                <c:pt idx="2">
                  <c:v>Ні</c:v>
                </c:pt>
                <c:pt idx="3">
                  <c:v>Важко сказати/відмова</c:v>
                </c:pt>
              </c:strCache>
            </c:strRef>
          </c:cat>
          <c:val>
            <c:numRef>
              <c:f>Лист1!$B$2:$B$5</c:f>
              <c:numCache>
                <c:formatCode>0.00%</c:formatCode>
                <c:ptCount val="4"/>
                <c:pt idx="0">
                  <c:v>0.32536100000000001</c:v>
                </c:pt>
                <c:pt idx="1">
                  <c:v>0.50783599999999995</c:v>
                </c:pt>
                <c:pt idx="2">
                  <c:v>6.3002000000000002E-2</c:v>
                </c:pt>
                <c:pt idx="3">
                  <c:v>0.103801</c:v>
                </c:pt>
              </c:numCache>
            </c:numRef>
          </c:val>
          <c:extLst>
            <c:ext xmlns:c16="http://schemas.microsoft.com/office/drawing/2014/chart" uri="{C3380CC4-5D6E-409C-BE32-E72D297353CC}">
              <c16:uniqueId val="{00000000-0C81-4584-8000-0DC8B0AD2C98}"/>
            </c:ext>
          </c:extLst>
        </c:ser>
        <c:ser>
          <c:idx val="1"/>
          <c:order val="1"/>
          <c:tx>
            <c:strRef>
              <c:f>Лист1!$C$1</c:f>
              <c:strCache>
                <c:ptCount val="1"/>
                <c:pt idx="0">
                  <c:v>Стовпець4</c:v>
                </c:pt>
              </c:strCache>
            </c:strRef>
          </c:tx>
          <c:spPr>
            <a:noFill/>
            <a:ln>
              <a:noFill/>
            </a:ln>
            <a:effectLst/>
          </c:spPr>
          <c:invertIfNegative val="0"/>
          <c:cat>
            <c:strRef>
              <c:f>Лист1!$A$2:$A$5</c:f>
              <c:strCache>
                <c:ptCount val="4"/>
                <c:pt idx="0">
                  <c:v>Так, безперечно</c:v>
                </c:pt>
                <c:pt idx="1">
                  <c:v>Так, певною мірою</c:v>
                </c:pt>
                <c:pt idx="2">
                  <c:v>Ні</c:v>
                </c:pt>
                <c:pt idx="3">
                  <c:v>Важко сказати/відмова</c:v>
                </c:pt>
              </c:strCache>
            </c:strRef>
          </c:cat>
          <c:val>
            <c:numRef>
              <c:f>Лист1!$C$2:$C$5</c:f>
              <c:numCache>
                <c:formatCode>0.00%</c:formatCode>
                <c:ptCount val="4"/>
                <c:pt idx="0">
                  <c:v>0.37463899999999994</c:v>
                </c:pt>
                <c:pt idx="1">
                  <c:v>0.192164</c:v>
                </c:pt>
                <c:pt idx="2">
                  <c:v>0.63699799999999995</c:v>
                </c:pt>
                <c:pt idx="3">
                  <c:v>0.59619899999999992</c:v>
                </c:pt>
              </c:numCache>
            </c:numRef>
          </c:val>
          <c:extLst>
            <c:ext xmlns:c16="http://schemas.microsoft.com/office/drawing/2014/chart" uri="{C3380CC4-5D6E-409C-BE32-E72D297353CC}">
              <c16:uniqueId val="{00000001-0C81-4584-8000-0DC8B0AD2C98}"/>
            </c:ext>
          </c:extLst>
        </c:ser>
        <c:ser>
          <c:idx val="2"/>
          <c:order val="2"/>
          <c:tx>
            <c:strRef>
              <c:f>Лист1!$D$1</c:f>
              <c:strCache>
                <c:ptCount val="1"/>
                <c:pt idx="0">
                  <c:v>Мікро</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Так, безперечно</c:v>
                </c:pt>
                <c:pt idx="1">
                  <c:v>Так, певною мірою</c:v>
                </c:pt>
                <c:pt idx="2">
                  <c:v>Ні</c:v>
                </c:pt>
                <c:pt idx="3">
                  <c:v>Важко сказати/відмова</c:v>
                </c:pt>
              </c:strCache>
            </c:strRef>
          </c:cat>
          <c:val>
            <c:numRef>
              <c:f>Лист1!$D$2:$D$5</c:f>
              <c:numCache>
                <c:formatCode>0.00%</c:formatCode>
                <c:ptCount val="4"/>
                <c:pt idx="0">
                  <c:v>0.3085</c:v>
                </c:pt>
                <c:pt idx="1">
                  <c:v>0.52549999999999997</c:v>
                </c:pt>
                <c:pt idx="2">
                  <c:v>6.4500000000000002E-2</c:v>
                </c:pt>
                <c:pt idx="3">
                  <c:v>0.10150000000000001</c:v>
                </c:pt>
              </c:numCache>
            </c:numRef>
          </c:val>
          <c:extLst>
            <c:ext xmlns:c16="http://schemas.microsoft.com/office/drawing/2014/chart" uri="{C3380CC4-5D6E-409C-BE32-E72D297353CC}">
              <c16:uniqueId val="{00000002-0C81-4584-8000-0DC8B0AD2C98}"/>
            </c:ext>
          </c:extLst>
        </c:ser>
        <c:ser>
          <c:idx val="3"/>
          <c:order val="3"/>
          <c:tx>
            <c:strRef>
              <c:f>Лист1!$E$1</c:f>
              <c:strCache>
                <c:ptCount val="1"/>
                <c:pt idx="0">
                  <c:v>Стовпець1</c:v>
                </c:pt>
              </c:strCache>
            </c:strRef>
          </c:tx>
          <c:spPr>
            <a:noFill/>
            <a:ln>
              <a:noFill/>
            </a:ln>
            <a:effectLst/>
          </c:spPr>
          <c:invertIfNegative val="0"/>
          <c:cat>
            <c:strRef>
              <c:f>Лист1!$A$2:$A$5</c:f>
              <c:strCache>
                <c:ptCount val="4"/>
                <c:pt idx="0">
                  <c:v>Так, безперечно</c:v>
                </c:pt>
                <c:pt idx="1">
                  <c:v>Так, певною мірою</c:v>
                </c:pt>
                <c:pt idx="2">
                  <c:v>Ні</c:v>
                </c:pt>
                <c:pt idx="3">
                  <c:v>Важко сказати/відмова</c:v>
                </c:pt>
              </c:strCache>
            </c:strRef>
          </c:cat>
          <c:val>
            <c:numRef>
              <c:f>Лист1!$E$2:$E$5</c:f>
              <c:numCache>
                <c:formatCode>0.00%</c:formatCode>
                <c:ptCount val="4"/>
                <c:pt idx="0">
                  <c:v>0.39150000000000001</c:v>
                </c:pt>
                <c:pt idx="1">
                  <c:v>0.17449999999999999</c:v>
                </c:pt>
                <c:pt idx="2">
                  <c:v>0.63549999999999995</c:v>
                </c:pt>
                <c:pt idx="3">
                  <c:v>0.59850000000000003</c:v>
                </c:pt>
              </c:numCache>
            </c:numRef>
          </c:val>
          <c:extLst>
            <c:ext xmlns:c16="http://schemas.microsoft.com/office/drawing/2014/chart" uri="{C3380CC4-5D6E-409C-BE32-E72D297353CC}">
              <c16:uniqueId val="{00000004-0C81-4584-8000-0DC8B0AD2C98}"/>
            </c:ext>
          </c:extLst>
        </c:ser>
        <c:ser>
          <c:idx val="4"/>
          <c:order val="4"/>
          <c:tx>
            <c:strRef>
              <c:f>Лист1!$F$1</c:f>
              <c:strCache>
                <c:ptCount val="1"/>
                <c:pt idx="0">
                  <c:v>Малі</c:v>
                </c:pt>
              </c:strCache>
            </c:strRef>
          </c:tx>
          <c:spPr>
            <a:solidFill>
              <a:schemeClr val="accent5">
                <a:lumMod val="40000"/>
                <a:lumOff val="60000"/>
              </a:schemeClr>
            </a:solidFill>
            <a:ln>
              <a:noFill/>
            </a:ln>
            <a:effectLst/>
          </c:spPr>
          <c:invertIfNegative val="0"/>
          <c:dLbls>
            <c:dLbl>
              <c:idx val="0"/>
              <c:numFmt formatCode="0%" sourceLinked="0"/>
              <c:spPr>
                <a:noFill/>
                <a:ln w="9525">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extLst>
                <c:ext xmlns:c16="http://schemas.microsoft.com/office/drawing/2014/chart" uri="{C3380CC4-5D6E-409C-BE32-E72D297353CC}">
                  <c16:uniqueId val="{00000000-2A26-4313-B7C2-B3E11836BF7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Так, безперечно</c:v>
                </c:pt>
                <c:pt idx="1">
                  <c:v>Так, певною мірою</c:v>
                </c:pt>
                <c:pt idx="2">
                  <c:v>Ні</c:v>
                </c:pt>
                <c:pt idx="3">
                  <c:v>Важко сказати/відмова</c:v>
                </c:pt>
              </c:strCache>
            </c:strRef>
          </c:cat>
          <c:val>
            <c:numRef>
              <c:f>Лист1!$F$2:$F$5</c:f>
              <c:numCache>
                <c:formatCode>0.00%</c:formatCode>
                <c:ptCount val="4"/>
                <c:pt idx="0">
                  <c:v>0.45319999999999999</c:v>
                </c:pt>
                <c:pt idx="1">
                  <c:v>0.3947</c:v>
                </c:pt>
                <c:pt idx="2">
                  <c:v>3.04E-2</c:v>
                </c:pt>
                <c:pt idx="3">
                  <c:v>0.1217</c:v>
                </c:pt>
              </c:numCache>
            </c:numRef>
          </c:val>
          <c:extLst>
            <c:ext xmlns:c16="http://schemas.microsoft.com/office/drawing/2014/chart" uri="{C3380CC4-5D6E-409C-BE32-E72D297353CC}">
              <c16:uniqueId val="{00000005-0C81-4584-8000-0DC8B0AD2C98}"/>
            </c:ext>
          </c:extLst>
        </c:ser>
        <c:ser>
          <c:idx val="5"/>
          <c:order val="5"/>
          <c:tx>
            <c:strRef>
              <c:f>Лист1!$G$1</c:f>
              <c:strCache>
                <c:ptCount val="1"/>
                <c:pt idx="0">
                  <c:v>Стовпець2</c:v>
                </c:pt>
              </c:strCache>
            </c:strRef>
          </c:tx>
          <c:spPr>
            <a:noFill/>
            <a:ln>
              <a:noFill/>
            </a:ln>
            <a:effectLst/>
          </c:spPr>
          <c:invertIfNegative val="0"/>
          <c:cat>
            <c:strRef>
              <c:f>Лист1!$A$2:$A$5</c:f>
              <c:strCache>
                <c:ptCount val="4"/>
                <c:pt idx="0">
                  <c:v>Так, безперечно</c:v>
                </c:pt>
                <c:pt idx="1">
                  <c:v>Так, певною мірою</c:v>
                </c:pt>
                <c:pt idx="2">
                  <c:v>Ні</c:v>
                </c:pt>
                <c:pt idx="3">
                  <c:v>Важко сказати/відмова</c:v>
                </c:pt>
              </c:strCache>
            </c:strRef>
          </c:cat>
          <c:val>
            <c:numRef>
              <c:f>Лист1!$G$2:$G$5</c:f>
              <c:numCache>
                <c:formatCode>0.00%</c:formatCode>
                <c:ptCount val="4"/>
                <c:pt idx="0">
                  <c:v>0.24679999999999999</c:v>
                </c:pt>
                <c:pt idx="1">
                  <c:v>0.30530000000000002</c:v>
                </c:pt>
                <c:pt idx="2">
                  <c:v>0.66959999999999997</c:v>
                </c:pt>
                <c:pt idx="3">
                  <c:v>0.57830000000000004</c:v>
                </c:pt>
              </c:numCache>
            </c:numRef>
          </c:val>
          <c:extLst>
            <c:ext xmlns:c16="http://schemas.microsoft.com/office/drawing/2014/chart" uri="{C3380CC4-5D6E-409C-BE32-E72D297353CC}">
              <c16:uniqueId val="{00000006-0C81-4584-8000-0DC8B0AD2C98}"/>
            </c:ext>
          </c:extLst>
        </c:ser>
        <c:ser>
          <c:idx val="6"/>
          <c:order val="6"/>
          <c:tx>
            <c:strRef>
              <c:f>Лист1!$H$1</c:f>
              <c:strCache>
                <c:ptCount val="1"/>
                <c:pt idx="0">
                  <c:v>Середні+</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Так, безперечно</c:v>
                </c:pt>
                <c:pt idx="1">
                  <c:v>Так, певною мірою</c:v>
                </c:pt>
                <c:pt idx="2">
                  <c:v>Ні</c:v>
                </c:pt>
                <c:pt idx="3">
                  <c:v>Важко сказати/відмова</c:v>
                </c:pt>
              </c:strCache>
            </c:strRef>
          </c:cat>
          <c:val>
            <c:numRef>
              <c:f>Лист1!$H$2:$H$5</c:f>
              <c:numCache>
                <c:formatCode>0.00%</c:formatCode>
                <c:ptCount val="4"/>
                <c:pt idx="0">
                  <c:v>0.26950000000000002</c:v>
                </c:pt>
                <c:pt idx="1">
                  <c:v>0.51229999999999998</c:v>
                </c:pt>
                <c:pt idx="2">
                  <c:v>0.1232</c:v>
                </c:pt>
                <c:pt idx="3">
                  <c:v>9.5000000000000001E-2</c:v>
                </c:pt>
              </c:numCache>
            </c:numRef>
          </c:val>
          <c:extLst>
            <c:ext xmlns:c16="http://schemas.microsoft.com/office/drawing/2014/chart" uri="{C3380CC4-5D6E-409C-BE32-E72D297353CC}">
              <c16:uniqueId val="{00000000-170D-40FA-B130-BDE8743A62C9}"/>
            </c:ext>
          </c:extLst>
        </c:ser>
        <c:ser>
          <c:idx val="7"/>
          <c:order val="7"/>
          <c:tx>
            <c:strRef>
              <c:f>Лист1!$I$1</c:f>
              <c:strCache>
                <c:ptCount val="1"/>
                <c:pt idx="0">
                  <c:v>Стовпець3</c:v>
                </c:pt>
              </c:strCache>
            </c:strRef>
          </c:tx>
          <c:spPr>
            <a:noFill/>
            <a:ln>
              <a:noFill/>
            </a:ln>
            <a:effectLst/>
          </c:spPr>
          <c:invertIfNegative val="0"/>
          <c:cat>
            <c:strRef>
              <c:f>Лист1!$A$2:$A$5</c:f>
              <c:strCache>
                <c:ptCount val="4"/>
                <c:pt idx="0">
                  <c:v>Так, безперечно</c:v>
                </c:pt>
                <c:pt idx="1">
                  <c:v>Так, певною мірою</c:v>
                </c:pt>
                <c:pt idx="2">
                  <c:v>Ні</c:v>
                </c:pt>
                <c:pt idx="3">
                  <c:v>Важко сказати/відмова</c:v>
                </c:pt>
              </c:strCache>
            </c:strRef>
          </c:cat>
          <c:val>
            <c:numRef>
              <c:f>Лист1!$I$2:$I$5</c:f>
              <c:numCache>
                <c:formatCode>0.00%</c:formatCode>
                <c:ptCount val="4"/>
                <c:pt idx="0">
                  <c:v>0.43049999999999999</c:v>
                </c:pt>
                <c:pt idx="1">
                  <c:v>0.18770000000000001</c:v>
                </c:pt>
                <c:pt idx="2">
                  <c:v>0.57679999999999998</c:v>
                </c:pt>
                <c:pt idx="3">
                  <c:v>0.60499999999999998</c:v>
                </c:pt>
              </c:numCache>
            </c:numRef>
          </c:val>
          <c:extLst>
            <c:ext xmlns:c16="http://schemas.microsoft.com/office/drawing/2014/chart" uri="{C3380CC4-5D6E-409C-BE32-E72D297353CC}">
              <c16:uniqueId val="{00000001-170D-40FA-B130-BDE8743A62C9}"/>
            </c:ext>
          </c:extLst>
        </c:ser>
        <c:dLbls>
          <c:showLegendKey val="0"/>
          <c:showVal val="0"/>
          <c:showCatName val="0"/>
          <c:showSerName val="0"/>
          <c:showPercent val="0"/>
          <c:showBubbleSize val="0"/>
        </c:dLbls>
        <c:gapWidth val="60"/>
        <c:overlap val="100"/>
        <c:axId val="1529315199"/>
        <c:axId val="1529318527"/>
      </c:barChart>
      <c:catAx>
        <c:axId val="1529315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529318527"/>
        <c:crosses val="autoZero"/>
        <c:auto val="1"/>
        <c:lblAlgn val="ctr"/>
        <c:lblOffset val="100"/>
        <c:noMultiLvlLbl val="0"/>
      </c:catAx>
      <c:valAx>
        <c:axId val="1529318527"/>
        <c:scaling>
          <c:orientation val="minMax"/>
        </c:scaling>
        <c:delete val="1"/>
        <c:axPos val="t"/>
        <c:numFmt formatCode="0%" sourceLinked="1"/>
        <c:majorTickMark val="none"/>
        <c:minorTickMark val="none"/>
        <c:tickLblPos val="nextTo"/>
        <c:crossAx val="1529315199"/>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egendEntry>
        <c:idx val="7"/>
        <c:delete val="1"/>
      </c:legendEntry>
      <c:layout>
        <c:manualLayout>
          <c:xMode val="edge"/>
          <c:yMode val="edge"/>
          <c:x val="0.10759634563722972"/>
          <c:y val="1.7422865521772524E-2"/>
          <c:w val="0.83990442817878763"/>
          <c:h val="5.8948733561171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0967408502109"/>
          <c:y val="0.11615243681181682"/>
          <c:w val="0.87199032591497894"/>
          <c:h val="0.85190564306493366"/>
        </c:manualLayout>
      </c:layout>
      <c:barChart>
        <c:barDir val="bar"/>
        <c:grouping val="percentStacked"/>
        <c:varyColors val="0"/>
        <c:ser>
          <c:idx val="0"/>
          <c:order val="0"/>
          <c:tx>
            <c:strRef>
              <c:f>Лист1!$B$1</c:f>
              <c:strCache>
                <c:ptCount val="1"/>
                <c:pt idx="0">
                  <c:v>1 повна відсутність корупції</c:v>
                </c:pt>
              </c:strCache>
            </c:strRef>
          </c:tx>
          <c:spPr>
            <a:solidFill>
              <a:schemeClr val="accent2">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Загалом</c:v>
                </c:pt>
                <c:pt idx="2">
                  <c:v>Мікро</c:v>
                </c:pt>
                <c:pt idx="3">
                  <c:v>Малий</c:v>
                </c:pt>
                <c:pt idx="4">
                  <c:v>Середній+ </c:v>
                </c:pt>
              </c:strCache>
            </c:strRef>
          </c:cat>
          <c:val>
            <c:numRef>
              <c:f>Лист1!$B$2:$B$6</c:f>
              <c:numCache>
                <c:formatCode>General</c:formatCode>
                <c:ptCount val="5"/>
                <c:pt idx="0" formatCode="0.00%">
                  <c:v>6.1499999999999999E-2</c:v>
                </c:pt>
                <c:pt idx="2" formatCode="0.00%">
                  <c:v>5.96E-2</c:v>
                </c:pt>
                <c:pt idx="3" formatCode="0.00%">
                  <c:v>5.7000000000000002E-2</c:v>
                </c:pt>
                <c:pt idx="4" formatCode="0.00%">
                  <c:v>0.105</c:v>
                </c:pt>
              </c:numCache>
            </c:numRef>
          </c:val>
          <c:extLst>
            <c:ext xmlns:c16="http://schemas.microsoft.com/office/drawing/2014/chart" uri="{C3380CC4-5D6E-409C-BE32-E72D297353CC}">
              <c16:uniqueId val="{00000000-B8A5-485F-8BD9-5D91C1B19537}"/>
            </c:ext>
          </c:extLst>
        </c:ser>
        <c:ser>
          <c:idx val="1"/>
          <c:order val="1"/>
          <c:tx>
            <c:strRef>
              <c:f>Лист1!$C$1</c:f>
              <c:strCache>
                <c:ptCount val="1"/>
                <c:pt idx="0">
                  <c:v>2</c:v>
                </c:pt>
              </c:strCache>
            </c:strRef>
          </c:tx>
          <c:spPr>
            <a:solidFill>
              <a:schemeClr val="accent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Загалом</c:v>
                </c:pt>
                <c:pt idx="2">
                  <c:v>Мікро</c:v>
                </c:pt>
                <c:pt idx="3">
                  <c:v>Малий</c:v>
                </c:pt>
                <c:pt idx="4">
                  <c:v>Середній+ </c:v>
                </c:pt>
              </c:strCache>
            </c:strRef>
          </c:cat>
          <c:val>
            <c:numRef>
              <c:f>Лист1!$C$2:$C$6</c:f>
              <c:numCache>
                <c:formatCode>General</c:formatCode>
                <c:ptCount val="5"/>
                <c:pt idx="0" formatCode="0.00%">
                  <c:v>4.9700000000000001E-2</c:v>
                </c:pt>
                <c:pt idx="2" formatCode="0.00%">
                  <c:v>4.5400000000000003E-2</c:v>
                </c:pt>
                <c:pt idx="3" formatCode="0.00%">
                  <c:v>6.6000000000000003E-2</c:v>
                </c:pt>
                <c:pt idx="4" formatCode="0.00%">
                  <c:v>7.8E-2</c:v>
                </c:pt>
              </c:numCache>
            </c:numRef>
          </c:val>
          <c:extLst>
            <c:ext xmlns:c16="http://schemas.microsoft.com/office/drawing/2014/chart" uri="{C3380CC4-5D6E-409C-BE32-E72D297353CC}">
              <c16:uniqueId val="{00000001-597C-4CA6-B6EE-E37414B5D2AF}"/>
            </c:ext>
          </c:extLst>
        </c:ser>
        <c:ser>
          <c:idx val="2"/>
          <c:order val="2"/>
          <c:tx>
            <c:strRef>
              <c:f>Лист1!$D$1</c:f>
              <c:strCache>
                <c:ptCount val="1"/>
                <c:pt idx="0">
                  <c:v>3</c:v>
                </c:pt>
              </c:strCache>
            </c:strRef>
          </c:tx>
          <c:spPr>
            <a:solidFill>
              <a:schemeClr val="accent2">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Загалом</c:v>
                </c:pt>
                <c:pt idx="2">
                  <c:v>Мікро</c:v>
                </c:pt>
                <c:pt idx="3">
                  <c:v>Малий</c:v>
                </c:pt>
                <c:pt idx="4">
                  <c:v>Середній+ </c:v>
                </c:pt>
              </c:strCache>
            </c:strRef>
          </c:cat>
          <c:val>
            <c:numRef>
              <c:f>Лист1!$D$2:$D$6</c:f>
              <c:numCache>
                <c:formatCode>General</c:formatCode>
                <c:ptCount val="5"/>
                <c:pt idx="0" formatCode="0.00%">
                  <c:v>0.2676</c:v>
                </c:pt>
                <c:pt idx="2" formatCode="0.00%">
                  <c:v>0.2576</c:v>
                </c:pt>
                <c:pt idx="3" formatCode="0.00%">
                  <c:v>0.33700000000000002</c:v>
                </c:pt>
                <c:pt idx="4" formatCode="0.00%">
                  <c:v>0.252</c:v>
                </c:pt>
              </c:numCache>
            </c:numRef>
          </c:val>
          <c:extLst>
            <c:ext xmlns:c16="http://schemas.microsoft.com/office/drawing/2014/chart" uri="{C3380CC4-5D6E-409C-BE32-E72D297353CC}">
              <c16:uniqueId val="{00000002-597C-4CA6-B6EE-E37414B5D2AF}"/>
            </c:ext>
          </c:extLst>
        </c:ser>
        <c:ser>
          <c:idx val="3"/>
          <c:order val="3"/>
          <c:tx>
            <c:strRef>
              <c:f>Лист1!$E$1</c:f>
              <c:strCache>
                <c:ptCount val="1"/>
                <c:pt idx="0">
                  <c:v>4</c:v>
                </c:pt>
              </c:strCache>
            </c:strRef>
          </c:tx>
          <c:spPr>
            <a:solidFill>
              <a:schemeClr val="accent6">
                <a:lumMod val="20000"/>
                <a:lumOff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Загалом</c:v>
                </c:pt>
                <c:pt idx="2">
                  <c:v>Мікро</c:v>
                </c:pt>
                <c:pt idx="3">
                  <c:v>Малий</c:v>
                </c:pt>
                <c:pt idx="4">
                  <c:v>Середній+ </c:v>
                </c:pt>
              </c:strCache>
            </c:strRef>
          </c:cat>
          <c:val>
            <c:numRef>
              <c:f>Лист1!$E$2:$E$6</c:f>
              <c:numCache>
                <c:formatCode>General</c:formatCode>
                <c:ptCount val="5"/>
                <c:pt idx="0" formatCode="0.00%">
                  <c:v>0.1414</c:v>
                </c:pt>
                <c:pt idx="2" formatCode="0.00%">
                  <c:v>0.13320000000000001</c:v>
                </c:pt>
                <c:pt idx="3" formatCode="0.00%">
                  <c:v>0.18640000000000001</c:v>
                </c:pt>
                <c:pt idx="4" formatCode="0.00%">
                  <c:v>0.16089999999999999</c:v>
                </c:pt>
              </c:numCache>
            </c:numRef>
          </c:val>
          <c:extLst>
            <c:ext xmlns:c16="http://schemas.microsoft.com/office/drawing/2014/chart" uri="{C3380CC4-5D6E-409C-BE32-E72D297353CC}">
              <c16:uniqueId val="{00000003-597C-4CA6-B6EE-E37414B5D2AF}"/>
            </c:ext>
          </c:extLst>
        </c:ser>
        <c:ser>
          <c:idx val="4"/>
          <c:order val="4"/>
          <c:tx>
            <c:strRef>
              <c:f>Лист1!$F$1</c:f>
              <c:strCache>
                <c:ptCount val="1"/>
                <c:pt idx="0">
                  <c:v>5 високий рівень корупції</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Загалом</c:v>
                </c:pt>
                <c:pt idx="2">
                  <c:v>Мікро</c:v>
                </c:pt>
                <c:pt idx="3">
                  <c:v>Малий</c:v>
                </c:pt>
                <c:pt idx="4">
                  <c:v>Середній+ </c:v>
                </c:pt>
              </c:strCache>
            </c:strRef>
          </c:cat>
          <c:val>
            <c:numRef>
              <c:f>Лист1!$F$2:$F$6</c:f>
              <c:numCache>
                <c:formatCode>General</c:formatCode>
                <c:ptCount val="5"/>
                <c:pt idx="0" formatCode="0.00%">
                  <c:v>0.33550000000000002</c:v>
                </c:pt>
                <c:pt idx="2" formatCode="0.00%">
                  <c:v>0.35360000000000003</c:v>
                </c:pt>
                <c:pt idx="3" formatCode="0.00%">
                  <c:v>0.25390000000000001</c:v>
                </c:pt>
                <c:pt idx="4" formatCode="0.00%">
                  <c:v>0.24809999999999999</c:v>
                </c:pt>
              </c:numCache>
            </c:numRef>
          </c:val>
          <c:extLst>
            <c:ext xmlns:c16="http://schemas.microsoft.com/office/drawing/2014/chart" uri="{C3380CC4-5D6E-409C-BE32-E72D297353CC}">
              <c16:uniqueId val="{00000001-5A24-4B33-81A5-3F2935F52412}"/>
            </c:ext>
          </c:extLst>
        </c:ser>
        <c:ser>
          <c:idx val="5"/>
          <c:order val="5"/>
          <c:tx>
            <c:strRef>
              <c:f>Лист1!$G$1</c:f>
              <c:strCache>
                <c:ptCount val="1"/>
                <c:pt idx="0">
                  <c:v>Важко сказати/відмова</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Загалом</c:v>
                </c:pt>
                <c:pt idx="2">
                  <c:v>Мікро</c:v>
                </c:pt>
                <c:pt idx="3">
                  <c:v>Малий</c:v>
                </c:pt>
                <c:pt idx="4">
                  <c:v>Середній+ </c:v>
                </c:pt>
              </c:strCache>
            </c:strRef>
          </c:cat>
          <c:val>
            <c:numRef>
              <c:f>Лист1!$G$2:$G$6</c:f>
              <c:numCache>
                <c:formatCode>General</c:formatCode>
                <c:ptCount val="5"/>
                <c:pt idx="0" formatCode="0.00%">
                  <c:v>0.14430000000000001</c:v>
                </c:pt>
                <c:pt idx="2" formatCode="0.00%">
                  <c:v>0.1507</c:v>
                </c:pt>
                <c:pt idx="3" formatCode="0.00%">
                  <c:v>9.98E-2</c:v>
                </c:pt>
                <c:pt idx="4" formatCode="0.00%">
                  <c:v>0.15590000000000001</c:v>
                </c:pt>
              </c:numCache>
            </c:numRef>
          </c:val>
          <c:extLst>
            <c:ext xmlns:c16="http://schemas.microsoft.com/office/drawing/2014/chart" uri="{C3380CC4-5D6E-409C-BE32-E72D297353CC}">
              <c16:uniqueId val="{00000002-5A24-4B33-81A5-3F2935F52412}"/>
            </c:ext>
          </c:extLst>
        </c:ser>
        <c:dLbls>
          <c:showLegendKey val="0"/>
          <c:showVal val="0"/>
          <c:showCatName val="0"/>
          <c:showSerName val="0"/>
          <c:showPercent val="0"/>
          <c:showBubbleSize val="0"/>
        </c:dLbls>
        <c:gapWidth val="60"/>
        <c:overlap val="10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1"/>
          <c:min val="0"/>
        </c:scaling>
        <c:delete val="1"/>
        <c:axPos val="t"/>
        <c:numFmt formatCode="0%" sourceLinked="1"/>
        <c:majorTickMark val="out"/>
        <c:minorTickMark val="none"/>
        <c:tickLblPos val="nextTo"/>
        <c:crossAx val="1457968527"/>
        <c:crosses val="autoZero"/>
        <c:crossBetween val="between"/>
      </c:valAx>
      <c:spPr>
        <a:noFill/>
        <a:ln>
          <a:noFill/>
        </a:ln>
        <a:effectLst/>
      </c:spPr>
    </c:plotArea>
    <c:legend>
      <c:legendPos val="t"/>
      <c:layout>
        <c:manualLayout>
          <c:xMode val="edge"/>
          <c:yMode val="edge"/>
          <c:x val="2.0828944008559547E-2"/>
          <c:y val="0.28747728110924664"/>
          <c:w val="0.97132433346328828"/>
          <c:h val="0.16290653638692298"/>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0967408502109"/>
          <c:y val="3.1941920123249624E-2"/>
          <c:w val="0.87199032591497894"/>
          <c:h val="0.93611615975350071"/>
        </c:manualLayout>
      </c:layout>
      <c:barChart>
        <c:barDir val="bar"/>
        <c:grouping val="percentStacked"/>
        <c:varyColors val="0"/>
        <c:ser>
          <c:idx val="0"/>
          <c:order val="0"/>
          <c:tx>
            <c:strRef>
              <c:f>Лист1!$B$1</c:f>
              <c:strCache>
                <c:ptCount val="1"/>
                <c:pt idx="0">
                  <c:v>1 повна відсутність корупції</c:v>
                </c:pt>
              </c:strCache>
            </c:strRef>
          </c:tx>
          <c:spPr>
            <a:solidFill>
              <a:schemeClr val="accent2">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Блокування та розблокування податкових накладних</c:v>
                </c:pt>
                <c:pt idx="1">
                  <c:v>Податкові перевірки</c:v>
                </c:pt>
                <c:pt idx="2">
                  <c:v>Сплата акцизних товарів</c:v>
                </c:pt>
              </c:strCache>
            </c:strRef>
          </c:cat>
          <c:val>
            <c:numRef>
              <c:f>Лист1!$B$2:$B$4</c:f>
              <c:numCache>
                <c:formatCode>General</c:formatCode>
                <c:ptCount val="3"/>
                <c:pt idx="0">
                  <c:v>9.3812375249500993E-2</c:v>
                </c:pt>
                <c:pt idx="1">
                  <c:v>0.108</c:v>
                </c:pt>
                <c:pt idx="2">
                  <c:v>9.3812375249500993E-2</c:v>
                </c:pt>
              </c:numCache>
            </c:numRef>
          </c:val>
          <c:extLst>
            <c:ext xmlns:c16="http://schemas.microsoft.com/office/drawing/2014/chart" uri="{C3380CC4-5D6E-409C-BE32-E72D297353CC}">
              <c16:uniqueId val="{00000000-B8A5-485F-8BD9-5D91C1B19537}"/>
            </c:ext>
          </c:extLst>
        </c:ser>
        <c:ser>
          <c:idx val="1"/>
          <c:order val="1"/>
          <c:tx>
            <c:strRef>
              <c:f>Лист1!$C$1</c:f>
              <c:strCache>
                <c:ptCount val="1"/>
                <c:pt idx="0">
                  <c:v>2</c:v>
                </c:pt>
              </c:strCache>
            </c:strRef>
          </c:tx>
          <c:spPr>
            <a:solidFill>
              <a:schemeClr val="accent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Блокування та розблокування податкових накладних</c:v>
                </c:pt>
                <c:pt idx="1">
                  <c:v>Податкові перевірки</c:v>
                </c:pt>
                <c:pt idx="2">
                  <c:v>Сплата акцизних товарів</c:v>
                </c:pt>
              </c:strCache>
            </c:strRef>
          </c:cat>
          <c:val>
            <c:numRef>
              <c:f>Лист1!$C$2:$C$4</c:f>
              <c:numCache>
                <c:formatCode>General</c:formatCode>
                <c:ptCount val="3"/>
                <c:pt idx="0">
                  <c:v>4.590818363273453E-2</c:v>
                </c:pt>
                <c:pt idx="1">
                  <c:v>8.4000000000000005E-2</c:v>
                </c:pt>
                <c:pt idx="2">
                  <c:v>5.588822355289421E-2</c:v>
                </c:pt>
              </c:numCache>
            </c:numRef>
          </c:val>
          <c:extLst>
            <c:ext xmlns:c16="http://schemas.microsoft.com/office/drawing/2014/chart" uri="{C3380CC4-5D6E-409C-BE32-E72D297353CC}">
              <c16:uniqueId val="{00000001-597C-4CA6-B6EE-E37414B5D2AF}"/>
            </c:ext>
          </c:extLst>
        </c:ser>
        <c:ser>
          <c:idx val="2"/>
          <c:order val="2"/>
          <c:tx>
            <c:strRef>
              <c:f>Лист1!$D$1</c:f>
              <c:strCache>
                <c:ptCount val="1"/>
                <c:pt idx="0">
                  <c:v>3</c:v>
                </c:pt>
              </c:strCache>
            </c:strRef>
          </c:tx>
          <c:spPr>
            <a:solidFill>
              <a:schemeClr val="accent2">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Блокування та розблокування податкових накладних</c:v>
                </c:pt>
                <c:pt idx="1">
                  <c:v>Податкові перевірки</c:v>
                </c:pt>
                <c:pt idx="2">
                  <c:v>Сплата акцизних товарів</c:v>
                </c:pt>
              </c:strCache>
            </c:strRef>
          </c:cat>
          <c:val>
            <c:numRef>
              <c:f>Лист1!$D$2:$D$4</c:f>
              <c:numCache>
                <c:formatCode>General</c:formatCode>
                <c:ptCount val="3"/>
                <c:pt idx="0">
                  <c:v>9.580838323353294E-2</c:v>
                </c:pt>
                <c:pt idx="1">
                  <c:v>0.23599999999999999</c:v>
                </c:pt>
                <c:pt idx="2">
                  <c:v>0.12974051896207583</c:v>
                </c:pt>
              </c:numCache>
            </c:numRef>
          </c:val>
          <c:extLst>
            <c:ext xmlns:c16="http://schemas.microsoft.com/office/drawing/2014/chart" uri="{C3380CC4-5D6E-409C-BE32-E72D297353CC}">
              <c16:uniqueId val="{00000002-597C-4CA6-B6EE-E37414B5D2AF}"/>
            </c:ext>
          </c:extLst>
        </c:ser>
        <c:ser>
          <c:idx val="3"/>
          <c:order val="3"/>
          <c:tx>
            <c:strRef>
              <c:f>Лист1!$E$1</c:f>
              <c:strCache>
                <c:ptCount val="1"/>
                <c:pt idx="0">
                  <c:v>4</c:v>
                </c:pt>
              </c:strCache>
            </c:strRef>
          </c:tx>
          <c:spPr>
            <a:solidFill>
              <a:schemeClr val="accent6">
                <a:lumMod val="20000"/>
                <a:lumOff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Блокування та розблокування податкових накладних</c:v>
                </c:pt>
                <c:pt idx="1">
                  <c:v>Податкові перевірки</c:v>
                </c:pt>
                <c:pt idx="2">
                  <c:v>Сплата акцизних товарів</c:v>
                </c:pt>
              </c:strCache>
            </c:strRef>
          </c:cat>
          <c:val>
            <c:numRef>
              <c:f>Лист1!$E$2:$E$4</c:f>
              <c:numCache>
                <c:formatCode>General</c:formatCode>
                <c:ptCount val="3"/>
                <c:pt idx="0">
                  <c:v>0.14770459081836326</c:v>
                </c:pt>
                <c:pt idx="1">
                  <c:v>0.16</c:v>
                </c:pt>
                <c:pt idx="2">
                  <c:v>3.3932135728542916E-2</c:v>
                </c:pt>
              </c:numCache>
            </c:numRef>
          </c:val>
          <c:extLst>
            <c:ext xmlns:c16="http://schemas.microsoft.com/office/drawing/2014/chart" uri="{C3380CC4-5D6E-409C-BE32-E72D297353CC}">
              <c16:uniqueId val="{00000003-597C-4CA6-B6EE-E37414B5D2AF}"/>
            </c:ext>
          </c:extLst>
        </c:ser>
        <c:ser>
          <c:idx val="4"/>
          <c:order val="4"/>
          <c:tx>
            <c:strRef>
              <c:f>Лист1!$F$1</c:f>
              <c:strCache>
                <c:ptCount val="1"/>
                <c:pt idx="0">
                  <c:v>5 високий рівень корупції</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Блокування та розблокування податкових накладних</c:v>
                </c:pt>
                <c:pt idx="1">
                  <c:v>Податкові перевірки</c:v>
                </c:pt>
                <c:pt idx="2">
                  <c:v>Сплата акцизних товарів</c:v>
                </c:pt>
              </c:strCache>
            </c:strRef>
          </c:cat>
          <c:val>
            <c:numRef>
              <c:f>Лист1!$F$2:$F$4</c:f>
              <c:numCache>
                <c:formatCode>General</c:formatCode>
                <c:ptCount val="3"/>
                <c:pt idx="0">
                  <c:v>0.49101796407185627</c:v>
                </c:pt>
                <c:pt idx="1">
                  <c:v>0.17199999999999999</c:v>
                </c:pt>
                <c:pt idx="2">
                  <c:v>7.7844311377245512E-2</c:v>
                </c:pt>
              </c:numCache>
            </c:numRef>
          </c:val>
          <c:extLst>
            <c:ext xmlns:c16="http://schemas.microsoft.com/office/drawing/2014/chart" uri="{C3380CC4-5D6E-409C-BE32-E72D297353CC}">
              <c16:uniqueId val="{00000001-5A24-4B33-81A5-3F2935F52412}"/>
            </c:ext>
          </c:extLst>
        </c:ser>
        <c:ser>
          <c:idx val="5"/>
          <c:order val="5"/>
          <c:tx>
            <c:strRef>
              <c:f>Лист1!$G$1</c:f>
              <c:strCache>
                <c:ptCount val="1"/>
                <c:pt idx="0">
                  <c:v>Важко сказати/відмова</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Блокування та розблокування податкових накладних</c:v>
                </c:pt>
                <c:pt idx="1">
                  <c:v>Податкові перевірки</c:v>
                </c:pt>
                <c:pt idx="2">
                  <c:v>Сплата акцизних товарів</c:v>
                </c:pt>
              </c:strCache>
            </c:strRef>
          </c:cat>
          <c:val>
            <c:numRef>
              <c:f>Лист1!$G$2:$G$4</c:f>
              <c:numCache>
                <c:formatCode>General</c:formatCode>
                <c:ptCount val="3"/>
                <c:pt idx="0">
                  <c:v>0.12574850299401197</c:v>
                </c:pt>
                <c:pt idx="1">
                  <c:v>0.24</c:v>
                </c:pt>
                <c:pt idx="2">
                  <c:v>0.60878243512974051</c:v>
                </c:pt>
              </c:numCache>
            </c:numRef>
          </c:val>
          <c:extLst>
            <c:ext xmlns:c16="http://schemas.microsoft.com/office/drawing/2014/chart" uri="{C3380CC4-5D6E-409C-BE32-E72D297353CC}">
              <c16:uniqueId val="{00000002-5A24-4B33-81A5-3F2935F52412}"/>
            </c:ext>
          </c:extLst>
        </c:ser>
        <c:dLbls>
          <c:showLegendKey val="0"/>
          <c:showVal val="0"/>
          <c:showCatName val="0"/>
          <c:showSerName val="0"/>
          <c:showPercent val="0"/>
          <c:showBubbleSize val="0"/>
        </c:dLbls>
        <c:gapWidth val="60"/>
        <c:overlap val="10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1"/>
          <c:min val="0"/>
        </c:scaling>
        <c:delete val="1"/>
        <c:axPos val="t"/>
        <c:numFmt formatCode="0%" sourceLinked="1"/>
        <c:majorTickMark val="out"/>
        <c:minorTickMark val="none"/>
        <c:tickLblPos val="nextTo"/>
        <c:crossAx val="1457968527"/>
        <c:crosses val="autoZero"/>
        <c:crossBetween val="between"/>
      </c:valAx>
      <c:spPr>
        <a:noFill/>
        <a:ln>
          <a:noFill/>
        </a:ln>
        <a:effectLst/>
      </c:spPr>
    </c:plotArea>
    <c:legend>
      <c:legendPos val="t"/>
      <c:layout>
        <c:manualLayout>
          <c:xMode val="edge"/>
          <c:yMode val="edge"/>
          <c:x val="0.15534422989125624"/>
          <c:y val="1.7422865521772524E-2"/>
          <c:w val="0.84465577010874382"/>
          <c:h val="6.70807760171741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84051086817756"/>
          <c:y val="0.12196005865240767"/>
          <c:w val="0.67115948913182244"/>
          <c:h val="0.84609802122434286"/>
        </c:manualLayout>
      </c:layout>
      <c:barChart>
        <c:barDir val="bar"/>
        <c:grouping val="percentStacked"/>
        <c:varyColors val="0"/>
        <c:ser>
          <c:idx val="0"/>
          <c:order val="0"/>
          <c:tx>
            <c:strRef>
              <c:f>Лист1!$B$1</c:f>
              <c:strCache>
                <c:ptCount val="1"/>
                <c:pt idx="0">
                  <c:v>1 повна відсутність корупції</c:v>
                </c:pt>
              </c:strCache>
            </c:strRef>
          </c:tx>
          <c:spPr>
            <a:solidFill>
              <a:schemeClr val="accent2">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Блокування та розблокування податкових накладних</c:v>
                </c:pt>
                <c:pt idx="1">
                  <c:v>Податкові перевірки</c:v>
                </c:pt>
                <c:pt idx="2">
                  <c:v>Сплата акцизних товарів</c:v>
                </c:pt>
                <c:pt idx="4">
                  <c:v>Блокування та розблокування податкових накладних</c:v>
                </c:pt>
                <c:pt idx="5">
                  <c:v>Податкові перевірки</c:v>
                </c:pt>
                <c:pt idx="6">
                  <c:v>Сплата акцизних товарів</c:v>
                </c:pt>
                <c:pt idx="8">
                  <c:v>Блокування та розблокування податкових накладних</c:v>
                </c:pt>
                <c:pt idx="9">
                  <c:v>Податкові перевірки</c:v>
                </c:pt>
                <c:pt idx="10">
                  <c:v>Сплата акцизних товарів</c:v>
                </c:pt>
              </c:strCache>
            </c:strRef>
          </c:cat>
          <c:val>
            <c:numRef>
              <c:f>Лист1!$B$2:$B$12</c:f>
              <c:numCache>
                <c:formatCode>0.00%</c:formatCode>
                <c:ptCount val="11"/>
                <c:pt idx="0">
                  <c:v>0.08</c:v>
                </c:pt>
                <c:pt idx="1">
                  <c:v>0.1067</c:v>
                </c:pt>
                <c:pt idx="2">
                  <c:v>0.08</c:v>
                </c:pt>
                <c:pt idx="4">
                  <c:v>0.15229999999999999</c:v>
                </c:pt>
                <c:pt idx="5">
                  <c:v>0.106</c:v>
                </c:pt>
                <c:pt idx="6">
                  <c:v>0.13250000000000001</c:v>
                </c:pt>
                <c:pt idx="8">
                  <c:v>0.21609999999999999</c:v>
                </c:pt>
                <c:pt idx="9">
                  <c:v>0.21110000000000001</c:v>
                </c:pt>
                <c:pt idx="10">
                  <c:v>0.18090000000000001</c:v>
                </c:pt>
              </c:numCache>
            </c:numRef>
          </c:val>
          <c:extLst>
            <c:ext xmlns:c16="http://schemas.microsoft.com/office/drawing/2014/chart" uri="{C3380CC4-5D6E-409C-BE32-E72D297353CC}">
              <c16:uniqueId val="{00000000-B8A5-485F-8BD9-5D91C1B19537}"/>
            </c:ext>
          </c:extLst>
        </c:ser>
        <c:ser>
          <c:idx val="1"/>
          <c:order val="1"/>
          <c:tx>
            <c:strRef>
              <c:f>Лист1!$C$1</c:f>
              <c:strCache>
                <c:ptCount val="1"/>
                <c:pt idx="0">
                  <c:v>2</c:v>
                </c:pt>
              </c:strCache>
            </c:strRef>
          </c:tx>
          <c:spPr>
            <a:solidFill>
              <a:schemeClr val="accent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Блокування та розблокування податкових накладних</c:v>
                </c:pt>
                <c:pt idx="1">
                  <c:v>Податкові перевірки</c:v>
                </c:pt>
                <c:pt idx="2">
                  <c:v>Сплата акцизних товарів</c:v>
                </c:pt>
                <c:pt idx="4">
                  <c:v>Блокування та розблокування податкових накладних</c:v>
                </c:pt>
                <c:pt idx="5">
                  <c:v>Податкові перевірки</c:v>
                </c:pt>
                <c:pt idx="6">
                  <c:v>Сплата акцизних товарів</c:v>
                </c:pt>
                <c:pt idx="8">
                  <c:v>Блокування та розблокування податкових накладних</c:v>
                </c:pt>
                <c:pt idx="9">
                  <c:v>Податкові перевірки</c:v>
                </c:pt>
                <c:pt idx="10">
                  <c:v>Сплата акцизних товарів</c:v>
                </c:pt>
              </c:strCache>
            </c:strRef>
          </c:cat>
          <c:val>
            <c:numRef>
              <c:f>Лист1!$C$2:$C$12</c:f>
              <c:numCache>
                <c:formatCode>0.00%</c:formatCode>
                <c:ptCount val="11"/>
                <c:pt idx="0">
                  <c:v>0.04</c:v>
                </c:pt>
                <c:pt idx="1">
                  <c:v>0.08</c:v>
                </c:pt>
                <c:pt idx="2">
                  <c:v>0.06</c:v>
                </c:pt>
                <c:pt idx="4">
                  <c:v>5.96E-2</c:v>
                </c:pt>
                <c:pt idx="5">
                  <c:v>0.1192</c:v>
                </c:pt>
                <c:pt idx="6">
                  <c:v>3.9699999999999999E-2</c:v>
                </c:pt>
                <c:pt idx="8">
                  <c:v>8.0399999999999999E-2</c:v>
                </c:pt>
                <c:pt idx="9">
                  <c:v>0.1106</c:v>
                </c:pt>
                <c:pt idx="10">
                  <c:v>4.5199999999999997E-2</c:v>
                </c:pt>
              </c:numCache>
            </c:numRef>
          </c:val>
          <c:extLst>
            <c:ext xmlns:c16="http://schemas.microsoft.com/office/drawing/2014/chart" uri="{C3380CC4-5D6E-409C-BE32-E72D297353CC}">
              <c16:uniqueId val="{00000001-597C-4CA6-B6EE-E37414B5D2AF}"/>
            </c:ext>
          </c:extLst>
        </c:ser>
        <c:ser>
          <c:idx val="2"/>
          <c:order val="2"/>
          <c:tx>
            <c:strRef>
              <c:f>Лист1!$D$1</c:f>
              <c:strCache>
                <c:ptCount val="1"/>
                <c:pt idx="0">
                  <c:v>3</c:v>
                </c:pt>
              </c:strCache>
            </c:strRef>
          </c:tx>
          <c:spPr>
            <a:solidFill>
              <a:schemeClr val="accent2">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Блокування та розблокування податкових накладних</c:v>
                </c:pt>
                <c:pt idx="1">
                  <c:v>Податкові перевірки</c:v>
                </c:pt>
                <c:pt idx="2">
                  <c:v>Сплата акцизних товарів</c:v>
                </c:pt>
                <c:pt idx="4">
                  <c:v>Блокування та розблокування податкових накладних</c:v>
                </c:pt>
                <c:pt idx="5">
                  <c:v>Податкові перевірки</c:v>
                </c:pt>
                <c:pt idx="6">
                  <c:v>Сплата акцизних товарів</c:v>
                </c:pt>
                <c:pt idx="8">
                  <c:v>Блокування та розблокування податкових накладних</c:v>
                </c:pt>
                <c:pt idx="9">
                  <c:v>Податкові перевірки</c:v>
                </c:pt>
                <c:pt idx="10">
                  <c:v>Сплата акцизних товарів</c:v>
                </c:pt>
              </c:strCache>
            </c:strRef>
          </c:cat>
          <c:val>
            <c:numRef>
              <c:f>Лист1!$D$2:$D$12</c:f>
              <c:numCache>
                <c:formatCode>0.00%</c:formatCode>
                <c:ptCount val="11"/>
                <c:pt idx="0">
                  <c:v>9.3299999999999994E-2</c:v>
                </c:pt>
                <c:pt idx="1">
                  <c:v>0.24</c:v>
                </c:pt>
                <c:pt idx="2">
                  <c:v>0.14000000000000001</c:v>
                </c:pt>
                <c:pt idx="4">
                  <c:v>0.1192</c:v>
                </c:pt>
                <c:pt idx="5">
                  <c:v>0.2185</c:v>
                </c:pt>
                <c:pt idx="6">
                  <c:v>7.2800000000000004E-2</c:v>
                </c:pt>
                <c:pt idx="8">
                  <c:v>0.11559999999999999</c:v>
                </c:pt>
                <c:pt idx="9">
                  <c:v>0.23619999999999999</c:v>
                </c:pt>
                <c:pt idx="10">
                  <c:v>8.5400000000000004E-2</c:v>
                </c:pt>
              </c:numCache>
            </c:numRef>
          </c:val>
          <c:extLst>
            <c:ext xmlns:c16="http://schemas.microsoft.com/office/drawing/2014/chart" uri="{C3380CC4-5D6E-409C-BE32-E72D297353CC}">
              <c16:uniqueId val="{00000002-597C-4CA6-B6EE-E37414B5D2AF}"/>
            </c:ext>
          </c:extLst>
        </c:ser>
        <c:ser>
          <c:idx val="3"/>
          <c:order val="3"/>
          <c:tx>
            <c:strRef>
              <c:f>Лист1!$E$1</c:f>
              <c:strCache>
                <c:ptCount val="1"/>
                <c:pt idx="0">
                  <c:v>4</c:v>
                </c:pt>
              </c:strCache>
            </c:strRef>
          </c:tx>
          <c:spPr>
            <a:solidFill>
              <a:schemeClr val="accent6">
                <a:lumMod val="20000"/>
                <a:lumOff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Блокування та розблокування податкових накладних</c:v>
                </c:pt>
                <c:pt idx="1">
                  <c:v>Податкові перевірки</c:v>
                </c:pt>
                <c:pt idx="2">
                  <c:v>Сплата акцизних товарів</c:v>
                </c:pt>
                <c:pt idx="4">
                  <c:v>Блокування та розблокування податкових накладних</c:v>
                </c:pt>
                <c:pt idx="5">
                  <c:v>Податкові перевірки</c:v>
                </c:pt>
                <c:pt idx="6">
                  <c:v>Сплата акцизних товарів</c:v>
                </c:pt>
                <c:pt idx="8">
                  <c:v>Блокування та розблокування податкових накладних</c:v>
                </c:pt>
                <c:pt idx="9">
                  <c:v>Податкові перевірки</c:v>
                </c:pt>
                <c:pt idx="10">
                  <c:v>Сплата акцизних товарів</c:v>
                </c:pt>
              </c:strCache>
            </c:strRef>
          </c:cat>
          <c:val>
            <c:numRef>
              <c:f>Лист1!$E$2:$E$12</c:f>
              <c:numCache>
                <c:formatCode>0.00%</c:formatCode>
                <c:ptCount val="11"/>
                <c:pt idx="0">
                  <c:v>0.1467</c:v>
                </c:pt>
                <c:pt idx="1">
                  <c:v>0.16</c:v>
                </c:pt>
                <c:pt idx="2">
                  <c:v>2.6700000000000002E-2</c:v>
                </c:pt>
                <c:pt idx="4">
                  <c:v>0.15890000000000001</c:v>
                </c:pt>
                <c:pt idx="5">
                  <c:v>0.19209999999999999</c:v>
                </c:pt>
                <c:pt idx="6">
                  <c:v>5.2999999999999999E-2</c:v>
                </c:pt>
                <c:pt idx="8">
                  <c:v>0.10050000000000001</c:v>
                </c:pt>
                <c:pt idx="9">
                  <c:v>0.1206</c:v>
                </c:pt>
                <c:pt idx="10">
                  <c:v>5.5300000000000002E-2</c:v>
                </c:pt>
              </c:numCache>
            </c:numRef>
          </c:val>
          <c:extLst>
            <c:ext xmlns:c16="http://schemas.microsoft.com/office/drawing/2014/chart" uri="{C3380CC4-5D6E-409C-BE32-E72D297353CC}">
              <c16:uniqueId val="{00000003-597C-4CA6-B6EE-E37414B5D2AF}"/>
            </c:ext>
          </c:extLst>
        </c:ser>
        <c:ser>
          <c:idx val="4"/>
          <c:order val="4"/>
          <c:tx>
            <c:strRef>
              <c:f>Лист1!$F$1</c:f>
              <c:strCache>
                <c:ptCount val="1"/>
                <c:pt idx="0">
                  <c:v>5 високий рівень корупції</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Блокування та розблокування податкових накладних</c:v>
                </c:pt>
                <c:pt idx="1">
                  <c:v>Податкові перевірки</c:v>
                </c:pt>
                <c:pt idx="2">
                  <c:v>Сплата акцизних товарів</c:v>
                </c:pt>
                <c:pt idx="4">
                  <c:v>Блокування та розблокування податкових накладних</c:v>
                </c:pt>
                <c:pt idx="5">
                  <c:v>Податкові перевірки</c:v>
                </c:pt>
                <c:pt idx="6">
                  <c:v>Сплата акцизних товарів</c:v>
                </c:pt>
                <c:pt idx="8">
                  <c:v>Блокування та розблокування податкових накладних</c:v>
                </c:pt>
                <c:pt idx="9">
                  <c:v>Податкові перевірки</c:v>
                </c:pt>
                <c:pt idx="10">
                  <c:v>Сплата акцизних товарів</c:v>
                </c:pt>
              </c:strCache>
            </c:strRef>
          </c:cat>
          <c:val>
            <c:numRef>
              <c:f>Лист1!$F$2:$F$12</c:f>
              <c:numCache>
                <c:formatCode>0.00%</c:formatCode>
                <c:ptCount val="11"/>
                <c:pt idx="0">
                  <c:v>0.52</c:v>
                </c:pt>
                <c:pt idx="1">
                  <c:v>0.17330000000000001</c:v>
                </c:pt>
                <c:pt idx="2">
                  <c:v>7.3300000000000004E-2</c:v>
                </c:pt>
                <c:pt idx="4">
                  <c:v>0.3775</c:v>
                </c:pt>
                <c:pt idx="5">
                  <c:v>0.17879999999999999</c:v>
                </c:pt>
                <c:pt idx="6">
                  <c:v>8.6099999999999996E-2</c:v>
                </c:pt>
                <c:pt idx="8">
                  <c:v>0.30149999999999999</c:v>
                </c:pt>
                <c:pt idx="9">
                  <c:v>0.1759</c:v>
                </c:pt>
                <c:pt idx="10">
                  <c:v>8.0399999999999999E-2</c:v>
                </c:pt>
              </c:numCache>
            </c:numRef>
          </c:val>
          <c:extLst>
            <c:ext xmlns:c16="http://schemas.microsoft.com/office/drawing/2014/chart" uri="{C3380CC4-5D6E-409C-BE32-E72D297353CC}">
              <c16:uniqueId val="{00000001-5A24-4B33-81A5-3F2935F52412}"/>
            </c:ext>
          </c:extLst>
        </c:ser>
        <c:ser>
          <c:idx val="5"/>
          <c:order val="5"/>
          <c:tx>
            <c:strRef>
              <c:f>Лист1!$G$1</c:f>
              <c:strCache>
                <c:ptCount val="1"/>
                <c:pt idx="0">
                  <c:v>Важко сказати/відмова</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Блокування та розблокування податкових накладних</c:v>
                </c:pt>
                <c:pt idx="1">
                  <c:v>Податкові перевірки</c:v>
                </c:pt>
                <c:pt idx="2">
                  <c:v>Сплата акцизних товарів</c:v>
                </c:pt>
                <c:pt idx="4">
                  <c:v>Блокування та розблокування податкових накладних</c:v>
                </c:pt>
                <c:pt idx="5">
                  <c:v>Податкові перевірки</c:v>
                </c:pt>
                <c:pt idx="6">
                  <c:v>Сплата акцизних товарів</c:v>
                </c:pt>
                <c:pt idx="8">
                  <c:v>Блокування та розблокування податкових накладних</c:v>
                </c:pt>
                <c:pt idx="9">
                  <c:v>Податкові перевірки</c:v>
                </c:pt>
                <c:pt idx="10">
                  <c:v>Сплата акцизних товарів</c:v>
                </c:pt>
              </c:strCache>
            </c:strRef>
          </c:cat>
          <c:val>
            <c:numRef>
              <c:f>Лист1!$G$2:$G$12</c:f>
              <c:numCache>
                <c:formatCode>0.00%</c:formatCode>
                <c:ptCount val="11"/>
                <c:pt idx="0">
                  <c:v>0.12</c:v>
                </c:pt>
                <c:pt idx="1">
                  <c:v>0.25330000000000003</c:v>
                </c:pt>
                <c:pt idx="2">
                  <c:v>0.61329999999999996</c:v>
                </c:pt>
                <c:pt idx="4">
                  <c:v>0.13250000000000001</c:v>
                </c:pt>
                <c:pt idx="5">
                  <c:v>0.18540000000000001</c:v>
                </c:pt>
                <c:pt idx="6">
                  <c:v>0.60929999999999995</c:v>
                </c:pt>
                <c:pt idx="8">
                  <c:v>0.18590000000000001</c:v>
                </c:pt>
                <c:pt idx="9">
                  <c:v>0.15079999999999999</c:v>
                </c:pt>
                <c:pt idx="10">
                  <c:v>0.55779999999999996</c:v>
                </c:pt>
              </c:numCache>
            </c:numRef>
          </c:val>
          <c:extLst>
            <c:ext xmlns:c16="http://schemas.microsoft.com/office/drawing/2014/chart" uri="{C3380CC4-5D6E-409C-BE32-E72D297353CC}">
              <c16:uniqueId val="{00000002-5A24-4B33-81A5-3F2935F52412}"/>
            </c:ext>
          </c:extLst>
        </c:ser>
        <c:dLbls>
          <c:showLegendKey val="0"/>
          <c:showVal val="0"/>
          <c:showCatName val="0"/>
          <c:showSerName val="0"/>
          <c:showPercent val="0"/>
          <c:showBubbleSize val="0"/>
        </c:dLbls>
        <c:gapWidth val="60"/>
        <c:overlap val="10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1"/>
          <c:min val="0"/>
        </c:scaling>
        <c:delete val="1"/>
        <c:axPos val="t"/>
        <c:numFmt formatCode="0%" sourceLinked="1"/>
        <c:majorTickMark val="out"/>
        <c:minorTickMark val="none"/>
        <c:tickLblPos val="nextTo"/>
        <c:crossAx val="1457968527"/>
        <c:crosses val="autoZero"/>
        <c:crossBetween val="between"/>
      </c:valAx>
      <c:spPr>
        <a:noFill/>
        <a:ln>
          <a:noFill/>
        </a:ln>
        <a:effectLst/>
      </c:spPr>
    </c:plotArea>
    <c:legend>
      <c:legendPos val="t"/>
      <c:layout>
        <c:manualLayout>
          <c:xMode val="edge"/>
          <c:yMode val="edge"/>
          <c:x val="0.15534422989125624"/>
          <c:y val="1.7422865521772524E-2"/>
          <c:w val="0.84465577010874382"/>
          <c:h val="6.70807760171741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1</c:v>
                </c:pt>
              </c:strCache>
            </c:strRef>
          </c:tx>
          <c:spPr>
            <a:solidFill>
              <a:srgbClr val="3498D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Власник і керівник підприємства</c:v>
                </c:pt>
                <c:pt idx="1">
                  <c:v>Головний бухгалтер</c:v>
                </c:pt>
                <c:pt idx="2">
                  <c:v>Найманий керівник (директор)</c:v>
                </c:pt>
                <c:pt idx="3">
                  <c:v>Заступник керівника (директора)</c:v>
                </c:pt>
                <c:pt idx="4">
                  <c:v>Фінансовий / комерційний директор</c:v>
                </c:pt>
                <c:pt idx="5">
                  <c:v>Інша керівна посада на рівні підприємства</c:v>
                </c:pt>
              </c:strCache>
            </c:strRef>
          </c:cat>
          <c:val>
            <c:numRef>
              <c:f>Лист1!$B$2:$B$7</c:f>
              <c:numCache>
                <c:formatCode>0.00%</c:formatCode>
                <c:ptCount val="6"/>
                <c:pt idx="0">
                  <c:v>0.58889999999999998</c:v>
                </c:pt>
                <c:pt idx="1">
                  <c:v>0.1915</c:v>
                </c:pt>
                <c:pt idx="2">
                  <c:v>0.16830000000000001</c:v>
                </c:pt>
                <c:pt idx="3">
                  <c:v>2.5000000000000001E-2</c:v>
                </c:pt>
                <c:pt idx="4">
                  <c:v>2.1000000000000001E-2</c:v>
                </c:pt>
                <c:pt idx="5">
                  <c:v>5.1999999999999998E-3</c:v>
                </c:pt>
              </c:numCache>
            </c:numRef>
          </c:val>
          <c:extLst>
            <c:ext xmlns:c16="http://schemas.microsoft.com/office/drawing/2014/chart" uri="{C3380CC4-5D6E-409C-BE32-E72D297353CC}">
              <c16:uniqueId val="{00000000-B8A5-485F-8BD9-5D91C1B19537}"/>
            </c:ext>
          </c:extLst>
        </c:ser>
        <c:dLbls>
          <c:showLegendKey val="0"/>
          <c:showVal val="0"/>
          <c:showCatName val="0"/>
          <c:showSerName val="0"/>
          <c:showPercent val="0"/>
          <c:showBubbleSize val="0"/>
        </c:dLbls>
        <c:gapWidth val="6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0.65000000000000013"/>
          <c:min val="0"/>
        </c:scaling>
        <c:delete val="1"/>
        <c:axPos val="t"/>
        <c:numFmt formatCode="0.00%" sourceLinked="1"/>
        <c:majorTickMark val="out"/>
        <c:minorTickMark val="none"/>
        <c:tickLblPos val="nextTo"/>
        <c:crossAx val="145796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46880406765298"/>
          <c:y val="0.12333948316281257"/>
          <c:w val="0.67756258606687625"/>
          <c:h val="0.84762240763423313"/>
        </c:manualLayout>
      </c:layout>
      <c:barChart>
        <c:barDir val="bar"/>
        <c:grouping val="percentStacked"/>
        <c:varyColors val="0"/>
        <c:ser>
          <c:idx val="0"/>
          <c:order val="0"/>
          <c:tx>
            <c:strRef>
              <c:f>Лист1!$B$1</c:f>
              <c:strCache>
                <c:ptCount val="1"/>
                <c:pt idx="0">
                  <c:v>Мікро</c:v>
                </c:pt>
              </c:strCache>
            </c:strRef>
          </c:tx>
          <c:spPr>
            <a:solidFill>
              <a:schemeClr val="accent6">
                <a:lumMod val="40000"/>
                <a:lumOff val="60000"/>
              </a:schemeClr>
            </a:solidFill>
            <a:ln>
              <a:noFill/>
            </a:ln>
            <a:effectLst/>
          </c:spPr>
          <c:invertIfNegative val="0"/>
          <c:dLbls>
            <c:dLbl>
              <c:idx val="4"/>
              <c:layout>
                <c:manualLayout>
                  <c:x val="4.2018290314607531E-3"/>
                  <c:y val="4.572930584207112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C81-4584-8000-0DC8B0AD2C9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Власник і керівник підприємства / ФОП</c:v>
                </c:pt>
                <c:pt idx="1">
                  <c:v>Головний бухгалтер</c:v>
                </c:pt>
                <c:pt idx="2">
                  <c:v>Найманий керівник (директор)</c:v>
                </c:pt>
                <c:pt idx="3">
                  <c:v>Заступник керівника (директора)</c:v>
                </c:pt>
                <c:pt idx="4">
                  <c:v>Фінансовий / комерційний директор</c:v>
                </c:pt>
                <c:pt idx="5">
                  <c:v>Інша керівна посада на рівні підприємства</c:v>
                </c:pt>
              </c:strCache>
            </c:strRef>
          </c:cat>
          <c:val>
            <c:numRef>
              <c:f>Лист1!$B$2:$B$7</c:f>
              <c:numCache>
                <c:formatCode>0.00%</c:formatCode>
                <c:ptCount val="6"/>
                <c:pt idx="0">
                  <c:v>0.63470000000000004</c:v>
                </c:pt>
                <c:pt idx="1">
                  <c:v>0.14979999999999999</c:v>
                </c:pt>
                <c:pt idx="2">
                  <c:v>0.17219999999999999</c:v>
                </c:pt>
                <c:pt idx="3">
                  <c:v>2.3E-2</c:v>
                </c:pt>
                <c:pt idx="4">
                  <c:v>1.4999999999999999E-2</c:v>
                </c:pt>
                <c:pt idx="5">
                  <c:v>5.3E-3</c:v>
                </c:pt>
              </c:numCache>
            </c:numRef>
          </c:val>
          <c:extLst>
            <c:ext xmlns:c16="http://schemas.microsoft.com/office/drawing/2014/chart" uri="{C3380CC4-5D6E-409C-BE32-E72D297353CC}">
              <c16:uniqueId val="{00000000-0C81-4584-8000-0DC8B0AD2C98}"/>
            </c:ext>
          </c:extLst>
        </c:ser>
        <c:ser>
          <c:idx val="1"/>
          <c:order val="1"/>
          <c:tx>
            <c:strRef>
              <c:f>Лист1!$C$1</c:f>
              <c:strCache>
                <c:ptCount val="1"/>
                <c:pt idx="0">
                  <c:v>Стовпець1</c:v>
                </c:pt>
              </c:strCache>
            </c:strRef>
          </c:tx>
          <c:spPr>
            <a:noFill/>
            <a:ln>
              <a:noFill/>
            </a:ln>
            <a:effectLst/>
          </c:spPr>
          <c:invertIfNegative val="0"/>
          <c:cat>
            <c:strRef>
              <c:f>Лист1!$A$2:$A$7</c:f>
              <c:strCache>
                <c:ptCount val="6"/>
                <c:pt idx="0">
                  <c:v>Власник і керівник підприємства / ФОП</c:v>
                </c:pt>
                <c:pt idx="1">
                  <c:v>Головний бухгалтер</c:v>
                </c:pt>
                <c:pt idx="2">
                  <c:v>Найманий керівник (директор)</c:v>
                </c:pt>
                <c:pt idx="3">
                  <c:v>Заступник керівника (директора)</c:v>
                </c:pt>
                <c:pt idx="4">
                  <c:v>Фінансовий / комерційний директор</c:v>
                </c:pt>
                <c:pt idx="5">
                  <c:v>Інша керівна посада на рівні підприємства</c:v>
                </c:pt>
              </c:strCache>
            </c:strRef>
          </c:cat>
          <c:val>
            <c:numRef>
              <c:f>Лист1!$C$2:$C$7</c:f>
              <c:numCache>
                <c:formatCode>0.00%</c:formatCode>
                <c:ptCount val="6"/>
                <c:pt idx="0">
                  <c:v>0.1653</c:v>
                </c:pt>
                <c:pt idx="1">
                  <c:v>0.65020000000000011</c:v>
                </c:pt>
                <c:pt idx="2">
                  <c:v>0.62780000000000002</c:v>
                </c:pt>
                <c:pt idx="3">
                  <c:v>0.77700000000000002</c:v>
                </c:pt>
                <c:pt idx="4">
                  <c:v>0.78500000000000003</c:v>
                </c:pt>
                <c:pt idx="5">
                  <c:v>0.79470000000000007</c:v>
                </c:pt>
              </c:numCache>
            </c:numRef>
          </c:val>
          <c:extLst>
            <c:ext xmlns:c16="http://schemas.microsoft.com/office/drawing/2014/chart" uri="{C3380CC4-5D6E-409C-BE32-E72D297353CC}">
              <c16:uniqueId val="{00000001-0C81-4584-8000-0DC8B0AD2C98}"/>
            </c:ext>
          </c:extLst>
        </c:ser>
        <c:ser>
          <c:idx val="2"/>
          <c:order val="2"/>
          <c:tx>
            <c:strRef>
              <c:f>Лист1!$D$1</c:f>
              <c:strCache>
                <c:ptCount val="1"/>
                <c:pt idx="0">
                  <c:v>Малі</c:v>
                </c:pt>
              </c:strCache>
            </c:strRef>
          </c:tx>
          <c:spPr>
            <a:solidFill>
              <a:schemeClr val="accent5">
                <a:lumMod val="40000"/>
                <a:lumOff val="60000"/>
              </a:schemeClr>
            </a:solidFill>
            <a:ln>
              <a:noFill/>
            </a:ln>
            <a:effectLst/>
          </c:spPr>
          <c:invertIfNegative val="0"/>
          <c:dLbls>
            <c:dLbl>
              <c:idx val="0"/>
              <c:numFmt formatCode="0%" sourceLinked="0"/>
              <c:spPr>
                <a:noFill/>
                <a:ln w="9525">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extLst>
                <c:ext xmlns:c16="http://schemas.microsoft.com/office/drawing/2014/chart" uri="{C3380CC4-5D6E-409C-BE32-E72D297353CC}">
                  <c16:uniqueId val="{0000000F-0C81-4584-8000-0DC8B0AD2C9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Власник і керівник підприємства / ФОП</c:v>
                </c:pt>
                <c:pt idx="1">
                  <c:v>Головний бухгалтер</c:v>
                </c:pt>
                <c:pt idx="2">
                  <c:v>Найманий керівник (директор)</c:v>
                </c:pt>
                <c:pt idx="3">
                  <c:v>Заступник керівника (директора)</c:v>
                </c:pt>
                <c:pt idx="4">
                  <c:v>Фінансовий / комерційний директор</c:v>
                </c:pt>
                <c:pt idx="5">
                  <c:v>Інша керівна посада на рівні підприємства</c:v>
                </c:pt>
              </c:strCache>
            </c:strRef>
          </c:cat>
          <c:val>
            <c:numRef>
              <c:f>Лист1!$D$2:$D$7</c:f>
              <c:numCache>
                <c:formatCode>0.00%</c:formatCode>
                <c:ptCount val="6"/>
                <c:pt idx="0">
                  <c:v>0.45469999999999999</c:v>
                </c:pt>
                <c:pt idx="1">
                  <c:v>0.31119999999999998</c:v>
                </c:pt>
                <c:pt idx="2">
                  <c:v>0.1593</c:v>
                </c:pt>
                <c:pt idx="3">
                  <c:v>2.5899999999999999E-2</c:v>
                </c:pt>
                <c:pt idx="4">
                  <c:v>4.8800000000000003E-2</c:v>
                </c:pt>
                <c:pt idx="5">
                  <c:v>0</c:v>
                </c:pt>
              </c:numCache>
            </c:numRef>
          </c:val>
          <c:extLst>
            <c:ext xmlns:c16="http://schemas.microsoft.com/office/drawing/2014/chart" uri="{C3380CC4-5D6E-409C-BE32-E72D297353CC}">
              <c16:uniqueId val="{00000002-0C81-4584-8000-0DC8B0AD2C98}"/>
            </c:ext>
          </c:extLst>
        </c:ser>
        <c:ser>
          <c:idx val="3"/>
          <c:order val="3"/>
          <c:tx>
            <c:strRef>
              <c:f>Лист1!$E$1</c:f>
              <c:strCache>
                <c:ptCount val="1"/>
                <c:pt idx="0">
                  <c:v>Стовпець2</c:v>
                </c:pt>
              </c:strCache>
            </c:strRef>
          </c:tx>
          <c:spPr>
            <a:noFill/>
            <a:ln>
              <a:noFill/>
            </a:ln>
            <a:effectLst/>
          </c:spPr>
          <c:invertIfNegative val="0"/>
          <c:cat>
            <c:strRef>
              <c:f>Лист1!$A$2:$A$7</c:f>
              <c:strCache>
                <c:ptCount val="6"/>
                <c:pt idx="0">
                  <c:v>Власник і керівник підприємства / ФОП</c:v>
                </c:pt>
                <c:pt idx="1">
                  <c:v>Головний бухгалтер</c:v>
                </c:pt>
                <c:pt idx="2">
                  <c:v>Найманий керівник (директор)</c:v>
                </c:pt>
                <c:pt idx="3">
                  <c:v>Заступник керівника (директора)</c:v>
                </c:pt>
                <c:pt idx="4">
                  <c:v>Фінансовий / комерційний директор</c:v>
                </c:pt>
                <c:pt idx="5">
                  <c:v>Інша керівна посада на рівні підприємства</c:v>
                </c:pt>
              </c:strCache>
            </c:strRef>
          </c:cat>
          <c:val>
            <c:numRef>
              <c:f>Лист1!$E$2:$E$7</c:f>
              <c:numCache>
                <c:formatCode>0.00%</c:formatCode>
                <c:ptCount val="6"/>
                <c:pt idx="0">
                  <c:v>0.34530000000000005</c:v>
                </c:pt>
                <c:pt idx="1">
                  <c:v>0.48880000000000007</c:v>
                </c:pt>
                <c:pt idx="2">
                  <c:v>0.64070000000000005</c:v>
                </c:pt>
                <c:pt idx="3">
                  <c:v>0.77410000000000001</c:v>
                </c:pt>
                <c:pt idx="4">
                  <c:v>0.75120000000000009</c:v>
                </c:pt>
                <c:pt idx="5">
                  <c:v>0.8</c:v>
                </c:pt>
              </c:numCache>
            </c:numRef>
          </c:val>
          <c:extLst>
            <c:ext xmlns:c16="http://schemas.microsoft.com/office/drawing/2014/chart" uri="{C3380CC4-5D6E-409C-BE32-E72D297353CC}">
              <c16:uniqueId val="{00000004-0C81-4584-8000-0DC8B0AD2C98}"/>
            </c:ext>
          </c:extLst>
        </c:ser>
        <c:ser>
          <c:idx val="4"/>
          <c:order val="4"/>
          <c:tx>
            <c:strRef>
              <c:f>Лист1!$F$1</c:f>
              <c:strCache>
                <c:ptCount val="1"/>
                <c:pt idx="0">
                  <c:v>Середні+</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Власник і керівник підприємства / ФОП</c:v>
                </c:pt>
                <c:pt idx="1">
                  <c:v>Головний бухгалтер</c:v>
                </c:pt>
                <c:pt idx="2">
                  <c:v>Найманий керівник (директор)</c:v>
                </c:pt>
                <c:pt idx="3">
                  <c:v>Заступник керівника (директора)</c:v>
                </c:pt>
                <c:pt idx="4">
                  <c:v>Фінансовий / комерційний директор</c:v>
                </c:pt>
                <c:pt idx="5">
                  <c:v>Інша керівна посада на рівні підприємства</c:v>
                </c:pt>
              </c:strCache>
            </c:strRef>
          </c:cat>
          <c:val>
            <c:numRef>
              <c:f>Лист1!$F$2:$F$7</c:f>
              <c:numCache>
                <c:formatCode>0.00%</c:formatCode>
                <c:ptCount val="6"/>
                <c:pt idx="0">
                  <c:v>0.1759</c:v>
                </c:pt>
                <c:pt idx="1">
                  <c:v>0.57589999999999997</c:v>
                </c:pt>
                <c:pt idx="2">
                  <c:v>0.1258</c:v>
                </c:pt>
                <c:pt idx="3">
                  <c:v>5.7000000000000002E-2</c:v>
                </c:pt>
                <c:pt idx="4">
                  <c:v>4.7399999999999998E-2</c:v>
                </c:pt>
                <c:pt idx="5">
                  <c:v>1.7899999999999999E-2</c:v>
                </c:pt>
              </c:numCache>
            </c:numRef>
          </c:val>
          <c:extLst>
            <c:ext xmlns:c16="http://schemas.microsoft.com/office/drawing/2014/chart" uri="{C3380CC4-5D6E-409C-BE32-E72D297353CC}">
              <c16:uniqueId val="{00000005-0C81-4584-8000-0DC8B0AD2C98}"/>
            </c:ext>
          </c:extLst>
        </c:ser>
        <c:ser>
          <c:idx val="5"/>
          <c:order val="5"/>
          <c:tx>
            <c:strRef>
              <c:f>Лист1!$G$1</c:f>
              <c:strCache>
                <c:ptCount val="1"/>
                <c:pt idx="0">
                  <c:v>Стовпець3</c:v>
                </c:pt>
              </c:strCache>
            </c:strRef>
          </c:tx>
          <c:spPr>
            <a:noFill/>
            <a:ln>
              <a:noFill/>
            </a:ln>
            <a:effectLst/>
          </c:spPr>
          <c:invertIfNegative val="0"/>
          <c:cat>
            <c:strRef>
              <c:f>Лист1!$A$2:$A$7</c:f>
              <c:strCache>
                <c:ptCount val="6"/>
                <c:pt idx="0">
                  <c:v>Власник і керівник підприємства / ФОП</c:v>
                </c:pt>
                <c:pt idx="1">
                  <c:v>Головний бухгалтер</c:v>
                </c:pt>
                <c:pt idx="2">
                  <c:v>Найманий керівник (директор)</c:v>
                </c:pt>
                <c:pt idx="3">
                  <c:v>Заступник керівника (директора)</c:v>
                </c:pt>
                <c:pt idx="4">
                  <c:v>Фінансовий / комерційний директор</c:v>
                </c:pt>
                <c:pt idx="5">
                  <c:v>Інша керівна посада на рівні підприємства</c:v>
                </c:pt>
              </c:strCache>
            </c:strRef>
          </c:cat>
          <c:val>
            <c:numRef>
              <c:f>Лист1!$G$2:$G$7</c:f>
              <c:numCache>
                <c:formatCode>0.00%</c:formatCode>
                <c:ptCount val="6"/>
                <c:pt idx="0">
                  <c:v>0.6241000000000001</c:v>
                </c:pt>
                <c:pt idx="1">
                  <c:v>0.22410000000000008</c:v>
                </c:pt>
                <c:pt idx="2">
                  <c:v>0.67420000000000002</c:v>
                </c:pt>
                <c:pt idx="3">
                  <c:v>0.74299999999999999</c:v>
                </c:pt>
                <c:pt idx="4">
                  <c:v>0.75260000000000005</c:v>
                </c:pt>
                <c:pt idx="5">
                  <c:v>0.78210000000000002</c:v>
                </c:pt>
              </c:numCache>
            </c:numRef>
          </c:val>
          <c:extLst>
            <c:ext xmlns:c16="http://schemas.microsoft.com/office/drawing/2014/chart" uri="{C3380CC4-5D6E-409C-BE32-E72D297353CC}">
              <c16:uniqueId val="{00000006-0C81-4584-8000-0DC8B0AD2C98}"/>
            </c:ext>
          </c:extLst>
        </c:ser>
        <c:dLbls>
          <c:showLegendKey val="0"/>
          <c:showVal val="0"/>
          <c:showCatName val="0"/>
          <c:showSerName val="0"/>
          <c:showPercent val="0"/>
          <c:showBubbleSize val="0"/>
        </c:dLbls>
        <c:gapWidth val="60"/>
        <c:overlap val="100"/>
        <c:axId val="1529315199"/>
        <c:axId val="1529318527"/>
      </c:barChart>
      <c:catAx>
        <c:axId val="1529315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529318527"/>
        <c:crosses val="autoZero"/>
        <c:auto val="1"/>
        <c:lblAlgn val="ctr"/>
        <c:lblOffset val="100"/>
        <c:noMultiLvlLbl val="0"/>
      </c:catAx>
      <c:valAx>
        <c:axId val="1529318527"/>
        <c:scaling>
          <c:orientation val="minMax"/>
        </c:scaling>
        <c:delete val="1"/>
        <c:axPos val="t"/>
        <c:numFmt formatCode="0%" sourceLinked="1"/>
        <c:majorTickMark val="none"/>
        <c:minorTickMark val="none"/>
        <c:tickLblPos val="nextTo"/>
        <c:crossAx val="1529315199"/>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ayout>
        <c:manualLayout>
          <c:xMode val="edge"/>
          <c:yMode val="edge"/>
          <c:x val="0.19202032061014795"/>
          <c:y val="1.7422865521772524E-2"/>
          <c:w val="0.80766339465414361"/>
          <c:h val="5.8948733561171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2</c:v>
                </c:pt>
              </c:strCache>
            </c:strRef>
          </c:tx>
          <c:spPr>
            <a:solidFill>
              <a:srgbClr val="3498D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Загальна, платник ПДВ</c:v>
                </c:pt>
                <c:pt idx="1">
                  <c:v>Загальна, не платник ПДВ</c:v>
                </c:pt>
                <c:pt idx="2">
                  <c:v>Спрощена, платник ПДВ</c:v>
                </c:pt>
              </c:strCache>
            </c:strRef>
          </c:cat>
          <c:val>
            <c:numRef>
              <c:f>Лист1!$B$2:$B$4</c:f>
              <c:numCache>
                <c:formatCode>0.00%</c:formatCode>
                <c:ptCount val="3"/>
                <c:pt idx="0">
                  <c:v>0.79069999999999996</c:v>
                </c:pt>
                <c:pt idx="1">
                  <c:v>0.16450000000000001</c:v>
                </c:pt>
                <c:pt idx="2">
                  <c:v>4.4699999999999997E-2</c:v>
                </c:pt>
              </c:numCache>
            </c:numRef>
          </c:val>
          <c:extLst>
            <c:ext xmlns:c16="http://schemas.microsoft.com/office/drawing/2014/chart" uri="{C3380CC4-5D6E-409C-BE32-E72D297353CC}">
              <c16:uniqueId val="{00000000-B8A5-485F-8BD9-5D91C1B19537}"/>
            </c:ext>
          </c:extLst>
        </c:ser>
        <c:dLbls>
          <c:showLegendKey val="0"/>
          <c:showVal val="0"/>
          <c:showCatName val="0"/>
          <c:showSerName val="0"/>
          <c:showPercent val="0"/>
          <c:showBubbleSize val="0"/>
        </c:dLbls>
        <c:gapWidth val="6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1"/>
          <c:min val="0"/>
        </c:scaling>
        <c:delete val="1"/>
        <c:axPos val="t"/>
        <c:numFmt formatCode="0.00%" sourceLinked="1"/>
        <c:majorTickMark val="out"/>
        <c:minorTickMark val="none"/>
        <c:tickLblPos val="nextTo"/>
        <c:crossAx val="145796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0967408502109"/>
          <c:y val="3.1941920123249624E-2"/>
          <c:w val="0.87199032591497894"/>
          <c:h val="0.93611615975350071"/>
        </c:manualLayout>
      </c:layout>
      <c:barChart>
        <c:barDir val="bar"/>
        <c:grouping val="percentStacked"/>
        <c:varyColors val="0"/>
        <c:ser>
          <c:idx val="0"/>
          <c:order val="0"/>
          <c:tx>
            <c:strRef>
              <c:f>Лист1!$B$1</c:f>
              <c:strCache>
                <c:ptCount val="1"/>
                <c:pt idx="0">
                  <c:v>це критично необхідно</c:v>
                </c:pt>
              </c:strCache>
            </c:strRef>
          </c:tx>
          <c:spPr>
            <a:solidFill>
              <a:srgbClr val="3498D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Спрощення адміністрування бізнесу</c:v>
                </c:pt>
                <c:pt idx="1">
                  <c:v>Детінізація бізнесу</c:v>
                </c:pt>
                <c:pt idx="2">
                  <c:v>Зниження податків</c:v>
                </c:pt>
              </c:strCache>
            </c:strRef>
          </c:cat>
          <c:val>
            <c:numRef>
              <c:f>Лист1!$B$2:$B$4</c:f>
              <c:numCache>
                <c:formatCode>0.00%</c:formatCode>
                <c:ptCount val="3"/>
                <c:pt idx="0">
                  <c:v>0.60240000000000005</c:v>
                </c:pt>
                <c:pt idx="1">
                  <c:v>0.58009999999999995</c:v>
                </c:pt>
                <c:pt idx="2">
                  <c:v>0.4446</c:v>
                </c:pt>
              </c:numCache>
            </c:numRef>
          </c:val>
          <c:extLst>
            <c:ext xmlns:c16="http://schemas.microsoft.com/office/drawing/2014/chart" uri="{C3380CC4-5D6E-409C-BE32-E72D297353CC}">
              <c16:uniqueId val="{00000000-B8A5-485F-8BD9-5D91C1B19537}"/>
            </c:ext>
          </c:extLst>
        </c:ser>
        <c:ser>
          <c:idx val="1"/>
          <c:order val="1"/>
          <c:tx>
            <c:strRef>
              <c:f>Лист1!$C$1</c:f>
              <c:strCache>
                <c:ptCount val="1"/>
                <c:pt idx="0">
                  <c:v>це потрібно, але не критично</c:v>
                </c:pt>
              </c:strCache>
            </c:strRef>
          </c:tx>
          <c:spPr>
            <a:solidFill>
              <a:schemeClr val="accent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Спрощення адміністрування бізнесу</c:v>
                </c:pt>
                <c:pt idx="1">
                  <c:v>Детінізація бізнесу</c:v>
                </c:pt>
                <c:pt idx="2">
                  <c:v>Зниження податків</c:v>
                </c:pt>
              </c:strCache>
            </c:strRef>
          </c:cat>
          <c:val>
            <c:numRef>
              <c:f>Лист1!$C$2:$C$4</c:f>
              <c:numCache>
                <c:formatCode>0.00%</c:formatCode>
                <c:ptCount val="3"/>
                <c:pt idx="0">
                  <c:v>0.28370000000000001</c:v>
                </c:pt>
                <c:pt idx="1">
                  <c:v>0.2041</c:v>
                </c:pt>
                <c:pt idx="2">
                  <c:v>0.33410000000000001</c:v>
                </c:pt>
              </c:numCache>
            </c:numRef>
          </c:val>
          <c:extLst>
            <c:ext xmlns:c16="http://schemas.microsoft.com/office/drawing/2014/chart" uri="{C3380CC4-5D6E-409C-BE32-E72D297353CC}">
              <c16:uniqueId val="{00000001-597C-4CA6-B6EE-E37414B5D2AF}"/>
            </c:ext>
          </c:extLst>
        </c:ser>
        <c:ser>
          <c:idx val="2"/>
          <c:order val="2"/>
          <c:tx>
            <c:strRef>
              <c:f>Лист1!$D$1</c:f>
              <c:strCache>
                <c:ptCount val="1"/>
                <c:pt idx="0">
                  <c:v>це не потрібно або не є пріоритетом на сьогодні</c:v>
                </c:pt>
              </c:strCache>
            </c:strRef>
          </c:tx>
          <c:spPr>
            <a:solidFill>
              <a:schemeClr val="accent6">
                <a:lumMod val="20000"/>
                <a:lumOff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Спрощення адміністрування бізнесу</c:v>
                </c:pt>
                <c:pt idx="1">
                  <c:v>Детінізація бізнесу</c:v>
                </c:pt>
                <c:pt idx="2">
                  <c:v>Зниження податків</c:v>
                </c:pt>
              </c:strCache>
            </c:strRef>
          </c:cat>
          <c:val>
            <c:numRef>
              <c:f>Лист1!$D$2:$D$4</c:f>
              <c:numCache>
                <c:formatCode>0.00%</c:formatCode>
                <c:ptCount val="3"/>
                <c:pt idx="0">
                  <c:v>6.1100000000000002E-2</c:v>
                </c:pt>
                <c:pt idx="1">
                  <c:v>0.14410000000000001</c:v>
                </c:pt>
                <c:pt idx="2">
                  <c:v>0.18679999999999999</c:v>
                </c:pt>
              </c:numCache>
            </c:numRef>
          </c:val>
          <c:extLst>
            <c:ext xmlns:c16="http://schemas.microsoft.com/office/drawing/2014/chart" uri="{C3380CC4-5D6E-409C-BE32-E72D297353CC}">
              <c16:uniqueId val="{00000002-597C-4CA6-B6EE-E37414B5D2AF}"/>
            </c:ext>
          </c:extLst>
        </c:ser>
        <c:ser>
          <c:idx val="3"/>
          <c:order val="3"/>
          <c:tx>
            <c:strRef>
              <c:f>Лист1!$E$1</c:f>
              <c:strCache>
                <c:ptCount val="1"/>
                <c:pt idx="0">
                  <c:v>Важко сказати/відмова</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Спрощення адміністрування бізнесу</c:v>
                </c:pt>
                <c:pt idx="1">
                  <c:v>Детінізація бізнесу</c:v>
                </c:pt>
                <c:pt idx="2">
                  <c:v>Зниження податків</c:v>
                </c:pt>
              </c:strCache>
            </c:strRef>
          </c:cat>
          <c:val>
            <c:numRef>
              <c:f>Лист1!$E$2:$E$4</c:f>
              <c:numCache>
                <c:formatCode>0.00%</c:formatCode>
                <c:ptCount val="3"/>
                <c:pt idx="0">
                  <c:v>5.2699999999999997E-2</c:v>
                </c:pt>
                <c:pt idx="1">
                  <c:v>7.17E-2</c:v>
                </c:pt>
                <c:pt idx="2">
                  <c:v>3.4500000000000003E-2</c:v>
                </c:pt>
              </c:numCache>
            </c:numRef>
          </c:val>
          <c:extLst>
            <c:ext xmlns:c16="http://schemas.microsoft.com/office/drawing/2014/chart" uri="{C3380CC4-5D6E-409C-BE32-E72D297353CC}">
              <c16:uniqueId val="{00000003-597C-4CA6-B6EE-E37414B5D2AF}"/>
            </c:ext>
          </c:extLst>
        </c:ser>
        <c:dLbls>
          <c:showLegendKey val="0"/>
          <c:showVal val="0"/>
          <c:showCatName val="0"/>
          <c:showSerName val="0"/>
          <c:showPercent val="0"/>
          <c:showBubbleSize val="0"/>
        </c:dLbls>
        <c:gapWidth val="60"/>
        <c:overlap val="10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1"/>
          <c:min val="0"/>
        </c:scaling>
        <c:delete val="1"/>
        <c:axPos val="t"/>
        <c:numFmt formatCode="0%" sourceLinked="1"/>
        <c:majorTickMark val="out"/>
        <c:minorTickMark val="none"/>
        <c:tickLblPos val="nextTo"/>
        <c:crossAx val="1457968527"/>
        <c:crosses val="autoZero"/>
        <c:crossBetween val="between"/>
      </c:valAx>
      <c:spPr>
        <a:noFill/>
        <a:ln>
          <a:noFill/>
        </a:ln>
        <a:effectLst/>
      </c:spPr>
    </c:plotArea>
    <c:legend>
      <c:legendPos val="t"/>
      <c:layout>
        <c:manualLayout>
          <c:xMode val="edge"/>
          <c:yMode val="edge"/>
          <c:x val="0.15534422989125624"/>
          <c:y val="1.7422865521772524E-2"/>
          <c:w val="0.84465577010874382"/>
          <c:h val="6.70807760171741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27149465061263"/>
          <c:y val="0.12333948316281257"/>
          <c:w val="0.79975989548391657"/>
          <c:h val="0.84762240763423313"/>
        </c:manualLayout>
      </c:layout>
      <c:barChart>
        <c:barDir val="bar"/>
        <c:grouping val="percentStacked"/>
        <c:varyColors val="0"/>
        <c:ser>
          <c:idx val="0"/>
          <c:order val="0"/>
          <c:tx>
            <c:strRef>
              <c:f>Лист1!$B$1</c:f>
              <c:strCache>
                <c:ptCount val="1"/>
                <c:pt idx="0">
                  <c:v>Мікро</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Загальна, платник ПДВ</c:v>
                </c:pt>
                <c:pt idx="1">
                  <c:v>Загальна, не платник ПДВ</c:v>
                </c:pt>
                <c:pt idx="2">
                  <c:v>Спрощена, платник ПДВ</c:v>
                </c:pt>
              </c:strCache>
            </c:strRef>
          </c:cat>
          <c:val>
            <c:numRef>
              <c:f>Лист1!$B$2:$B$4</c:f>
              <c:numCache>
                <c:formatCode>0.00%</c:formatCode>
                <c:ptCount val="3"/>
                <c:pt idx="0">
                  <c:v>0.75419999999999998</c:v>
                </c:pt>
                <c:pt idx="1">
                  <c:v>0.19769999999999999</c:v>
                </c:pt>
                <c:pt idx="2">
                  <c:v>4.8099999999999997E-2</c:v>
                </c:pt>
              </c:numCache>
            </c:numRef>
          </c:val>
          <c:extLst>
            <c:ext xmlns:c16="http://schemas.microsoft.com/office/drawing/2014/chart" uri="{C3380CC4-5D6E-409C-BE32-E72D297353CC}">
              <c16:uniqueId val="{00000000-0C81-4584-8000-0DC8B0AD2C98}"/>
            </c:ext>
          </c:extLst>
        </c:ser>
        <c:ser>
          <c:idx val="1"/>
          <c:order val="1"/>
          <c:tx>
            <c:strRef>
              <c:f>Лист1!$C$1</c:f>
              <c:strCache>
                <c:ptCount val="1"/>
                <c:pt idx="0">
                  <c:v>Стовпець1</c:v>
                </c:pt>
              </c:strCache>
            </c:strRef>
          </c:tx>
          <c:spPr>
            <a:noFill/>
            <a:ln>
              <a:noFill/>
            </a:ln>
            <a:effectLst/>
          </c:spPr>
          <c:invertIfNegative val="0"/>
          <c:cat>
            <c:strRef>
              <c:f>Лист1!$A$2:$A$4</c:f>
              <c:strCache>
                <c:ptCount val="3"/>
                <c:pt idx="0">
                  <c:v>Загальна, платник ПДВ</c:v>
                </c:pt>
                <c:pt idx="1">
                  <c:v>Загальна, не платник ПДВ</c:v>
                </c:pt>
                <c:pt idx="2">
                  <c:v>Спрощена, платник ПДВ</c:v>
                </c:pt>
              </c:strCache>
            </c:strRef>
          </c:cat>
          <c:val>
            <c:numRef>
              <c:f>Лист1!$C$2:$C$4</c:f>
              <c:numCache>
                <c:formatCode>0.00%</c:formatCode>
                <c:ptCount val="3"/>
                <c:pt idx="0">
                  <c:v>0.24580000000000002</c:v>
                </c:pt>
                <c:pt idx="1">
                  <c:v>0.80230000000000001</c:v>
                </c:pt>
                <c:pt idx="2">
                  <c:v>0.95189999999999997</c:v>
                </c:pt>
              </c:numCache>
            </c:numRef>
          </c:val>
          <c:extLst>
            <c:ext xmlns:c16="http://schemas.microsoft.com/office/drawing/2014/chart" uri="{C3380CC4-5D6E-409C-BE32-E72D297353CC}">
              <c16:uniqueId val="{00000001-0C81-4584-8000-0DC8B0AD2C98}"/>
            </c:ext>
          </c:extLst>
        </c:ser>
        <c:ser>
          <c:idx val="2"/>
          <c:order val="2"/>
          <c:tx>
            <c:strRef>
              <c:f>Лист1!$D$1</c:f>
              <c:strCache>
                <c:ptCount val="1"/>
                <c:pt idx="0">
                  <c:v>Малі</c:v>
                </c:pt>
              </c:strCache>
            </c:strRef>
          </c:tx>
          <c:spPr>
            <a:solidFill>
              <a:schemeClr val="accent5">
                <a:lumMod val="40000"/>
                <a:lumOff val="60000"/>
              </a:schemeClr>
            </a:solidFill>
            <a:ln>
              <a:noFill/>
            </a:ln>
            <a:effectLst/>
          </c:spPr>
          <c:invertIfNegative val="0"/>
          <c:dLbls>
            <c:dLbl>
              <c:idx val="0"/>
              <c:numFmt formatCode="0%" sourceLinked="0"/>
              <c:spPr>
                <a:noFill/>
                <a:ln w="9525">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extLst>
                <c:ext xmlns:c16="http://schemas.microsoft.com/office/drawing/2014/chart" uri="{C3380CC4-5D6E-409C-BE32-E72D297353CC}">
                  <c16:uniqueId val="{0000000F-0C81-4584-8000-0DC8B0AD2C9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Загальна, платник ПДВ</c:v>
                </c:pt>
                <c:pt idx="1">
                  <c:v>Загальна, не платник ПДВ</c:v>
                </c:pt>
                <c:pt idx="2">
                  <c:v>Спрощена, платник ПДВ</c:v>
                </c:pt>
              </c:strCache>
            </c:strRef>
          </c:cat>
          <c:val>
            <c:numRef>
              <c:f>Лист1!$D$2:$D$4</c:f>
              <c:numCache>
                <c:formatCode>0.00%</c:formatCode>
                <c:ptCount val="3"/>
                <c:pt idx="0">
                  <c:v>0.96689999999999998</c:v>
                </c:pt>
                <c:pt idx="1">
                  <c:v>1.34E-2</c:v>
                </c:pt>
                <c:pt idx="2">
                  <c:v>1.9599999999999999E-2</c:v>
                </c:pt>
              </c:numCache>
            </c:numRef>
          </c:val>
          <c:extLst>
            <c:ext xmlns:c16="http://schemas.microsoft.com/office/drawing/2014/chart" uri="{C3380CC4-5D6E-409C-BE32-E72D297353CC}">
              <c16:uniqueId val="{00000002-0C81-4584-8000-0DC8B0AD2C98}"/>
            </c:ext>
          </c:extLst>
        </c:ser>
        <c:ser>
          <c:idx val="3"/>
          <c:order val="3"/>
          <c:tx>
            <c:strRef>
              <c:f>Лист1!$E$1</c:f>
              <c:strCache>
                <c:ptCount val="1"/>
                <c:pt idx="0">
                  <c:v>Стовпець2</c:v>
                </c:pt>
              </c:strCache>
            </c:strRef>
          </c:tx>
          <c:spPr>
            <a:noFill/>
            <a:ln>
              <a:noFill/>
            </a:ln>
            <a:effectLst/>
          </c:spPr>
          <c:invertIfNegative val="0"/>
          <c:cat>
            <c:strRef>
              <c:f>Лист1!$A$2:$A$4</c:f>
              <c:strCache>
                <c:ptCount val="3"/>
                <c:pt idx="0">
                  <c:v>Загальна, платник ПДВ</c:v>
                </c:pt>
                <c:pt idx="1">
                  <c:v>Загальна, не платник ПДВ</c:v>
                </c:pt>
                <c:pt idx="2">
                  <c:v>Спрощена, платник ПДВ</c:v>
                </c:pt>
              </c:strCache>
            </c:strRef>
          </c:cat>
          <c:val>
            <c:numRef>
              <c:f>Лист1!$E$2:$E$4</c:f>
              <c:numCache>
                <c:formatCode>0.00%</c:formatCode>
                <c:ptCount val="3"/>
                <c:pt idx="0">
                  <c:v>3.3100000000000018E-2</c:v>
                </c:pt>
                <c:pt idx="1">
                  <c:v>0.98660000000000003</c:v>
                </c:pt>
                <c:pt idx="2">
                  <c:v>0.98040000000000005</c:v>
                </c:pt>
              </c:numCache>
            </c:numRef>
          </c:val>
          <c:extLst>
            <c:ext xmlns:c16="http://schemas.microsoft.com/office/drawing/2014/chart" uri="{C3380CC4-5D6E-409C-BE32-E72D297353CC}">
              <c16:uniqueId val="{00000004-0C81-4584-8000-0DC8B0AD2C98}"/>
            </c:ext>
          </c:extLst>
        </c:ser>
        <c:ser>
          <c:idx val="4"/>
          <c:order val="4"/>
          <c:tx>
            <c:strRef>
              <c:f>Лист1!$F$1</c:f>
              <c:strCache>
                <c:ptCount val="1"/>
                <c:pt idx="0">
                  <c:v>Середні+</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Загальна, платник ПДВ</c:v>
                </c:pt>
                <c:pt idx="1">
                  <c:v>Загальна, не платник ПДВ</c:v>
                </c:pt>
                <c:pt idx="2">
                  <c:v>Спрощена, платник ПДВ</c:v>
                </c:pt>
              </c:strCache>
            </c:strRef>
          </c:cat>
          <c:val>
            <c:numRef>
              <c:f>Лист1!$F$2:$F$4</c:f>
              <c:numCache>
                <c:formatCode>0.00%</c:formatCode>
                <c:ptCount val="3"/>
                <c:pt idx="0">
                  <c:v>0.9355</c:v>
                </c:pt>
                <c:pt idx="1">
                  <c:v>8.0999999999999996E-3</c:v>
                </c:pt>
                <c:pt idx="2">
                  <c:v>5.3900000000000003E-2</c:v>
                </c:pt>
              </c:numCache>
            </c:numRef>
          </c:val>
          <c:extLst>
            <c:ext xmlns:c16="http://schemas.microsoft.com/office/drawing/2014/chart" uri="{C3380CC4-5D6E-409C-BE32-E72D297353CC}">
              <c16:uniqueId val="{00000005-0C81-4584-8000-0DC8B0AD2C98}"/>
            </c:ext>
          </c:extLst>
        </c:ser>
        <c:ser>
          <c:idx val="5"/>
          <c:order val="5"/>
          <c:tx>
            <c:strRef>
              <c:f>Лист1!$G$1</c:f>
              <c:strCache>
                <c:ptCount val="1"/>
                <c:pt idx="0">
                  <c:v>Стовпець3</c:v>
                </c:pt>
              </c:strCache>
            </c:strRef>
          </c:tx>
          <c:spPr>
            <a:noFill/>
            <a:ln>
              <a:noFill/>
            </a:ln>
            <a:effectLst/>
          </c:spPr>
          <c:invertIfNegative val="0"/>
          <c:cat>
            <c:strRef>
              <c:f>Лист1!$A$2:$A$4</c:f>
              <c:strCache>
                <c:ptCount val="3"/>
                <c:pt idx="0">
                  <c:v>Загальна, платник ПДВ</c:v>
                </c:pt>
                <c:pt idx="1">
                  <c:v>Загальна, не платник ПДВ</c:v>
                </c:pt>
                <c:pt idx="2">
                  <c:v>Спрощена, платник ПДВ</c:v>
                </c:pt>
              </c:strCache>
            </c:strRef>
          </c:cat>
          <c:val>
            <c:numRef>
              <c:f>Лист1!$G$2:$G$4</c:f>
              <c:numCache>
                <c:formatCode>0.00%</c:formatCode>
                <c:ptCount val="3"/>
                <c:pt idx="0">
                  <c:v>6.4500000000000002E-2</c:v>
                </c:pt>
                <c:pt idx="1">
                  <c:v>0.9919</c:v>
                </c:pt>
                <c:pt idx="2">
                  <c:v>0.94609999999999994</c:v>
                </c:pt>
              </c:numCache>
            </c:numRef>
          </c:val>
          <c:extLst>
            <c:ext xmlns:c16="http://schemas.microsoft.com/office/drawing/2014/chart" uri="{C3380CC4-5D6E-409C-BE32-E72D297353CC}">
              <c16:uniqueId val="{00000006-0C81-4584-8000-0DC8B0AD2C98}"/>
            </c:ext>
          </c:extLst>
        </c:ser>
        <c:dLbls>
          <c:showLegendKey val="0"/>
          <c:showVal val="0"/>
          <c:showCatName val="0"/>
          <c:showSerName val="0"/>
          <c:showPercent val="0"/>
          <c:showBubbleSize val="0"/>
        </c:dLbls>
        <c:gapWidth val="60"/>
        <c:overlap val="100"/>
        <c:axId val="1529315199"/>
        <c:axId val="1529318527"/>
      </c:barChart>
      <c:catAx>
        <c:axId val="1529315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529318527"/>
        <c:crosses val="autoZero"/>
        <c:auto val="1"/>
        <c:lblAlgn val="ctr"/>
        <c:lblOffset val="100"/>
        <c:noMultiLvlLbl val="0"/>
      </c:catAx>
      <c:valAx>
        <c:axId val="1529318527"/>
        <c:scaling>
          <c:orientation val="minMax"/>
        </c:scaling>
        <c:delete val="1"/>
        <c:axPos val="t"/>
        <c:numFmt formatCode="0%" sourceLinked="1"/>
        <c:majorTickMark val="none"/>
        <c:minorTickMark val="none"/>
        <c:tickLblPos val="nextTo"/>
        <c:crossAx val="1529315199"/>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ayout>
        <c:manualLayout>
          <c:xMode val="edge"/>
          <c:yMode val="edge"/>
          <c:x val="0.1677130044843049"/>
          <c:y val="5.8076218405908406E-3"/>
          <c:w val="0.83049327354260072"/>
          <c:h val="5.8948733561171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40231600465999"/>
          <c:y val="3.1941920123249624E-2"/>
          <c:w val="0.64840038718576287"/>
          <c:h val="0.93611615975350071"/>
        </c:manualLayout>
      </c:layout>
      <c:barChart>
        <c:barDir val="bar"/>
        <c:grouping val="clustered"/>
        <c:varyColors val="0"/>
        <c:ser>
          <c:idx val="0"/>
          <c:order val="0"/>
          <c:tx>
            <c:strRef>
              <c:f>Лист1!$B$1</c:f>
              <c:strCache>
                <c:ptCount val="1"/>
                <c:pt idx="0">
                  <c:v>Ряд 1</c:v>
                </c:pt>
              </c:strCache>
            </c:strRef>
          </c:tx>
          <c:spPr>
            <a:solidFill>
              <a:srgbClr val="3498DB"/>
            </a:solidFill>
            <a:ln>
              <a:noFill/>
            </a:ln>
            <a:effectLst/>
          </c:spPr>
          <c:invertIfNegative val="0"/>
          <c:dPt>
            <c:idx val="0"/>
            <c:invertIfNegative val="0"/>
            <c:bubble3D val="0"/>
            <c:spPr>
              <a:solidFill>
                <a:srgbClr val="922428"/>
              </a:solidFill>
              <a:ln>
                <a:noFill/>
              </a:ln>
              <a:effectLst/>
            </c:spPr>
            <c:extLst>
              <c:ext xmlns:c16="http://schemas.microsoft.com/office/drawing/2014/chart" uri="{C3380CC4-5D6E-409C-BE32-E72D297353CC}">
                <c16:uniqueId val="{00000000-1E7A-4500-BB76-0E0AF2C3F83E}"/>
              </c:ext>
            </c:extLst>
          </c:dPt>
          <c:dPt>
            <c:idx val="1"/>
            <c:invertIfNegative val="0"/>
            <c:bubble3D val="0"/>
            <c:spPr>
              <a:solidFill>
                <a:srgbClr val="F1C40F"/>
              </a:solidFill>
              <a:ln>
                <a:noFill/>
              </a:ln>
              <a:effectLst/>
            </c:spPr>
            <c:extLst>
              <c:ext xmlns:c16="http://schemas.microsoft.com/office/drawing/2014/chart" uri="{C3380CC4-5D6E-409C-BE32-E72D297353CC}">
                <c16:uniqueId val="{00000005-1E7A-4500-BB76-0E0AF2C3F83E}"/>
              </c:ext>
            </c:extLst>
          </c:dPt>
          <c:dPt>
            <c:idx val="2"/>
            <c:invertIfNegative val="0"/>
            <c:bubble3D val="0"/>
            <c:spPr>
              <a:solidFill>
                <a:srgbClr val="E67E22"/>
              </a:solidFill>
              <a:ln>
                <a:noFill/>
              </a:ln>
              <a:effectLst/>
            </c:spPr>
            <c:extLst>
              <c:ext xmlns:c16="http://schemas.microsoft.com/office/drawing/2014/chart" uri="{C3380CC4-5D6E-409C-BE32-E72D297353CC}">
                <c16:uniqueId val="{00000001-1E7A-4500-BB76-0E0AF2C3F83E}"/>
              </c:ext>
            </c:extLst>
          </c:dPt>
          <c:dPt>
            <c:idx val="3"/>
            <c:invertIfNegative val="0"/>
            <c:bubble3D val="0"/>
            <c:spPr>
              <a:solidFill>
                <a:srgbClr val="2ECC71"/>
              </a:solidFill>
              <a:ln>
                <a:noFill/>
              </a:ln>
              <a:effectLst/>
            </c:spPr>
            <c:extLst>
              <c:ext xmlns:c16="http://schemas.microsoft.com/office/drawing/2014/chart" uri="{C3380CC4-5D6E-409C-BE32-E72D297353CC}">
                <c16:uniqueId val="{00000002-1E7A-4500-BB76-0E0AF2C3F83E}"/>
              </c:ext>
            </c:extLst>
          </c:dPt>
          <c:dPt>
            <c:idx val="4"/>
            <c:invertIfNegative val="0"/>
            <c:bubble3D val="0"/>
            <c:spPr>
              <a:solidFill>
                <a:srgbClr val="9B59B6"/>
              </a:solidFill>
              <a:ln>
                <a:noFill/>
              </a:ln>
              <a:effectLst/>
            </c:spPr>
            <c:extLst>
              <c:ext xmlns:c16="http://schemas.microsoft.com/office/drawing/2014/chart" uri="{C3380CC4-5D6E-409C-BE32-E72D297353CC}">
                <c16:uniqueId val="{00000003-1E7A-4500-BB76-0E0AF2C3F83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Київ</c:v>
                </c:pt>
                <c:pt idx="1">
                  <c:v>Південний</c:v>
                </c:pt>
                <c:pt idx="2">
                  <c:v>Західний</c:v>
                </c:pt>
                <c:pt idx="3">
                  <c:v>Центральний</c:v>
                </c:pt>
                <c:pt idx="4">
                  <c:v>Східний</c:v>
                </c:pt>
                <c:pt idx="5">
                  <c:v>Північний</c:v>
                </c:pt>
              </c:strCache>
            </c:strRef>
          </c:cat>
          <c:val>
            <c:numRef>
              <c:f>Лист1!$B$2:$B$7</c:f>
              <c:numCache>
                <c:formatCode>0.00%</c:formatCode>
                <c:ptCount val="6"/>
                <c:pt idx="0">
                  <c:v>0.33260000000000001</c:v>
                </c:pt>
                <c:pt idx="1">
                  <c:v>0.2407</c:v>
                </c:pt>
                <c:pt idx="2">
                  <c:v>0.10489999999999999</c:v>
                </c:pt>
                <c:pt idx="3">
                  <c:v>0.1381</c:v>
                </c:pt>
                <c:pt idx="4">
                  <c:v>0.11559999999999999</c:v>
                </c:pt>
                <c:pt idx="5">
                  <c:v>6.7900000000000002E-2</c:v>
                </c:pt>
              </c:numCache>
            </c:numRef>
          </c:val>
          <c:extLst>
            <c:ext xmlns:c16="http://schemas.microsoft.com/office/drawing/2014/chart" uri="{C3380CC4-5D6E-409C-BE32-E72D297353CC}">
              <c16:uniqueId val="{00000000-B8A5-485F-8BD9-5D91C1B19537}"/>
            </c:ext>
          </c:extLst>
        </c:ser>
        <c:dLbls>
          <c:showLegendKey val="0"/>
          <c:showVal val="0"/>
          <c:showCatName val="0"/>
          <c:showSerName val="0"/>
          <c:showPercent val="0"/>
          <c:showBubbleSize val="0"/>
        </c:dLbls>
        <c:gapWidth val="6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0.4"/>
          <c:min val="0"/>
        </c:scaling>
        <c:delete val="1"/>
        <c:axPos val="t"/>
        <c:numFmt formatCode="0.00%" sourceLinked="1"/>
        <c:majorTickMark val="out"/>
        <c:minorTickMark val="none"/>
        <c:tickLblPos val="nextTo"/>
        <c:crossAx val="145796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05511573759799"/>
          <c:y val="4.3557163804431309E-2"/>
          <c:w val="0.71074758745282485"/>
          <c:h val="0.93611615975350071"/>
        </c:manualLayout>
      </c:layout>
      <c:barChart>
        <c:barDir val="bar"/>
        <c:grouping val="clustered"/>
        <c:varyColors val="0"/>
        <c:ser>
          <c:idx val="0"/>
          <c:order val="0"/>
          <c:tx>
            <c:strRef>
              <c:f>Лист1!$B$1</c:f>
              <c:strCache>
                <c:ptCount val="1"/>
                <c:pt idx="0">
                  <c:v>Ряд 1</c:v>
                </c:pt>
              </c:strCache>
            </c:strRef>
          </c:tx>
          <c:spPr>
            <a:solidFill>
              <a:srgbClr val="3498DB"/>
            </a:solidFill>
            <a:ln>
              <a:noFill/>
            </a:ln>
            <a:effectLst/>
          </c:spPr>
          <c:invertIfNegative val="0"/>
          <c:dPt>
            <c:idx val="0"/>
            <c:invertIfNegative val="0"/>
            <c:bubble3D val="0"/>
            <c:spPr>
              <a:solidFill>
                <a:srgbClr val="922428"/>
              </a:solidFill>
              <a:ln>
                <a:noFill/>
              </a:ln>
              <a:effectLst/>
            </c:spPr>
            <c:extLst>
              <c:ext xmlns:c16="http://schemas.microsoft.com/office/drawing/2014/chart" uri="{C3380CC4-5D6E-409C-BE32-E72D297353CC}">
                <c16:uniqueId val="{00000001-DD7C-489F-96AB-EEDE68ADFBA6}"/>
              </c:ext>
            </c:extLst>
          </c:dPt>
          <c:dPt>
            <c:idx val="1"/>
            <c:invertIfNegative val="0"/>
            <c:bubble3D val="0"/>
            <c:spPr>
              <a:solidFill>
                <a:srgbClr val="FFC000"/>
              </a:solidFill>
              <a:ln>
                <a:noFill/>
              </a:ln>
              <a:effectLst/>
            </c:spPr>
            <c:extLst>
              <c:ext xmlns:c16="http://schemas.microsoft.com/office/drawing/2014/chart" uri="{C3380CC4-5D6E-409C-BE32-E72D297353CC}">
                <c16:uniqueId val="{00000002-DD7C-489F-96AB-EEDE68ADFBA6}"/>
              </c:ext>
            </c:extLst>
          </c:dPt>
          <c:dPt>
            <c:idx val="2"/>
            <c:invertIfNegative val="0"/>
            <c:bubble3D val="0"/>
            <c:spPr>
              <a:solidFill>
                <a:srgbClr val="E67E22"/>
              </a:solidFill>
              <a:ln>
                <a:noFill/>
              </a:ln>
              <a:effectLst/>
            </c:spPr>
            <c:extLst>
              <c:ext xmlns:c16="http://schemas.microsoft.com/office/drawing/2014/chart" uri="{C3380CC4-5D6E-409C-BE32-E72D297353CC}">
                <c16:uniqueId val="{00000003-DD7C-489F-96AB-EEDE68ADFBA6}"/>
              </c:ext>
            </c:extLst>
          </c:dPt>
          <c:dPt>
            <c:idx val="3"/>
            <c:invertIfNegative val="0"/>
            <c:bubble3D val="0"/>
            <c:spPr>
              <a:solidFill>
                <a:srgbClr val="2ECC71"/>
              </a:solidFill>
              <a:ln>
                <a:noFill/>
              </a:ln>
              <a:effectLst/>
            </c:spPr>
            <c:extLst>
              <c:ext xmlns:c16="http://schemas.microsoft.com/office/drawing/2014/chart" uri="{C3380CC4-5D6E-409C-BE32-E72D297353CC}">
                <c16:uniqueId val="{00000004-DD7C-489F-96AB-EEDE68ADFBA6}"/>
              </c:ext>
            </c:extLst>
          </c:dPt>
          <c:dPt>
            <c:idx val="4"/>
            <c:invertIfNegative val="0"/>
            <c:bubble3D val="0"/>
            <c:spPr>
              <a:solidFill>
                <a:srgbClr val="9B59B6"/>
              </a:solidFill>
              <a:ln>
                <a:noFill/>
              </a:ln>
              <a:effectLst/>
            </c:spPr>
            <c:extLst>
              <c:ext xmlns:c16="http://schemas.microsoft.com/office/drawing/2014/chart" uri="{C3380CC4-5D6E-409C-BE32-E72D297353CC}">
                <c16:uniqueId val="{00000005-DD7C-489F-96AB-EEDE68ADFBA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Київ</c:v>
                </c:pt>
                <c:pt idx="1">
                  <c:v>Південний</c:v>
                </c:pt>
                <c:pt idx="2">
                  <c:v>Західний</c:v>
                </c:pt>
                <c:pt idx="3">
                  <c:v>Центральний</c:v>
                </c:pt>
                <c:pt idx="4">
                  <c:v>Східний</c:v>
                </c:pt>
                <c:pt idx="5">
                  <c:v>Північний</c:v>
                </c:pt>
              </c:strCache>
            </c:strRef>
          </c:cat>
          <c:val>
            <c:numRef>
              <c:f>Лист1!$B$2:$B$7</c:f>
              <c:numCache>
                <c:formatCode>0.00%</c:formatCode>
                <c:ptCount val="6"/>
                <c:pt idx="0">
                  <c:v>0.33550000000000002</c:v>
                </c:pt>
                <c:pt idx="1">
                  <c:v>0.22589999999999999</c:v>
                </c:pt>
                <c:pt idx="2">
                  <c:v>0.1244</c:v>
                </c:pt>
                <c:pt idx="3">
                  <c:v>0.159</c:v>
                </c:pt>
                <c:pt idx="4">
                  <c:v>8.9399999999999993E-2</c:v>
                </c:pt>
                <c:pt idx="5">
                  <c:v>6.5799999999999997E-2</c:v>
                </c:pt>
              </c:numCache>
            </c:numRef>
          </c:val>
          <c:extLst>
            <c:ext xmlns:c16="http://schemas.microsoft.com/office/drawing/2014/chart" uri="{C3380CC4-5D6E-409C-BE32-E72D297353CC}">
              <c16:uniqueId val="{00000000-DD7C-489F-96AB-EEDE68ADFBA6}"/>
            </c:ext>
          </c:extLst>
        </c:ser>
        <c:dLbls>
          <c:showLegendKey val="0"/>
          <c:showVal val="0"/>
          <c:showCatName val="0"/>
          <c:showSerName val="0"/>
          <c:showPercent val="0"/>
          <c:showBubbleSize val="0"/>
        </c:dLbls>
        <c:gapWidth val="6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0.4"/>
          <c:min val="0"/>
        </c:scaling>
        <c:delete val="1"/>
        <c:axPos val="t"/>
        <c:numFmt formatCode="0.00%" sourceLinked="1"/>
        <c:majorTickMark val="out"/>
        <c:minorTickMark val="none"/>
        <c:tickLblPos val="nextTo"/>
        <c:crossAx val="145796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01092298247123"/>
          <c:y val="3.1941920123249624E-2"/>
          <c:w val="0.44698907701752871"/>
          <c:h val="0.93611615975350071"/>
        </c:manualLayout>
      </c:layout>
      <c:barChart>
        <c:barDir val="bar"/>
        <c:grouping val="clustered"/>
        <c:varyColors val="0"/>
        <c:ser>
          <c:idx val="0"/>
          <c:order val="0"/>
          <c:tx>
            <c:strRef>
              <c:f>Лист1!$B$1</c:f>
              <c:strCache>
                <c:ptCount val="1"/>
                <c:pt idx="0">
                  <c:v>Ряд 1</c:v>
                </c:pt>
              </c:strCache>
            </c:strRef>
          </c:tx>
          <c:spPr>
            <a:solidFill>
              <a:srgbClr val="3498DB"/>
            </a:solidFill>
            <a:ln>
              <a:noFill/>
            </a:ln>
            <a:effectLst/>
          </c:spPr>
          <c:invertIfNegative val="0"/>
          <c:dLbls>
            <c:dLbl>
              <c:idx val="11"/>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UA"/>
                </a:p>
              </c:txPr>
              <c:dLblPos val="outEnd"/>
              <c:showLegendKey val="0"/>
              <c:showVal val="1"/>
              <c:showCatName val="0"/>
              <c:showSerName val="0"/>
              <c:showPercent val="0"/>
              <c:showBubbleSize val="0"/>
              <c:extLst>
                <c:ext xmlns:c16="http://schemas.microsoft.com/office/drawing/2014/chart" uri="{C3380CC4-5D6E-409C-BE32-E72D297353CC}">
                  <c16:uniqueId val="{00000000-A651-4230-873C-F637A250D30A}"/>
                </c:ext>
              </c:extLst>
            </c:dLbl>
            <c:dLbl>
              <c:idx val="13"/>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UA"/>
                </a:p>
              </c:txPr>
              <c:dLblPos val="outEnd"/>
              <c:showLegendKey val="0"/>
              <c:showVal val="1"/>
              <c:showCatName val="0"/>
              <c:showSerName val="0"/>
              <c:showPercent val="0"/>
              <c:showBubbleSize val="0"/>
              <c:extLst>
                <c:ext xmlns:c16="http://schemas.microsoft.com/office/drawing/2014/chart" uri="{C3380CC4-5D6E-409C-BE32-E72D297353CC}">
                  <c16:uniqueId val="{00000002-B84B-47C9-AFA9-0790C7407996}"/>
                </c:ext>
              </c:extLst>
            </c:dLbl>
            <c:dLbl>
              <c:idx val="14"/>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UA"/>
                </a:p>
              </c:txPr>
              <c:dLblPos val="outEnd"/>
              <c:showLegendKey val="0"/>
              <c:showVal val="1"/>
              <c:showCatName val="0"/>
              <c:showSerName val="0"/>
              <c:showPercent val="0"/>
              <c:showBubbleSize val="0"/>
              <c:extLst>
                <c:ext xmlns:c16="http://schemas.microsoft.com/office/drawing/2014/chart" uri="{C3380CC4-5D6E-409C-BE32-E72D297353CC}">
                  <c16:uniqueId val="{00000003-B84B-47C9-AFA9-0790C7407996}"/>
                </c:ext>
              </c:extLst>
            </c:dLbl>
            <c:dLbl>
              <c:idx val="15"/>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UA"/>
                </a:p>
              </c:txPr>
              <c:dLblPos val="outEnd"/>
              <c:showLegendKey val="0"/>
              <c:showVal val="1"/>
              <c:showCatName val="0"/>
              <c:showSerName val="0"/>
              <c:showPercent val="0"/>
              <c:showBubbleSize val="0"/>
              <c:extLst>
                <c:ext xmlns:c16="http://schemas.microsoft.com/office/drawing/2014/chart" uri="{C3380CC4-5D6E-409C-BE32-E72D297353CC}">
                  <c16:uniqueId val="{00000004-B84B-47C9-AFA9-0790C740799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Лист1!$A$2:$A$18</c:f>
              <c:strCache>
                <c:ptCount val="17"/>
                <c:pt idx="0">
                  <c:v>Оптова та роздрібна торгівля </c:v>
                </c:pt>
                <c:pt idx="1">
                  <c:v>Переробна промисловість </c:v>
                </c:pt>
                <c:pt idx="2">
                  <c:v>Будівництво</c:v>
                </c:pt>
                <c:pt idx="3">
                  <c:v>Сільське господарство, лісове господарство та рибне господарство</c:v>
                </c:pt>
                <c:pt idx="4">
                  <c:v>Професійна, наукова та технічна діяльність</c:v>
                </c:pt>
                <c:pt idx="5">
                  <c:v>Операції з нерухомим майном</c:v>
                </c:pt>
                <c:pt idx="6">
                  <c:v>Транспорт, логістика, складське господарство, поштова та кур'єрська діяльність</c:v>
                </c:pt>
                <c:pt idx="7">
                  <c:v>Інформація та телекомунікації</c:v>
                </c:pt>
                <c:pt idx="8">
                  <c:v>Розважальні, спортивні послуги та організація відпочинку</c:v>
                </c:pt>
                <c:pt idx="9">
                  <c:v>Добувна промисловість і розроблення кар'єрів</c:v>
                </c:pt>
                <c:pt idx="10">
                  <c:v>Постачання електроенергії, газу, пари та кондиційованого повітря</c:v>
                </c:pt>
                <c:pt idx="11">
                  <c:v>Охорона здоров'я, медичні послуги та надання соціальної допомоги</c:v>
                </c:pt>
                <c:pt idx="12">
                  <c:v>Фінансова та страхова діяльність</c:v>
                </c:pt>
                <c:pt idx="13">
                  <c:v>Освіта</c:v>
                </c:pt>
                <c:pt idx="14">
                  <c:v>Водопостачання; каналізація, поводження з відходами</c:v>
                </c:pt>
                <c:pt idx="15">
                  <c:v>Готельно-ресторанний бізнес</c:v>
                </c:pt>
                <c:pt idx="16">
                  <c:v>Інше </c:v>
                </c:pt>
              </c:strCache>
            </c:strRef>
          </c:cat>
          <c:val>
            <c:numRef>
              <c:f>Лист1!$B$2:$B$18</c:f>
              <c:numCache>
                <c:formatCode>0.00%</c:formatCode>
                <c:ptCount val="17"/>
                <c:pt idx="0">
                  <c:v>0.28689999999999999</c:v>
                </c:pt>
                <c:pt idx="1">
                  <c:v>0.18</c:v>
                </c:pt>
                <c:pt idx="2">
                  <c:v>0.11219999999999999</c:v>
                </c:pt>
                <c:pt idx="3">
                  <c:v>5.3199999999999997E-2</c:v>
                </c:pt>
                <c:pt idx="4">
                  <c:v>5.0599999999999999E-2</c:v>
                </c:pt>
                <c:pt idx="5">
                  <c:v>5.0500000000000003E-2</c:v>
                </c:pt>
                <c:pt idx="6">
                  <c:v>4.6600000000000003E-2</c:v>
                </c:pt>
                <c:pt idx="7">
                  <c:v>4.5699999999999998E-2</c:v>
                </c:pt>
                <c:pt idx="8">
                  <c:v>3.9899999999999998E-2</c:v>
                </c:pt>
                <c:pt idx="9">
                  <c:v>1.4E-2</c:v>
                </c:pt>
                <c:pt idx="10">
                  <c:v>1.09E-2</c:v>
                </c:pt>
                <c:pt idx="11">
                  <c:v>9.7000000000000003E-3</c:v>
                </c:pt>
                <c:pt idx="12">
                  <c:v>6.1000000000000004E-3</c:v>
                </c:pt>
                <c:pt idx="13">
                  <c:v>2.3E-3</c:v>
                </c:pt>
                <c:pt idx="14">
                  <c:v>1.1999999999999999E-3</c:v>
                </c:pt>
                <c:pt idx="15">
                  <c:v>5.9999999999999995E-4</c:v>
                </c:pt>
                <c:pt idx="16">
                  <c:v>8.9700000000000002E-2</c:v>
                </c:pt>
              </c:numCache>
            </c:numRef>
          </c:val>
          <c:extLst>
            <c:ext xmlns:c16="http://schemas.microsoft.com/office/drawing/2014/chart" uri="{C3380CC4-5D6E-409C-BE32-E72D297353CC}">
              <c16:uniqueId val="{00000000-B8A5-485F-8BD9-5D91C1B19537}"/>
            </c:ext>
          </c:extLst>
        </c:ser>
        <c:dLbls>
          <c:showLegendKey val="0"/>
          <c:showVal val="0"/>
          <c:showCatName val="0"/>
          <c:showSerName val="0"/>
          <c:showPercent val="0"/>
          <c:showBubbleSize val="0"/>
        </c:dLbls>
        <c:gapWidth val="6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0.35000000000000003"/>
          <c:min val="0"/>
        </c:scaling>
        <c:delete val="1"/>
        <c:axPos val="t"/>
        <c:numFmt formatCode="0.00%" sourceLinked="1"/>
        <c:majorTickMark val="out"/>
        <c:minorTickMark val="none"/>
        <c:tickLblPos val="nextTo"/>
        <c:crossAx val="145796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136118074926734"/>
          <c:y val="0.12333948316281257"/>
          <c:w val="0.53967020938526178"/>
          <c:h val="0.84762240763423313"/>
        </c:manualLayout>
      </c:layout>
      <c:barChart>
        <c:barDir val="bar"/>
        <c:grouping val="percentStacked"/>
        <c:varyColors val="0"/>
        <c:ser>
          <c:idx val="0"/>
          <c:order val="0"/>
          <c:tx>
            <c:strRef>
              <c:f>Лист1!$B$1</c:f>
              <c:strCache>
                <c:ptCount val="1"/>
                <c:pt idx="0">
                  <c:v>Мікро</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Лист1!$A$2:$A$18</c:f>
              <c:strCache>
                <c:ptCount val="17"/>
                <c:pt idx="0">
                  <c:v>Оптова та роздрібна торгівля </c:v>
                </c:pt>
                <c:pt idx="1">
                  <c:v>Переробна промисловість </c:v>
                </c:pt>
                <c:pt idx="2">
                  <c:v>Будівництво</c:v>
                </c:pt>
                <c:pt idx="3">
                  <c:v>Транспорт, логістика, складське господарство, поштова та кур'єрська діяльність</c:v>
                </c:pt>
                <c:pt idx="4">
                  <c:v>Сільське господарство, лісове господарство та рибне господарство</c:v>
                </c:pt>
                <c:pt idx="5">
                  <c:v>Інформація та телекомунікації</c:v>
                </c:pt>
                <c:pt idx="6">
                  <c:v>Професійна, наукова та технічна діяльність</c:v>
                </c:pt>
                <c:pt idx="7">
                  <c:v>Добувна промисловість і розроблення кар'єрів</c:v>
                </c:pt>
                <c:pt idx="8">
                  <c:v>Постачання електроенергії, газу, пари та кондиційованого повітря</c:v>
                </c:pt>
                <c:pt idx="9">
                  <c:v>Фінансова та страхова діяльність</c:v>
                </c:pt>
                <c:pt idx="10">
                  <c:v>Операції з нерухомим майном</c:v>
                </c:pt>
                <c:pt idx="11">
                  <c:v>Розважальні, спортивні послуги та організація відпочинку</c:v>
                </c:pt>
                <c:pt idx="12">
                  <c:v>Охорона здоров'я, медичні послуги та надання соціальної допомоги</c:v>
                </c:pt>
                <c:pt idx="13">
                  <c:v>Водопостачання; каналізація, поводження з відходами</c:v>
                </c:pt>
                <c:pt idx="14">
                  <c:v>Освіта</c:v>
                </c:pt>
                <c:pt idx="15">
                  <c:v>Готельно-ресторанний бізнес</c:v>
                </c:pt>
                <c:pt idx="16">
                  <c:v>Інше </c:v>
                </c:pt>
              </c:strCache>
            </c:strRef>
          </c:cat>
          <c:val>
            <c:numRef>
              <c:f>Лист1!$B$2:$B$18</c:f>
              <c:numCache>
                <c:formatCode>0.00%</c:formatCode>
                <c:ptCount val="17"/>
                <c:pt idx="0">
                  <c:v>0.29670000000000002</c:v>
                </c:pt>
                <c:pt idx="1">
                  <c:v>0.1663</c:v>
                </c:pt>
                <c:pt idx="2">
                  <c:v>0.1132</c:v>
                </c:pt>
                <c:pt idx="3">
                  <c:v>4.3299999999999998E-2</c:v>
                </c:pt>
                <c:pt idx="4">
                  <c:v>4.7199999999999999E-2</c:v>
                </c:pt>
                <c:pt idx="5">
                  <c:v>4.82E-2</c:v>
                </c:pt>
                <c:pt idx="6">
                  <c:v>5.6800000000000003E-2</c:v>
                </c:pt>
                <c:pt idx="7">
                  <c:v>1.4999999999999999E-2</c:v>
                </c:pt>
                <c:pt idx="8">
                  <c:v>1.15E-2</c:v>
                </c:pt>
                <c:pt idx="9">
                  <c:v>5.1000000000000004E-3</c:v>
                </c:pt>
                <c:pt idx="10">
                  <c:v>5.5E-2</c:v>
                </c:pt>
                <c:pt idx="11">
                  <c:v>4.7199999999999999E-2</c:v>
                </c:pt>
                <c:pt idx="16">
                  <c:v>9.4399999999999998E-2</c:v>
                </c:pt>
              </c:numCache>
            </c:numRef>
          </c:val>
          <c:extLst>
            <c:ext xmlns:c16="http://schemas.microsoft.com/office/drawing/2014/chart" uri="{C3380CC4-5D6E-409C-BE32-E72D297353CC}">
              <c16:uniqueId val="{00000000-0C81-4584-8000-0DC8B0AD2C98}"/>
            </c:ext>
          </c:extLst>
        </c:ser>
        <c:ser>
          <c:idx val="1"/>
          <c:order val="1"/>
          <c:tx>
            <c:strRef>
              <c:f>Лист1!$C$1</c:f>
              <c:strCache>
                <c:ptCount val="1"/>
                <c:pt idx="0">
                  <c:v>Стовпець1</c:v>
                </c:pt>
              </c:strCache>
            </c:strRef>
          </c:tx>
          <c:spPr>
            <a:noFill/>
            <a:ln>
              <a:noFill/>
            </a:ln>
            <a:effectLst/>
          </c:spPr>
          <c:invertIfNegative val="0"/>
          <c:cat>
            <c:strRef>
              <c:f>Лист1!$A$2:$A$18</c:f>
              <c:strCache>
                <c:ptCount val="17"/>
                <c:pt idx="0">
                  <c:v>Оптова та роздрібна торгівля </c:v>
                </c:pt>
                <c:pt idx="1">
                  <c:v>Переробна промисловість </c:v>
                </c:pt>
                <c:pt idx="2">
                  <c:v>Будівництво</c:v>
                </c:pt>
                <c:pt idx="3">
                  <c:v>Транспорт, логістика, складське господарство, поштова та кур'єрська діяльність</c:v>
                </c:pt>
                <c:pt idx="4">
                  <c:v>Сільське господарство, лісове господарство та рибне господарство</c:v>
                </c:pt>
                <c:pt idx="5">
                  <c:v>Інформація та телекомунікації</c:v>
                </c:pt>
                <c:pt idx="6">
                  <c:v>Професійна, наукова та технічна діяльність</c:v>
                </c:pt>
                <c:pt idx="7">
                  <c:v>Добувна промисловість і розроблення кар'єрів</c:v>
                </c:pt>
                <c:pt idx="8">
                  <c:v>Постачання електроенергії, газу, пари та кондиційованого повітря</c:v>
                </c:pt>
                <c:pt idx="9">
                  <c:v>Фінансова та страхова діяльність</c:v>
                </c:pt>
                <c:pt idx="10">
                  <c:v>Операції з нерухомим майном</c:v>
                </c:pt>
                <c:pt idx="11">
                  <c:v>Розважальні, спортивні послуги та організація відпочинку</c:v>
                </c:pt>
                <c:pt idx="12">
                  <c:v>Охорона здоров'я, медичні послуги та надання соціальної допомоги</c:v>
                </c:pt>
                <c:pt idx="13">
                  <c:v>Водопостачання; каналізація, поводження з відходами</c:v>
                </c:pt>
                <c:pt idx="14">
                  <c:v>Освіта</c:v>
                </c:pt>
                <c:pt idx="15">
                  <c:v>Готельно-ресторанний бізнес</c:v>
                </c:pt>
                <c:pt idx="16">
                  <c:v>Інше </c:v>
                </c:pt>
              </c:strCache>
            </c:strRef>
          </c:cat>
          <c:val>
            <c:numRef>
              <c:f>Лист1!$C$2:$C$18</c:f>
              <c:numCache>
                <c:formatCode>0.00%</c:formatCode>
                <c:ptCount val="17"/>
                <c:pt idx="0">
                  <c:v>3.2999999999999696E-3</c:v>
                </c:pt>
                <c:pt idx="1">
                  <c:v>0.13369999999999999</c:v>
                </c:pt>
                <c:pt idx="2">
                  <c:v>0.18679999999999999</c:v>
                </c:pt>
                <c:pt idx="3">
                  <c:v>0.25669999999999998</c:v>
                </c:pt>
                <c:pt idx="4">
                  <c:v>0.25279999999999997</c:v>
                </c:pt>
                <c:pt idx="5">
                  <c:v>0.25179999999999997</c:v>
                </c:pt>
                <c:pt idx="6">
                  <c:v>0.24319999999999997</c:v>
                </c:pt>
                <c:pt idx="7">
                  <c:v>0.28499999999999998</c:v>
                </c:pt>
                <c:pt idx="8">
                  <c:v>0.28849999999999998</c:v>
                </c:pt>
                <c:pt idx="9">
                  <c:v>0.2949</c:v>
                </c:pt>
                <c:pt idx="10">
                  <c:v>0.245</c:v>
                </c:pt>
                <c:pt idx="11">
                  <c:v>0.25279999999999997</c:v>
                </c:pt>
                <c:pt idx="12">
                  <c:v>0.3</c:v>
                </c:pt>
                <c:pt idx="13">
                  <c:v>0.3</c:v>
                </c:pt>
                <c:pt idx="14">
                  <c:v>0.3</c:v>
                </c:pt>
                <c:pt idx="15">
                  <c:v>0.3</c:v>
                </c:pt>
                <c:pt idx="16">
                  <c:v>0.2056</c:v>
                </c:pt>
              </c:numCache>
            </c:numRef>
          </c:val>
          <c:extLst>
            <c:ext xmlns:c16="http://schemas.microsoft.com/office/drawing/2014/chart" uri="{C3380CC4-5D6E-409C-BE32-E72D297353CC}">
              <c16:uniqueId val="{00000001-0C81-4584-8000-0DC8B0AD2C98}"/>
            </c:ext>
          </c:extLst>
        </c:ser>
        <c:ser>
          <c:idx val="2"/>
          <c:order val="2"/>
          <c:tx>
            <c:strRef>
              <c:f>Лист1!$D$1</c:f>
              <c:strCache>
                <c:ptCount val="1"/>
                <c:pt idx="0">
                  <c:v>Малі</c:v>
                </c:pt>
              </c:strCache>
            </c:strRef>
          </c:tx>
          <c:spPr>
            <a:solidFill>
              <a:schemeClr val="accent5">
                <a:lumMod val="40000"/>
                <a:lumOff val="60000"/>
              </a:schemeClr>
            </a:solidFill>
            <a:ln>
              <a:noFill/>
            </a:ln>
            <a:effectLst/>
          </c:spPr>
          <c:invertIfNegative val="0"/>
          <c:dLbls>
            <c:dLbl>
              <c:idx val="0"/>
              <c:numFmt formatCode="0%" sourceLinked="0"/>
              <c:spPr>
                <a:noFill/>
                <a:ln w="9525">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extLst>
                <c:ext xmlns:c16="http://schemas.microsoft.com/office/drawing/2014/chart" uri="{C3380CC4-5D6E-409C-BE32-E72D297353CC}">
                  <c16:uniqueId val="{0000000F-0C81-4584-8000-0DC8B0AD2C9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Лист1!$A$2:$A$18</c:f>
              <c:strCache>
                <c:ptCount val="17"/>
                <c:pt idx="0">
                  <c:v>Оптова та роздрібна торгівля </c:v>
                </c:pt>
                <c:pt idx="1">
                  <c:v>Переробна промисловість </c:v>
                </c:pt>
                <c:pt idx="2">
                  <c:v>Будівництво</c:v>
                </c:pt>
                <c:pt idx="3">
                  <c:v>Транспорт, логістика, складське господарство, поштова та кур'єрська діяльність</c:v>
                </c:pt>
                <c:pt idx="4">
                  <c:v>Сільське господарство, лісове господарство та рибне господарство</c:v>
                </c:pt>
                <c:pt idx="5">
                  <c:v>Інформація та телекомунікації</c:v>
                </c:pt>
                <c:pt idx="6">
                  <c:v>Професійна, наукова та технічна діяльність</c:v>
                </c:pt>
                <c:pt idx="7">
                  <c:v>Добувна промисловість і розроблення кар'єрів</c:v>
                </c:pt>
                <c:pt idx="8">
                  <c:v>Постачання електроенергії, газу, пари та кондиційованого повітря</c:v>
                </c:pt>
                <c:pt idx="9">
                  <c:v>Фінансова та страхова діяльність</c:v>
                </c:pt>
                <c:pt idx="10">
                  <c:v>Операції з нерухомим майном</c:v>
                </c:pt>
                <c:pt idx="11">
                  <c:v>Розважальні, спортивні послуги та організація відпочинку</c:v>
                </c:pt>
                <c:pt idx="12">
                  <c:v>Охорона здоров'я, медичні послуги та надання соціальної допомоги</c:v>
                </c:pt>
                <c:pt idx="13">
                  <c:v>Водопостачання; каналізація, поводження з відходами</c:v>
                </c:pt>
                <c:pt idx="14">
                  <c:v>Освіта</c:v>
                </c:pt>
                <c:pt idx="15">
                  <c:v>Готельно-ресторанний бізнес</c:v>
                </c:pt>
                <c:pt idx="16">
                  <c:v>Інше </c:v>
                </c:pt>
              </c:strCache>
            </c:strRef>
          </c:cat>
          <c:val>
            <c:numRef>
              <c:f>Лист1!$D$2:$D$18</c:f>
              <c:numCache>
                <c:formatCode>0.00%</c:formatCode>
                <c:ptCount val="17"/>
                <c:pt idx="0">
                  <c:v>0.255</c:v>
                </c:pt>
                <c:pt idx="1">
                  <c:v>0.22270000000000001</c:v>
                </c:pt>
                <c:pt idx="2">
                  <c:v>0.12280000000000001</c:v>
                </c:pt>
                <c:pt idx="3">
                  <c:v>0.06</c:v>
                </c:pt>
                <c:pt idx="4">
                  <c:v>7.2999999999999995E-2</c:v>
                </c:pt>
                <c:pt idx="5">
                  <c:v>3.78E-2</c:v>
                </c:pt>
                <c:pt idx="6">
                  <c:v>2.7199999999999998E-2</c:v>
                </c:pt>
                <c:pt idx="7">
                  <c:v>7.3000000000000001E-3</c:v>
                </c:pt>
                <c:pt idx="8">
                  <c:v>6.8999999999999999E-3</c:v>
                </c:pt>
                <c:pt idx="9">
                  <c:v>1.2200000000000001E-2</c:v>
                </c:pt>
                <c:pt idx="10">
                  <c:v>3.6600000000000001E-2</c:v>
                </c:pt>
                <c:pt idx="12">
                  <c:v>3.5900000000000001E-2</c:v>
                </c:pt>
                <c:pt idx="14">
                  <c:v>1.7399999999999999E-2</c:v>
                </c:pt>
                <c:pt idx="16">
                  <c:v>8.5099999999999995E-2</c:v>
                </c:pt>
              </c:numCache>
            </c:numRef>
          </c:val>
          <c:extLst>
            <c:ext xmlns:c16="http://schemas.microsoft.com/office/drawing/2014/chart" uri="{C3380CC4-5D6E-409C-BE32-E72D297353CC}">
              <c16:uniqueId val="{00000002-0C81-4584-8000-0DC8B0AD2C98}"/>
            </c:ext>
          </c:extLst>
        </c:ser>
        <c:ser>
          <c:idx val="3"/>
          <c:order val="3"/>
          <c:tx>
            <c:strRef>
              <c:f>Лист1!$E$1</c:f>
              <c:strCache>
                <c:ptCount val="1"/>
                <c:pt idx="0">
                  <c:v>Стовпець2</c:v>
                </c:pt>
              </c:strCache>
            </c:strRef>
          </c:tx>
          <c:spPr>
            <a:noFill/>
            <a:ln>
              <a:noFill/>
            </a:ln>
            <a:effectLst/>
          </c:spPr>
          <c:invertIfNegative val="0"/>
          <c:cat>
            <c:strRef>
              <c:f>Лист1!$A$2:$A$18</c:f>
              <c:strCache>
                <c:ptCount val="17"/>
                <c:pt idx="0">
                  <c:v>Оптова та роздрібна торгівля </c:v>
                </c:pt>
                <c:pt idx="1">
                  <c:v>Переробна промисловість </c:v>
                </c:pt>
                <c:pt idx="2">
                  <c:v>Будівництво</c:v>
                </c:pt>
                <c:pt idx="3">
                  <c:v>Транспорт, логістика, складське господарство, поштова та кур'єрська діяльність</c:v>
                </c:pt>
                <c:pt idx="4">
                  <c:v>Сільське господарство, лісове господарство та рибне господарство</c:v>
                </c:pt>
                <c:pt idx="5">
                  <c:v>Інформація та телекомунікації</c:v>
                </c:pt>
                <c:pt idx="6">
                  <c:v>Професійна, наукова та технічна діяльність</c:v>
                </c:pt>
                <c:pt idx="7">
                  <c:v>Добувна промисловість і розроблення кар'єрів</c:v>
                </c:pt>
                <c:pt idx="8">
                  <c:v>Постачання електроенергії, газу, пари та кондиційованого повітря</c:v>
                </c:pt>
                <c:pt idx="9">
                  <c:v>Фінансова та страхова діяльність</c:v>
                </c:pt>
                <c:pt idx="10">
                  <c:v>Операції з нерухомим майном</c:v>
                </c:pt>
                <c:pt idx="11">
                  <c:v>Розважальні, спортивні послуги та організація відпочинку</c:v>
                </c:pt>
                <c:pt idx="12">
                  <c:v>Охорона здоров'я, медичні послуги та надання соціальної допомоги</c:v>
                </c:pt>
                <c:pt idx="13">
                  <c:v>Водопостачання; каналізація, поводження з відходами</c:v>
                </c:pt>
                <c:pt idx="14">
                  <c:v>Освіта</c:v>
                </c:pt>
                <c:pt idx="15">
                  <c:v>Готельно-ресторанний бізнес</c:v>
                </c:pt>
                <c:pt idx="16">
                  <c:v>Інше </c:v>
                </c:pt>
              </c:strCache>
            </c:strRef>
          </c:cat>
          <c:val>
            <c:numRef>
              <c:f>Лист1!$E$2:$E$18</c:f>
              <c:numCache>
                <c:formatCode>0.00%</c:formatCode>
                <c:ptCount val="17"/>
                <c:pt idx="0">
                  <c:v>4.4999999999999984E-2</c:v>
                </c:pt>
                <c:pt idx="1">
                  <c:v>7.729999999999998E-2</c:v>
                </c:pt>
                <c:pt idx="2">
                  <c:v>0.17719999999999997</c:v>
                </c:pt>
                <c:pt idx="3">
                  <c:v>0.24</c:v>
                </c:pt>
                <c:pt idx="4">
                  <c:v>0.22699999999999998</c:v>
                </c:pt>
                <c:pt idx="5">
                  <c:v>0.26219999999999999</c:v>
                </c:pt>
                <c:pt idx="6">
                  <c:v>0.27279999999999999</c:v>
                </c:pt>
                <c:pt idx="7">
                  <c:v>0.29270000000000002</c:v>
                </c:pt>
                <c:pt idx="8">
                  <c:v>0.29309999999999997</c:v>
                </c:pt>
                <c:pt idx="9">
                  <c:v>0.2878</c:v>
                </c:pt>
                <c:pt idx="10">
                  <c:v>0.26339999999999997</c:v>
                </c:pt>
                <c:pt idx="11">
                  <c:v>0.3</c:v>
                </c:pt>
                <c:pt idx="12">
                  <c:v>0.2641</c:v>
                </c:pt>
                <c:pt idx="13">
                  <c:v>0.3</c:v>
                </c:pt>
                <c:pt idx="14">
                  <c:v>0.28259999999999996</c:v>
                </c:pt>
                <c:pt idx="15">
                  <c:v>0.3</c:v>
                </c:pt>
                <c:pt idx="16">
                  <c:v>0.21489999999999998</c:v>
                </c:pt>
              </c:numCache>
            </c:numRef>
          </c:val>
          <c:extLst>
            <c:ext xmlns:c16="http://schemas.microsoft.com/office/drawing/2014/chart" uri="{C3380CC4-5D6E-409C-BE32-E72D297353CC}">
              <c16:uniqueId val="{00000004-0C81-4584-8000-0DC8B0AD2C98}"/>
            </c:ext>
          </c:extLst>
        </c:ser>
        <c:ser>
          <c:idx val="4"/>
          <c:order val="4"/>
          <c:tx>
            <c:strRef>
              <c:f>Лист1!$F$1</c:f>
              <c:strCache>
                <c:ptCount val="1"/>
                <c:pt idx="0">
                  <c:v>Середні+</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Лист1!$A$2:$A$18</c:f>
              <c:strCache>
                <c:ptCount val="17"/>
                <c:pt idx="0">
                  <c:v>Оптова та роздрібна торгівля </c:v>
                </c:pt>
                <c:pt idx="1">
                  <c:v>Переробна промисловість </c:v>
                </c:pt>
                <c:pt idx="2">
                  <c:v>Будівництво</c:v>
                </c:pt>
                <c:pt idx="3">
                  <c:v>Транспорт, логістика, складське господарство, поштова та кур'єрська діяльність</c:v>
                </c:pt>
                <c:pt idx="4">
                  <c:v>Сільське господарство, лісове господарство та рибне господарство</c:v>
                </c:pt>
                <c:pt idx="5">
                  <c:v>Інформація та телекомунікації</c:v>
                </c:pt>
                <c:pt idx="6">
                  <c:v>Професійна, наукова та технічна діяльність</c:v>
                </c:pt>
                <c:pt idx="7">
                  <c:v>Добувна промисловість і розроблення кар'єрів</c:v>
                </c:pt>
                <c:pt idx="8">
                  <c:v>Постачання електроенергії, газу, пари та кондиційованого повітря</c:v>
                </c:pt>
                <c:pt idx="9">
                  <c:v>Фінансова та страхова діяльність</c:v>
                </c:pt>
                <c:pt idx="10">
                  <c:v>Операції з нерухомим майном</c:v>
                </c:pt>
                <c:pt idx="11">
                  <c:v>Розважальні, спортивні послуги та організація відпочинку</c:v>
                </c:pt>
                <c:pt idx="12">
                  <c:v>Охорона здоров'я, медичні послуги та надання соціальної допомоги</c:v>
                </c:pt>
                <c:pt idx="13">
                  <c:v>Водопостачання; каналізація, поводження з відходами</c:v>
                </c:pt>
                <c:pt idx="14">
                  <c:v>Освіта</c:v>
                </c:pt>
                <c:pt idx="15">
                  <c:v>Готельно-ресторанний бізнес</c:v>
                </c:pt>
                <c:pt idx="16">
                  <c:v>Інше </c:v>
                </c:pt>
              </c:strCache>
            </c:strRef>
          </c:cat>
          <c:val>
            <c:numRef>
              <c:f>Лист1!$F$2:$F$18</c:f>
              <c:numCache>
                <c:formatCode>0.00%</c:formatCode>
                <c:ptCount val="17"/>
                <c:pt idx="0">
                  <c:v>0.20710000000000001</c:v>
                </c:pt>
                <c:pt idx="1">
                  <c:v>0.29830000000000001</c:v>
                </c:pt>
                <c:pt idx="2">
                  <c:v>6.7299999999999999E-2</c:v>
                </c:pt>
                <c:pt idx="3">
                  <c:v>6.5000000000000002E-2</c:v>
                </c:pt>
                <c:pt idx="4">
                  <c:v>0.1</c:v>
                </c:pt>
                <c:pt idx="5">
                  <c:v>2.3699999999999999E-2</c:v>
                </c:pt>
                <c:pt idx="6">
                  <c:v>7.7000000000000002E-3</c:v>
                </c:pt>
                <c:pt idx="7">
                  <c:v>1.38E-2</c:v>
                </c:pt>
                <c:pt idx="8">
                  <c:v>1.24E-2</c:v>
                </c:pt>
                <c:pt idx="9">
                  <c:v>6.3E-3</c:v>
                </c:pt>
                <c:pt idx="10">
                  <c:v>1.2E-2</c:v>
                </c:pt>
                <c:pt idx="11">
                  <c:v>2.3400000000000001E-2</c:v>
                </c:pt>
                <c:pt idx="12">
                  <c:v>0.10290000000000001</c:v>
                </c:pt>
                <c:pt idx="13">
                  <c:v>2.5499999999999998E-2</c:v>
                </c:pt>
                <c:pt idx="15">
                  <c:v>1.29E-2</c:v>
                </c:pt>
                <c:pt idx="16">
                  <c:v>2.1700000000000001E-2</c:v>
                </c:pt>
              </c:numCache>
            </c:numRef>
          </c:val>
          <c:extLst>
            <c:ext xmlns:c16="http://schemas.microsoft.com/office/drawing/2014/chart" uri="{C3380CC4-5D6E-409C-BE32-E72D297353CC}">
              <c16:uniqueId val="{00000005-0C81-4584-8000-0DC8B0AD2C98}"/>
            </c:ext>
          </c:extLst>
        </c:ser>
        <c:ser>
          <c:idx val="5"/>
          <c:order val="5"/>
          <c:tx>
            <c:strRef>
              <c:f>Лист1!$G$1</c:f>
              <c:strCache>
                <c:ptCount val="1"/>
                <c:pt idx="0">
                  <c:v>Стовпець3</c:v>
                </c:pt>
              </c:strCache>
            </c:strRef>
          </c:tx>
          <c:spPr>
            <a:noFill/>
            <a:ln>
              <a:noFill/>
            </a:ln>
            <a:effectLst/>
          </c:spPr>
          <c:invertIfNegative val="0"/>
          <c:cat>
            <c:strRef>
              <c:f>Лист1!$A$2:$A$18</c:f>
              <c:strCache>
                <c:ptCount val="17"/>
                <c:pt idx="0">
                  <c:v>Оптова та роздрібна торгівля </c:v>
                </c:pt>
                <c:pt idx="1">
                  <c:v>Переробна промисловість </c:v>
                </c:pt>
                <c:pt idx="2">
                  <c:v>Будівництво</c:v>
                </c:pt>
                <c:pt idx="3">
                  <c:v>Транспорт, логістика, складське господарство, поштова та кур'єрська діяльність</c:v>
                </c:pt>
                <c:pt idx="4">
                  <c:v>Сільське господарство, лісове господарство та рибне господарство</c:v>
                </c:pt>
                <c:pt idx="5">
                  <c:v>Інформація та телекомунікації</c:v>
                </c:pt>
                <c:pt idx="6">
                  <c:v>Професійна, наукова та технічна діяльність</c:v>
                </c:pt>
                <c:pt idx="7">
                  <c:v>Добувна промисловість і розроблення кар'єрів</c:v>
                </c:pt>
                <c:pt idx="8">
                  <c:v>Постачання електроенергії, газу, пари та кондиційованого повітря</c:v>
                </c:pt>
                <c:pt idx="9">
                  <c:v>Фінансова та страхова діяльність</c:v>
                </c:pt>
                <c:pt idx="10">
                  <c:v>Операції з нерухомим майном</c:v>
                </c:pt>
                <c:pt idx="11">
                  <c:v>Розважальні, спортивні послуги та організація відпочинку</c:v>
                </c:pt>
                <c:pt idx="12">
                  <c:v>Охорона здоров'я, медичні послуги та надання соціальної допомоги</c:v>
                </c:pt>
                <c:pt idx="13">
                  <c:v>Водопостачання; каналізація, поводження з відходами</c:v>
                </c:pt>
                <c:pt idx="14">
                  <c:v>Освіта</c:v>
                </c:pt>
                <c:pt idx="15">
                  <c:v>Готельно-ресторанний бізнес</c:v>
                </c:pt>
                <c:pt idx="16">
                  <c:v>Інше </c:v>
                </c:pt>
              </c:strCache>
            </c:strRef>
          </c:cat>
          <c:val>
            <c:numRef>
              <c:f>Лист1!$G$2:$G$18</c:f>
              <c:numCache>
                <c:formatCode>0.00%</c:formatCode>
                <c:ptCount val="17"/>
                <c:pt idx="0">
                  <c:v>9.2899999999999983E-2</c:v>
                </c:pt>
                <c:pt idx="1">
                  <c:v>1.6999999999999793E-3</c:v>
                </c:pt>
                <c:pt idx="2">
                  <c:v>0.23269999999999999</c:v>
                </c:pt>
                <c:pt idx="3">
                  <c:v>0.23499999999999999</c:v>
                </c:pt>
                <c:pt idx="4">
                  <c:v>0.19999999999999998</c:v>
                </c:pt>
                <c:pt idx="5">
                  <c:v>0.27629999999999999</c:v>
                </c:pt>
                <c:pt idx="6">
                  <c:v>0.2923</c:v>
                </c:pt>
                <c:pt idx="7">
                  <c:v>0.28620000000000001</c:v>
                </c:pt>
                <c:pt idx="8">
                  <c:v>0.28759999999999997</c:v>
                </c:pt>
                <c:pt idx="9">
                  <c:v>0.29369999999999996</c:v>
                </c:pt>
                <c:pt idx="10">
                  <c:v>0.28799999999999998</c:v>
                </c:pt>
                <c:pt idx="11">
                  <c:v>0.27660000000000001</c:v>
                </c:pt>
                <c:pt idx="12">
                  <c:v>0.1971</c:v>
                </c:pt>
                <c:pt idx="13">
                  <c:v>0.27449999999999997</c:v>
                </c:pt>
                <c:pt idx="14">
                  <c:v>0.3</c:v>
                </c:pt>
                <c:pt idx="15">
                  <c:v>0.28709999999999997</c:v>
                </c:pt>
                <c:pt idx="16">
                  <c:v>0.27829999999999999</c:v>
                </c:pt>
              </c:numCache>
            </c:numRef>
          </c:val>
          <c:extLst>
            <c:ext xmlns:c16="http://schemas.microsoft.com/office/drawing/2014/chart" uri="{C3380CC4-5D6E-409C-BE32-E72D297353CC}">
              <c16:uniqueId val="{00000006-0C81-4584-8000-0DC8B0AD2C98}"/>
            </c:ext>
          </c:extLst>
        </c:ser>
        <c:dLbls>
          <c:showLegendKey val="0"/>
          <c:showVal val="0"/>
          <c:showCatName val="0"/>
          <c:showSerName val="0"/>
          <c:showPercent val="0"/>
          <c:showBubbleSize val="0"/>
        </c:dLbls>
        <c:gapWidth val="60"/>
        <c:overlap val="100"/>
        <c:axId val="1529315199"/>
        <c:axId val="1529318527"/>
      </c:barChart>
      <c:catAx>
        <c:axId val="1529315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UA"/>
          </a:p>
        </c:txPr>
        <c:crossAx val="1529318527"/>
        <c:crosses val="autoZero"/>
        <c:auto val="1"/>
        <c:lblAlgn val="ctr"/>
        <c:lblOffset val="100"/>
        <c:noMultiLvlLbl val="0"/>
      </c:catAx>
      <c:valAx>
        <c:axId val="1529318527"/>
        <c:scaling>
          <c:orientation val="minMax"/>
        </c:scaling>
        <c:delete val="1"/>
        <c:axPos val="t"/>
        <c:numFmt formatCode="0%" sourceLinked="1"/>
        <c:majorTickMark val="none"/>
        <c:minorTickMark val="none"/>
        <c:tickLblPos val="nextTo"/>
        <c:crossAx val="1529315199"/>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ayout>
        <c:manualLayout>
          <c:xMode val="edge"/>
          <c:yMode val="edge"/>
          <c:x val="0.42408310087920614"/>
          <c:y val="1.7422865521772524E-2"/>
          <c:w val="0.56887415698598209"/>
          <c:h val="5.8948733561171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03220951329848"/>
          <c:y val="0.1047054102599191"/>
          <c:w val="0.60996779048670158"/>
          <c:h val="0.86335268772136731"/>
        </c:manualLayout>
      </c:layout>
      <c:barChart>
        <c:barDir val="bar"/>
        <c:grouping val="percentStacked"/>
        <c:varyColors val="0"/>
        <c:ser>
          <c:idx val="0"/>
          <c:order val="0"/>
          <c:tx>
            <c:strRef>
              <c:f>Лист1!$B$1</c:f>
              <c:strCache>
                <c:ptCount val="1"/>
                <c:pt idx="0">
                  <c:v>це критично необхідно</c:v>
                </c:pt>
              </c:strCache>
            </c:strRef>
          </c:tx>
          <c:spPr>
            <a:solidFill>
              <a:srgbClr val="3498D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Спрощення адміністрування бізнесу</c:v>
                </c:pt>
                <c:pt idx="1">
                  <c:v>Детінізація бізнесу</c:v>
                </c:pt>
                <c:pt idx="2">
                  <c:v>Зниження податків</c:v>
                </c:pt>
                <c:pt idx="4">
                  <c:v>Спрощення адміністрування бізнесу</c:v>
                </c:pt>
                <c:pt idx="5">
                  <c:v>Детінізація бізнесу</c:v>
                </c:pt>
                <c:pt idx="6">
                  <c:v>Зниження податків</c:v>
                </c:pt>
                <c:pt idx="8">
                  <c:v>Спрощення адміністрування бізнесу</c:v>
                </c:pt>
                <c:pt idx="9">
                  <c:v>Детінізація бізнесу</c:v>
                </c:pt>
                <c:pt idx="10">
                  <c:v>Зниження податків</c:v>
                </c:pt>
              </c:strCache>
            </c:strRef>
          </c:cat>
          <c:val>
            <c:numRef>
              <c:f>Лист1!$B$2:$B$12</c:f>
              <c:numCache>
                <c:formatCode>0.00%</c:formatCode>
                <c:ptCount val="11"/>
                <c:pt idx="0">
                  <c:v>0.60250000000000004</c:v>
                </c:pt>
                <c:pt idx="1">
                  <c:v>0.58260000000000001</c:v>
                </c:pt>
                <c:pt idx="2">
                  <c:v>0.41749999999999998</c:v>
                </c:pt>
                <c:pt idx="4">
                  <c:v>0.64290000000000003</c:v>
                </c:pt>
                <c:pt idx="5">
                  <c:v>0.59009999999999996</c:v>
                </c:pt>
                <c:pt idx="6">
                  <c:v>0.61109999999999998</c:v>
                </c:pt>
                <c:pt idx="8">
                  <c:v>0.49399999999999999</c:v>
                </c:pt>
                <c:pt idx="9">
                  <c:v>0.51270000000000004</c:v>
                </c:pt>
                <c:pt idx="10">
                  <c:v>0.45910000000000001</c:v>
                </c:pt>
              </c:numCache>
            </c:numRef>
          </c:val>
          <c:extLst>
            <c:ext xmlns:c16="http://schemas.microsoft.com/office/drawing/2014/chart" uri="{C3380CC4-5D6E-409C-BE32-E72D297353CC}">
              <c16:uniqueId val="{00000000-B8A5-485F-8BD9-5D91C1B19537}"/>
            </c:ext>
          </c:extLst>
        </c:ser>
        <c:ser>
          <c:idx val="1"/>
          <c:order val="1"/>
          <c:tx>
            <c:strRef>
              <c:f>Лист1!$C$1</c:f>
              <c:strCache>
                <c:ptCount val="1"/>
                <c:pt idx="0">
                  <c:v>це потрібно, але не критично</c:v>
                </c:pt>
              </c:strCache>
            </c:strRef>
          </c:tx>
          <c:spPr>
            <a:solidFill>
              <a:schemeClr val="accent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Спрощення адміністрування бізнесу</c:v>
                </c:pt>
                <c:pt idx="1">
                  <c:v>Детінізація бізнесу</c:v>
                </c:pt>
                <c:pt idx="2">
                  <c:v>Зниження податків</c:v>
                </c:pt>
                <c:pt idx="4">
                  <c:v>Спрощення адміністрування бізнесу</c:v>
                </c:pt>
                <c:pt idx="5">
                  <c:v>Детінізація бізнесу</c:v>
                </c:pt>
                <c:pt idx="6">
                  <c:v>Зниження податків</c:v>
                </c:pt>
                <c:pt idx="8">
                  <c:v>Спрощення адміністрування бізнесу</c:v>
                </c:pt>
                <c:pt idx="9">
                  <c:v>Детінізація бізнесу</c:v>
                </c:pt>
                <c:pt idx="10">
                  <c:v>Зниження податків</c:v>
                </c:pt>
              </c:strCache>
            </c:strRef>
          </c:cat>
          <c:val>
            <c:numRef>
              <c:f>Лист1!$C$2:$C$12</c:f>
              <c:numCache>
                <c:formatCode>0.00%</c:formatCode>
                <c:ptCount val="11"/>
                <c:pt idx="0">
                  <c:v>0.28589999999999999</c:v>
                </c:pt>
                <c:pt idx="1">
                  <c:v>0.1961</c:v>
                </c:pt>
                <c:pt idx="2">
                  <c:v>0.34429999999999999</c:v>
                </c:pt>
                <c:pt idx="4">
                  <c:v>0.25869999999999999</c:v>
                </c:pt>
                <c:pt idx="5">
                  <c:v>0.2429</c:v>
                </c:pt>
                <c:pt idx="6">
                  <c:v>0.25480000000000003</c:v>
                </c:pt>
                <c:pt idx="8">
                  <c:v>0.314</c:v>
                </c:pt>
                <c:pt idx="9">
                  <c:v>0.2349</c:v>
                </c:pt>
                <c:pt idx="10">
                  <c:v>0.37190000000000001</c:v>
                </c:pt>
              </c:numCache>
            </c:numRef>
          </c:val>
          <c:extLst>
            <c:ext xmlns:c16="http://schemas.microsoft.com/office/drawing/2014/chart" uri="{C3380CC4-5D6E-409C-BE32-E72D297353CC}">
              <c16:uniqueId val="{00000001-597C-4CA6-B6EE-E37414B5D2AF}"/>
            </c:ext>
          </c:extLst>
        </c:ser>
        <c:ser>
          <c:idx val="2"/>
          <c:order val="2"/>
          <c:tx>
            <c:strRef>
              <c:f>Лист1!$D$1</c:f>
              <c:strCache>
                <c:ptCount val="1"/>
                <c:pt idx="0">
                  <c:v>це не потрібно або не є пріоритетом на сьогодні</c:v>
                </c:pt>
              </c:strCache>
            </c:strRef>
          </c:tx>
          <c:spPr>
            <a:solidFill>
              <a:schemeClr val="accent6">
                <a:lumMod val="20000"/>
                <a:lumOff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Спрощення адміністрування бізнесу</c:v>
                </c:pt>
                <c:pt idx="1">
                  <c:v>Детінізація бізнесу</c:v>
                </c:pt>
                <c:pt idx="2">
                  <c:v>Зниження податків</c:v>
                </c:pt>
                <c:pt idx="4">
                  <c:v>Спрощення адміністрування бізнесу</c:v>
                </c:pt>
                <c:pt idx="5">
                  <c:v>Детінізація бізнесу</c:v>
                </c:pt>
                <c:pt idx="6">
                  <c:v>Зниження податків</c:v>
                </c:pt>
                <c:pt idx="8">
                  <c:v>Спрощення адміністрування бізнесу</c:v>
                </c:pt>
                <c:pt idx="9">
                  <c:v>Детінізація бізнесу</c:v>
                </c:pt>
                <c:pt idx="10">
                  <c:v>Зниження податків</c:v>
                </c:pt>
              </c:strCache>
            </c:strRef>
          </c:cat>
          <c:val>
            <c:numRef>
              <c:f>Лист1!$D$2:$D$12</c:f>
              <c:numCache>
                <c:formatCode>0.00%</c:formatCode>
                <c:ptCount val="11"/>
                <c:pt idx="0">
                  <c:v>5.6099999999999997E-2</c:v>
                </c:pt>
                <c:pt idx="1">
                  <c:v>0.1497</c:v>
                </c:pt>
                <c:pt idx="2">
                  <c:v>0.20130000000000001</c:v>
                </c:pt>
                <c:pt idx="4">
                  <c:v>5.9700000000000003E-2</c:v>
                </c:pt>
                <c:pt idx="5">
                  <c:v>0.1051</c:v>
                </c:pt>
                <c:pt idx="6">
                  <c:v>0.10440000000000001</c:v>
                </c:pt>
                <c:pt idx="8">
                  <c:v>0.14960000000000001</c:v>
                </c:pt>
                <c:pt idx="9">
                  <c:v>0.15479999999999999</c:v>
                </c:pt>
                <c:pt idx="10">
                  <c:v>0.1618</c:v>
                </c:pt>
              </c:numCache>
            </c:numRef>
          </c:val>
          <c:extLst>
            <c:ext xmlns:c16="http://schemas.microsoft.com/office/drawing/2014/chart" uri="{C3380CC4-5D6E-409C-BE32-E72D297353CC}">
              <c16:uniqueId val="{00000002-597C-4CA6-B6EE-E37414B5D2AF}"/>
            </c:ext>
          </c:extLst>
        </c:ser>
        <c:ser>
          <c:idx val="3"/>
          <c:order val="3"/>
          <c:tx>
            <c:strRef>
              <c:f>Лист1!$E$1</c:f>
              <c:strCache>
                <c:ptCount val="1"/>
                <c:pt idx="0">
                  <c:v>Важко сказати/відмова</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Лист1!$A$2:$A$12</c:f>
              <c:strCache>
                <c:ptCount val="11"/>
                <c:pt idx="0">
                  <c:v>Спрощення адміністрування бізнесу</c:v>
                </c:pt>
                <c:pt idx="1">
                  <c:v>Детінізація бізнесу</c:v>
                </c:pt>
                <c:pt idx="2">
                  <c:v>Зниження податків</c:v>
                </c:pt>
                <c:pt idx="4">
                  <c:v>Спрощення адміністрування бізнесу</c:v>
                </c:pt>
                <c:pt idx="5">
                  <c:v>Детінізація бізнесу</c:v>
                </c:pt>
                <c:pt idx="6">
                  <c:v>Зниження податків</c:v>
                </c:pt>
                <c:pt idx="8">
                  <c:v>Спрощення адміністрування бізнесу</c:v>
                </c:pt>
                <c:pt idx="9">
                  <c:v>Детінізація бізнесу</c:v>
                </c:pt>
                <c:pt idx="10">
                  <c:v>Зниження податків</c:v>
                </c:pt>
              </c:strCache>
            </c:strRef>
          </c:cat>
          <c:val>
            <c:numRef>
              <c:f>Лист1!$E$2:$E$12</c:f>
              <c:numCache>
                <c:formatCode>0.00%</c:formatCode>
                <c:ptCount val="11"/>
                <c:pt idx="0">
                  <c:v>5.5599999999999997E-2</c:v>
                </c:pt>
                <c:pt idx="1">
                  <c:v>7.17E-2</c:v>
                </c:pt>
                <c:pt idx="2">
                  <c:v>3.6799999999999999E-2</c:v>
                </c:pt>
                <c:pt idx="4">
                  <c:v>3.8699999999999998E-2</c:v>
                </c:pt>
                <c:pt idx="5">
                  <c:v>6.1899999999999997E-2</c:v>
                </c:pt>
                <c:pt idx="6">
                  <c:v>2.9700000000000001E-2</c:v>
                </c:pt>
                <c:pt idx="8">
                  <c:v>4.24E-2</c:v>
                </c:pt>
                <c:pt idx="9">
                  <c:v>9.7600000000000006E-2</c:v>
                </c:pt>
                <c:pt idx="10">
                  <c:v>7.1999999999999998E-3</c:v>
                </c:pt>
              </c:numCache>
            </c:numRef>
          </c:val>
          <c:extLst>
            <c:ext xmlns:c16="http://schemas.microsoft.com/office/drawing/2014/chart" uri="{C3380CC4-5D6E-409C-BE32-E72D297353CC}">
              <c16:uniqueId val="{00000003-597C-4CA6-B6EE-E37414B5D2AF}"/>
            </c:ext>
          </c:extLst>
        </c:ser>
        <c:dLbls>
          <c:showLegendKey val="0"/>
          <c:showVal val="0"/>
          <c:showCatName val="0"/>
          <c:showSerName val="0"/>
          <c:showPercent val="0"/>
          <c:showBubbleSize val="0"/>
        </c:dLbls>
        <c:gapWidth val="60"/>
        <c:overlap val="10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1"/>
          <c:min val="0"/>
        </c:scaling>
        <c:delete val="1"/>
        <c:axPos val="t"/>
        <c:numFmt formatCode="0%" sourceLinked="1"/>
        <c:majorTickMark val="out"/>
        <c:minorTickMark val="none"/>
        <c:tickLblPos val="nextTo"/>
        <c:crossAx val="1457968527"/>
        <c:crosses val="autoZero"/>
        <c:crossBetween val="between"/>
      </c:valAx>
      <c:spPr>
        <a:noFill/>
        <a:ln>
          <a:noFill/>
        </a:ln>
        <a:effectLst/>
      </c:spPr>
    </c:plotArea>
    <c:legend>
      <c:legendPos val="t"/>
      <c:layout>
        <c:manualLayout>
          <c:xMode val="edge"/>
          <c:yMode val="edge"/>
          <c:x val="1.4264477261792897E-2"/>
          <c:y val="1.7422865521772524E-2"/>
          <c:w val="0.98573552273820708"/>
          <c:h val="6.70807760171741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03642768652309"/>
          <c:y val="3.1941920123249624E-2"/>
          <c:w val="0.59396357231347696"/>
          <c:h val="0.93611615975350071"/>
        </c:manualLayout>
      </c:layout>
      <c:barChart>
        <c:barDir val="bar"/>
        <c:grouping val="clustered"/>
        <c:varyColors val="0"/>
        <c:ser>
          <c:idx val="0"/>
          <c:order val="0"/>
          <c:tx>
            <c:strRef>
              <c:f>Лист1!$B$1</c:f>
              <c:strCache>
                <c:ptCount val="1"/>
                <c:pt idx="0">
                  <c:v>Ряд 1</c:v>
                </c:pt>
              </c:strCache>
            </c:strRef>
          </c:tx>
          <c:spPr>
            <a:solidFill>
              <a:srgbClr val="3498DB"/>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2-9DF8-4BF0-8A8E-9457F515358E}"/>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9DF8-4BF0-8A8E-9457F515358E}"/>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4-9DF8-4BF0-8A8E-9457F515358E}"/>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9DF8-4BF0-8A8E-9457F515358E}"/>
              </c:ext>
            </c:extLst>
          </c:dPt>
          <c:dPt>
            <c:idx val="5"/>
            <c:invertIfNegative val="0"/>
            <c:bubble3D val="0"/>
            <c:spPr>
              <a:solidFill>
                <a:schemeClr val="tx2"/>
              </a:solidFill>
              <a:ln>
                <a:noFill/>
              </a:ln>
              <a:effectLst/>
            </c:spPr>
            <c:extLst>
              <c:ext xmlns:c16="http://schemas.microsoft.com/office/drawing/2014/chart" uri="{C3380CC4-5D6E-409C-BE32-E72D297353CC}">
                <c16:uniqueId val="{00000001-610A-46BC-915E-9D4A664F1D0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Так, я особисто стикався з цим</c:v>
                </c:pt>
                <c:pt idx="1">
                  <c:v>Наші партнери/контрагенти стикалися</c:v>
                </c:pt>
                <c:pt idx="2">
                  <c:v>Знаю, що таке явище існує, але не стикалися ні самі, не наші контрагенти</c:v>
                </c:pt>
                <c:pt idx="3">
                  <c:v>Працівники моєї компанії стикалися з таким</c:v>
                </c:pt>
                <c:pt idx="4">
                  <c:v>Вперше про таке чую</c:v>
                </c:pt>
                <c:pt idx="5">
                  <c:v>Важко сказати/відмова</c:v>
                </c:pt>
              </c:strCache>
            </c:strRef>
          </c:cat>
          <c:val>
            <c:numRef>
              <c:f>Лист1!$B$2:$B$7</c:f>
              <c:numCache>
                <c:formatCode>0.00%</c:formatCode>
                <c:ptCount val="6"/>
                <c:pt idx="0">
                  <c:v>0.35970000000000002</c:v>
                </c:pt>
                <c:pt idx="1">
                  <c:v>0.36099999999999999</c:v>
                </c:pt>
                <c:pt idx="2">
                  <c:v>0.3458</c:v>
                </c:pt>
                <c:pt idx="3">
                  <c:v>6.4600000000000005E-2</c:v>
                </c:pt>
                <c:pt idx="4">
                  <c:v>9.6799999999999997E-2</c:v>
                </c:pt>
                <c:pt idx="5">
                  <c:v>7.6E-3</c:v>
                </c:pt>
              </c:numCache>
            </c:numRef>
          </c:val>
          <c:extLst>
            <c:ext xmlns:c16="http://schemas.microsoft.com/office/drawing/2014/chart" uri="{C3380CC4-5D6E-409C-BE32-E72D297353CC}">
              <c16:uniqueId val="{00000000-B8A5-485F-8BD9-5D91C1B19537}"/>
            </c:ext>
          </c:extLst>
        </c:ser>
        <c:dLbls>
          <c:showLegendKey val="0"/>
          <c:showVal val="0"/>
          <c:showCatName val="0"/>
          <c:showSerName val="0"/>
          <c:showPercent val="0"/>
          <c:showBubbleSize val="0"/>
        </c:dLbls>
        <c:gapWidth val="60"/>
        <c:axId val="1457968527"/>
        <c:axId val="1457970607"/>
      </c:barChart>
      <c:catAx>
        <c:axId val="145796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UA"/>
          </a:p>
        </c:txPr>
        <c:crossAx val="1457970607"/>
        <c:crosses val="autoZero"/>
        <c:auto val="1"/>
        <c:lblAlgn val="ctr"/>
        <c:lblOffset val="100"/>
        <c:noMultiLvlLbl val="0"/>
      </c:catAx>
      <c:valAx>
        <c:axId val="1457970607"/>
        <c:scaling>
          <c:orientation val="minMax"/>
          <c:max val="0.42000000000000004"/>
          <c:min val="0"/>
        </c:scaling>
        <c:delete val="1"/>
        <c:axPos val="t"/>
        <c:numFmt formatCode="0.00%" sourceLinked="1"/>
        <c:majorTickMark val="out"/>
        <c:minorTickMark val="none"/>
        <c:tickLblPos val="nextTo"/>
        <c:crossAx val="145796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3696550263053"/>
          <c:y val="0.12333948316281257"/>
          <c:w val="0.68989442463189854"/>
          <c:h val="0.84762240763423313"/>
        </c:manualLayout>
      </c:layout>
      <c:barChart>
        <c:barDir val="bar"/>
        <c:grouping val="percentStacked"/>
        <c:varyColors val="0"/>
        <c:ser>
          <c:idx val="0"/>
          <c:order val="0"/>
          <c:tx>
            <c:strRef>
              <c:f>Лист1!$B$1</c:f>
              <c:strCache>
                <c:ptCount val="1"/>
                <c:pt idx="0">
                  <c:v>Мікро</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Так, я особисто стикався з цим</c:v>
                </c:pt>
                <c:pt idx="1">
                  <c:v>Наші партнери/контрагенти стикалися</c:v>
                </c:pt>
                <c:pt idx="2">
                  <c:v>Знаю, що таке явище існує, але не стикалися ні самі, не наші контрагенти</c:v>
                </c:pt>
                <c:pt idx="3">
                  <c:v>Працівники моєї компанії стикалися з таким</c:v>
                </c:pt>
                <c:pt idx="4">
                  <c:v>Вперше про таке чую</c:v>
                </c:pt>
                <c:pt idx="5">
                  <c:v>Важко сказати/відмова</c:v>
                </c:pt>
              </c:strCache>
            </c:strRef>
          </c:cat>
          <c:val>
            <c:numRef>
              <c:f>Лист1!$B$2:$B$7</c:f>
              <c:numCache>
                <c:formatCode>0.00%</c:formatCode>
                <c:ptCount val="6"/>
                <c:pt idx="0">
                  <c:v>0.3553</c:v>
                </c:pt>
                <c:pt idx="1">
                  <c:v>0.37859999999999999</c:v>
                </c:pt>
                <c:pt idx="2">
                  <c:v>0.33650000000000002</c:v>
                </c:pt>
                <c:pt idx="3">
                  <c:v>6.7100000000000007E-2</c:v>
                </c:pt>
                <c:pt idx="4">
                  <c:v>0.1033</c:v>
                </c:pt>
                <c:pt idx="5">
                  <c:v>6.4999999999999997E-3</c:v>
                </c:pt>
              </c:numCache>
            </c:numRef>
          </c:val>
          <c:extLst>
            <c:ext xmlns:c16="http://schemas.microsoft.com/office/drawing/2014/chart" uri="{C3380CC4-5D6E-409C-BE32-E72D297353CC}">
              <c16:uniqueId val="{00000000-0C81-4584-8000-0DC8B0AD2C98}"/>
            </c:ext>
          </c:extLst>
        </c:ser>
        <c:ser>
          <c:idx val="1"/>
          <c:order val="1"/>
          <c:tx>
            <c:strRef>
              <c:f>Лист1!$C$1</c:f>
              <c:strCache>
                <c:ptCount val="1"/>
                <c:pt idx="0">
                  <c:v>Стовпець1</c:v>
                </c:pt>
              </c:strCache>
            </c:strRef>
          </c:tx>
          <c:spPr>
            <a:noFill/>
            <a:ln>
              <a:noFill/>
            </a:ln>
            <a:effectLst/>
          </c:spPr>
          <c:invertIfNegative val="0"/>
          <c:cat>
            <c:strRef>
              <c:f>Лист1!$A$2:$A$7</c:f>
              <c:strCache>
                <c:ptCount val="6"/>
                <c:pt idx="0">
                  <c:v>Так, я особисто стикався з цим</c:v>
                </c:pt>
                <c:pt idx="1">
                  <c:v>Наші партнери/контрагенти стикалися</c:v>
                </c:pt>
                <c:pt idx="2">
                  <c:v>Знаю, що таке явище існує, але не стикалися ні самі, не наші контрагенти</c:v>
                </c:pt>
                <c:pt idx="3">
                  <c:v>Працівники моєї компанії стикалися з таким</c:v>
                </c:pt>
                <c:pt idx="4">
                  <c:v>Вперше про таке чую</c:v>
                </c:pt>
                <c:pt idx="5">
                  <c:v>Важко сказати/відмова</c:v>
                </c:pt>
              </c:strCache>
            </c:strRef>
          </c:cat>
          <c:val>
            <c:numRef>
              <c:f>Лист1!$C$2:$C$7</c:f>
              <c:numCache>
                <c:formatCode>0.00%</c:formatCode>
                <c:ptCount val="6"/>
                <c:pt idx="0">
                  <c:v>0.1447</c:v>
                </c:pt>
                <c:pt idx="1">
                  <c:v>0.12140000000000001</c:v>
                </c:pt>
                <c:pt idx="2">
                  <c:v>0.16349999999999998</c:v>
                </c:pt>
                <c:pt idx="3">
                  <c:v>0.43290000000000001</c:v>
                </c:pt>
                <c:pt idx="4">
                  <c:v>0.3967</c:v>
                </c:pt>
                <c:pt idx="5">
                  <c:v>0.49349999999999999</c:v>
                </c:pt>
              </c:numCache>
            </c:numRef>
          </c:val>
          <c:extLst>
            <c:ext xmlns:c16="http://schemas.microsoft.com/office/drawing/2014/chart" uri="{C3380CC4-5D6E-409C-BE32-E72D297353CC}">
              <c16:uniqueId val="{00000001-0C81-4584-8000-0DC8B0AD2C98}"/>
            </c:ext>
          </c:extLst>
        </c:ser>
        <c:ser>
          <c:idx val="2"/>
          <c:order val="2"/>
          <c:tx>
            <c:strRef>
              <c:f>Лист1!$D$1</c:f>
              <c:strCache>
                <c:ptCount val="1"/>
                <c:pt idx="0">
                  <c:v>Малі</c:v>
                </c:pt>
              </c:strCache>
            </c:strRef>
          </c:tx>
          <c:spPr>
            <a:solidFill>
              <a:schemeClr val="accent5">
                <a:lumMod val="40000"/>
                <a:lumOff val="60000"/>
              </a:schemeClr>
            </a:solidFill>
            <a:ln>
              <a:noFill/>
            </a:ln>
            <a:effectLst/>
          </c:spPr>
          <c:invertIfNegative val="0"/>
          <c:dLbls>
            <c:dLbl>
              <c:idx val="0"/>
              <c:numFmt formatCode="0%" sourceLinked="0"/>
              <c:spPr>
                <a:noFill/>
                <a:ln w="9525">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extLst>
                <c:ext xmlns:c16="http://schemas.microsoft.com/office/drawing/2014/chart" uri="{C3380CC4-5D6E-409C-BE32-E72D297353CC}">
                  <c16:uniqueId val="{0000000F-0C81-4584-8000-0DC8B0AD2C9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Так, я особисто стикався з цим</c:v>
                </c:pt>
                <c:pt idx="1">
                  <c:v>Наші партнери/контрагенти стикалися</c:v>
                </c:pt>
                <c:pt idx="2">
                  <c:v>Знаю, що таке явище існує, але не стикалися ні самі, не наші контрагенти</c:v>
                </c:pt>
                <c:pt idx="3">
                  <c:v>Працівники моєї компанії стикалися з таким</c:v>
                </c:pt>
                <c:pt idx="4">
                  <c:v>Вперше про таке чую</c:v>
                </c:pt>
                <c:pt idx="5">
                  <c:v>Важко сказати/відмова</c:v>
                </c:pt>
              </c:strCache>
            </c:strRef>
          </c:cat>
          <c:val>
            <c:numRef>
              <c:f>Лист1!$D$2:$D$7</c:f>
              <c:numCache>
                <c:formatCode>0.00%</c:formatCode>
                <c:ptCount val="6"/>
                <c:pt idx="0">
                  <c:v>0.39169999999999999</c:v>
                </c:pt>
                <c:pt idx="1">
                  <c:v>0.28789999999999999</c:v>
                </c:pt>
                <c:pt idx="2">
                  <c:v>0.3992</c:v>
                </c:pt>
                <c:pt idx="3">
                  <c:v>4.9399999999999999E-2</c:v>
                </c:pt>
                <c:pt idx="4">
                  <c:v>4.3799999999999999E-2</c:v>
                </c:pt>
                <c:pt idx="5">
                  <c:v>1.3899999999999999E-2</c:v>
                </c:pt>
              </c:numCache>
            </c:numRef>
          </c:val>
          <c:extLst>
            <c:ext xmlns:c16="http://schemas.microsoft.com/office/drawing/2014/chart" uri="{C3380CC4-5D6E-409C-BE32-E72D297353CC}">
              <c16:uniqueId val="{00000002-0C81-4584-8000-0DC8B0AD2C98}"/>
            </c:ext>
          </c:extLst>
        </c:ser>
        <c:ser>
          <c:idx val="3"/>
          <c:order val="3"/>
          <c:tx>
            <c:strRef>
              <c:f>Лист1!$E$1</c:f>
              <c:strCache>
                <c:ptCount val="1"/>
                <c:pt idx="0">
                  <c:v>Стовпець2</c:v>
                </c:pt>
              </c:strCache>
            </c:strRef>
          </c:tx>
          <c:spPr>
            <a:noFill/>
            <a:ln>
              <a:noFill/>
            </a:ln>
            <a:effectLst/>
          </c:spPr>
          <c:invertIfNegative val="0"/>
          <c:cat>
            <c:strRef>
              <c:f>Лист1!$A$2:$A$7</c:f>
              <c:strCache>
                <c:ptCount val="6"/>
                <c:pt idx="0">
                  <c:v>Так, я особисто стикався з цим</c:v>
                </c:pt>
                <c:pt idx="1">
                  <c:v>Наші партнери/контрагенти стикалися</c:v>
                </c:pt>
                <c:pt idx="2">
                  <c:v>Знаю, що таке явище існує, але не стикалися ні самі, не наші контрагенти</c:v>
                </c:pt>
                <c:pt idx="3">
                  <c:v>Працівники моєї компанії стикалися з таким</c:v>
                </c:pt>
                <c:pt idx="4">
                  <c:v>Вперше про таке чую</c:v>
                </c:pt>
                <c:pt idx="5">
                  <c:v>Важко сказати/відмова</c:v>
                </c:pt>
              </c:strCache>
            </c:strRef>
          </c:cat>
          <c:val>
            <c:numRef>
              <c:f>Лист1!$E$2:$E$7</c:f>
              <c:numCache>
                <c:formatCode>0.00%</c:formatCode>
                <c:ptCount val="6"/>
                <c:pt idx="0">
                  <c:v>0.10830000000000001</c:v>
                </c:pt>
                <c:pt idx="1">
                  <c:v>0.21210000000000001</c:v>
                </c:pt>
                <c:pt idx="2">
                  <c:v>0.1008</c:v>
                </c:pt>
                <c:pt idx="3">
                  <c:v>0.4506</c:v>
                </c:pt>
                <c:pt idx="4">
                  <c:v>0.45619999999999999</c:v>
                </c:pt>
                <c:pt idx="5">
                  <c:v>0.48609999999999998</c:v>
                </c:pt>
              </c:numCache>
            </c:numRef>
          </c:val>
          <c:extLst>
            <c:ext xmlns:c16="http://schemas.microsoft.com/office/drawing/2014/chart" uri="{C3380CC4-5D6E-409C-BE32-E72D297353CC}">
              <c16:uniqueId val="{00000004-0C81-4584-8000-0DC8B0AD2C98}"/>
            </c:ext>
          </c:extLst>
        </c:ser>
        <c:ser>
          <c:idx val="4"/>
          <c:order val="4"/>
          <c:tx>
            <c:strRef>
              <c:f>Лист1!$F$1</c:f>
              <c:strCache>
                <c:ptCount val="1"/>
                <c:pt idx="0">
                  <c:v>Середні+</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Так, я особисто стикався з цим</c:v>
                </c:pt>
                <c:pt idx="1">
                  <c:v>Наші партнери/контрагенти стикалися</c:v>
                </c:pt>
                <c:pt idx="2">
                  <c:v>Знаю, що таке явище існує, але не стикалися ні самі, не наші контрагенти</c:v>
                </c:pt>
                <c:pt idx="3">
                  <c:v>Працівники моєї компанії стикалися з таким</c:v>
                </c:pt>
                <c:pt idx="4">
                  <c:v>Вперше про таке чую</c:v>
                </c:pt>
                <c:pt idx="5">
                  <c:v>Важко сказати/відмова</c:v>
                </c:pt>
              </c:strCache>
            </c:strRef>
          </c:cat>
          <c:val>
            <c:numRef>
              <c:f>Лист1!$F$2:$F$7</c:f>
              <c:numCache>
                <c:formatCode>0.00%</c:formatCode>
                <c:ptCount val="6"/>
                <c:pt idx="0">
                  <c:v>0.34870000000000001</c:v>
                </c:pt>
                <c:pt idx="1">
                  <c:v>0.26050000000000001</c:v>
                </c:pt>
                <c:pt idx="2">
                  <c:v>0.36130000000000001</c:v>
                </c:pt>
                <c:pt idx="3">
                  <c:v>6.2600000000000003E-2</c:v>
                </c:pt>
                <c:pt idx="4">
                  <c:v>0.12870000000000001</c:v>
                </c:pt>
                <c:pt idx="5">
                  <c:v>1.14E-2</c:v>
                </c:pt>
              </c:numCache>
            </c:numRef>
          </c:val>
          <c:extLst>
            <c:ext xmlns:c16="http://schemas.microsoft.com/office/drawing/2014/chart" uri="{C3380CC4-5D6E-409C-BE32-E72D297353CC}">
              <c16:uniqueId val="{00000005-0C81-4584-8000-0DC8B0AD2C98}"/>
            </c:ext>
          </c:extLst>
        </c:ser>
        <c:ser>
          <c:idx val="5"/>
          <c:order val="5"/>
          <c:tx>
            <c:strRef>
              <c:f>Лист1!$G$1</c:f>
              <c:strCache>
                <c:ptCount val="1"/>
                <c:pt idx="0">
                  <c:v>Стовпець3</c:v>
                </c:pt>
              </c:strCache>
            </c:strRef>
          </c:tx>
          <c:spPr>
            <a:noFill/>
            <a:ln>
              <a:noFill/>
            </a:ln>
            <a:effectLst/>
          </c:spPr>
          <c:invertIfNegative val="0"/>
          <c:cat>
            <c:strRef>
              <c:f>Лист1!$A$2:$A$7</c:f>
              <c:strCache>
                <c:ptCount val="6"/>
                <c:pt idx="0">
                  <c:v>Так, я особисто стикався з цим</c:v>
                </c:pt>
                <c:pt idx="1">
                  <c:v>Наші партнери/контрагенти стикалися</c:v>
                </c:pt>
                <c:pt idx="2">
                  <c:v>Знаю, що таке явище існує, але не стикалися ні самі, не наші контрагенти</c:v>
                </c:pt>
                <c:pt idx="3">
                  <c:v>Працівники моєї компанії стикалися з таким</c:v>
                </c:pt>
                <c:pt idx="4">
                  <c:v>Вперше про таке чую</c:v>
                </c:pt>
                <c:pt idx="5">
                  <c:v>Важко сказати/відмова</c:v>
                </c:pt>
              </c:strCache>
            </c:strRef>
          </c:cat>
          <c:val>
            <c:numRef>
              <c:f>Лист1!$G$2:$G$7</c:f>
              <c:numCache>
                <c:formatCode>0.00%</c:formatCode>
                <c:ptCount val="6"/>
                <c:pt idx="0">
                  <c:v>0.15129999999999999</c:v>
                </c:pt>
                <c:pt idx="1">
                  <c:v>0.23949999999999999</c:v>
                </c:pt>
                <c:pt idx="2">
                  <c:v>0.13869999999999999</c:v>
                </c:pt>
                <c:pt idx="3">
                  <c:v>0.43740000000000001</c:v>
                </c:pt>
                <c:pt idx="4">
                  <c:v>0.37129999999999996</c:v>
                </c:pt>
                <c:pt idx="5">
                  <c:v>0.48859999999999998</c:v>
                </c:pt>
              </c:numCache>
            </c:numRef>
          </c:val>
          <c:extLst>
            <c:ext xmlns:c16="http://schemas.microsoft.com/office/drawing/2014/chart" uri="{C3380CC4-5D6E-409C-BE32-E72D297353CC}">
              <c16:uniqueId val="{00000006-0C81-4584-8000-0DC8B0AD2C98}"/>
            </c:ext>
          </c:extLst>
        </c:ser>
        <c:dLbls>
          <c:showLegendKey val="0"/>
          <c:showVal val="0"/>
          <c:showCatName val="0"/>
          <c:showSerName val="0"/>
          <c:showPercent val="0"/>
          <c:showBubbleSize val="0"/>
        </c:dLbls>
        <c:gapWidth val="60"/>
        <c:overlap val="100"/>
        <c:axId val="1529315199"/>
        <c:axId val="1529318527"/>
      </c:barChart>
      <c:catAx>
        <c:axId val="1529315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529318527"/>
        <c:crosses val="autoZero"/>
        <c:auto val="1"/>
        <c:lblAlgn val="ctr"/>
        <c:lblOffset val="100"/>
        <c:noMultiLvlLbl val="0"/>
      </c:catAx>
      <c:valAx>
        <c:axId val="1529318527"/>
        <c:scaling>
          <c:orientation val="minMax"/>
        </c:scaling>
        <c:delete val="1"/>
        <c:axPos val="t"/>
        <c:numFmt formatCode="0%" sourceLinked="1"/>
        <c:majorTickMark val="none"/>
        <c:minorTickMark val="none"/>
        <c:tickLblPos val="nextTo"/>
        <c:crossAx val="1529315199"/>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ayout>
        <c:manualLayout>
          <c:xMode val="edge"/>
          <c:yMode val="edge"/>
          <c:x val="0.18080955827830941"/>
          <c:y val="1.7422865521772524E-2"/>
          <c:w val="0.81214769958687905"/>
          <c:h val="5.8948733561171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03642768652309"/>
          <c:y val="3.1941920123249624E-2"/>
          <c:w val="0.59396357231347696"/>
          <c:h val="0.93611615975350071"/>
        </c:manualLayout>
      </c:layout>
      <c:pieChart>
        <c:varyColors val="1"/>
        <c:ser>
          <c:idx val="0"/>
          <c:order val="0"/>
          <c:tx>
            <c:strRef>
              <c:f>Лист1!$B$1</c:f>
              <c:strCache>
                <c:ptCount val="1"/>
                <c:pt idx="0">
                  <c:v>Ряд 1</c:v>
                </c:pt>
              </c:strCache>
            </c:strRef>
          </c:tx>
          <c:spPr>
            <a:solidFill>
              <a:srgbClr val="3498DB"/>
            </a:solidFill>
          </c:spPr>
          <c:dPt>
            <c:idx val="0"/>
            <c:bubble3D val="0"/>
            <c:spPr>
              <a:solidFill>
                <a:srgbClr val="3498DB"/>
              </a:solidFill>
              <a:ln>
                <a:noFill/>
              </a:ln>
              <a:effectLst/>
            </c:spPr>
            <c:extLst>
              <c:ext xmlns:c16="http://schemas.microsoft.com/office/drawing/2014/chart" uri="{C3380CC4-5D6E-409C-BE32-E72D297353CC}">
                <c16:uniqueId val="{00000001-B432-4EF2-A7D1-432B46E83227}"/>
              </c:ext>
            </c:extLst>
          </c:dPt>
          <c:dPt>
            <c:idx val="1"/>
            <c:bubble3D val="0"/>
            <c:spPr>
              <a:solidFill>
                <a:schemeClr val="accent2">
                  <a:lumMod val="60000"/>
                  <a:lumOff val="40000"/>
                </a:schemeClr>
              </a:solidFill>
              <a:ln>
                <a:noFill/>
              </a:ln>
              <a:effectLst/>
            </c:spPr>
            <c:extLst>
              <c:ext xmlns:c16="http://schemas.microsoft.com/office/drawing/2014/chart" uri="{C3380CC4-5D6E-409C-BE32-E72D297353CC}">
                <c16:uniqueId val="{00000001-C901-421E-A37C-2C928F1DEF12}"/>
              </c:ext>
            </c:extLst>
          </c:dPt>
          <c:dPt>
            <c:idx val="2"/>
            <c:bubble3D val="0"/>
            <c:spPr>
              <a:solidFill>
                <a:schemeClr val="accent6">
                  <a:lumMod val="40000"/>
                  <a:lumOff val="60000"/>
                </a:schemeClr>
              </a:solidFill>
              <a:ln>
                <a:noFill/>
              </a:ln>
              <a:effectLst/>
            </c:spPr>
            <c:extLst>
              <c:ext xmlns:c16="http://schemas.microsoft.com/office/drawing/2014/chart" uri="{C3380CC4-5D6E-409C-BE32-E72D297353CC}">
                <c16:uniqueId val="{00000002-C901-421E-A37C-2C928F1DEF12}"/>
              </c:ext>
            </c:extLst>
          </c:dPt>
          <c:dPt>
            <c:idx val="3"/>
            <c:bubble3D val="0"/>
            <c:spPr>
              <a:solidFill>
                <a:schemeClr val="tx2"/>
              </a:solidFill>
              <a:ln>
                <a:noFill/>
              </a:ln>
              <a:effectLst/>
            </c:spPr>
            <c:extLst>
              <c:ext xmlns:c16="http://schemas.microsoft.com/office/drawing/2014/chart" uri="{C3380CC4-5D6E-409C-BE32-E72D297353CC}">
                <c16:uniqueId val="{00000003-C901-421E-A37C-2C928F1DEF12}"/>
              </c:ext>
            </c:extLst>
          </c:dPt>
          <c:dPt>
            <c:idx val="4"/>
            <c:bubble3D val="0"/>
            <c:spPr>
              <a:solidFill>
                <a:schemeClr val="tx2">
                  <a:lumMod val="20000"/>
                  <a:lumOff val="80000"/>
                </a:schemeClr>
              </a:solidFill>
              <a:ln>
                <a:noFill/>
              </a:ln>
              <a:effectLst/>
            </c:spPr>
            <c:extLst>
              <c:ext xmlns:c16="http://schemas.microsoft.com/office/drawing/2014/chart" uri="{C3380CC4-5D6E-409C-BE32-E72D297353CC}">
                <c16:uniqueId val="{00000001-3A42-4E14-9495-F7E0387C88A2}"/>
              </c:ext>
            </c:extLst>
          </c:dPt>
          <c:dPt>
            <c:idx val="5"/>
            <c:bubble3D val="0"/>
            <c:spPr>
              <a:solidFill>
                <a:schemeClr val="tx2"/>
              </a:solidFill>
              <a:ln>
                <a:noFill/>
              </a:ln>
              <a:effectLst/>
            </c:spPr>
            <c:extLst>
              <c:ext xmlns:c16="http://schemas.microsoft.com/office/drawing/2014/chart" uri="{C3380CC4-5D6E-409C-BE32-E72D297353CC}">
                <c16:uniqueId val="{00000001-610A-46BC-915E-9D4A664F1D0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UA"/>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Так, безперечно</c:v>
                </c:pt>
                <c:pt idx="1">
                  <c:v>Так, певною мірою</c:v>
                </c:pt>
                <c:pt idx="2">
                  <c:v>Ні</c:v>
                </c:pt>
                <c:pt idx="3">
                  <c:v>Важко сказати/відмова</c:v>
                </c:pt>
                <c:pt idx="4">
                  <c:v>Вперше чую про таке явище</c:v>
                </c:pt>
              </c:strCache>
            </c:strRef>
          </c:cat>
          <c:val>
            <c:numRef>
              <c:f>Лист1!$B$2:$B$6</c:f>
              <c:numCache>
                <c:formatCode>0.00%</c:formatCode>
                <c:ptCount val="5"/>
                <c:pt idx="0">
                  <c:v>0.31259999999999999</c:v>
                </c:pt>
                <c:pt idx="1">
                  <c:v>0.4758</c:v>
                </c:pt>
                <c:pt idx="2">
                  <c:v>0.16850000000000001</c:v>
                </c:pt>
                <c:pt idx="3">
                  <c:v>4.3099999999999999E-2</c:v>
                </c:pt>
                <c:pt idx="4">
                  <c:v>0.11600000000000001</c:v>
                </c:pt>
              </c:numCache>
            </c:numRef>
          </c:val>
          <c:extLst>
            <c:ext xmlns:c16="http://schemas.microsoft.com/office/drawing/2014/chart" uri="{C3380CC4-5D6E-409C-BE32-E72D297353CC}">
              <c16:uniqueId val="{00000000-B8A5-485F-8BD9-5D91C1B19537}"/>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27149465061263"/>
          <c:y val="0.12333948316281257"/>
          <c:w val="0.79975989548391657"/>
          <c:h val="0.84762240763423313"/>
        </c:manualLayout>
      </c:layout>
      <c:barChart>
        <c:barDir val="bar"/>
        <c:grouping val="percentStacked"/>
        <c:varyColors val="0"/>
        <c:ser>
          <c:idx val="0"/>
          <c:order val="0"/>
          <c:tx>
            <c:strRef>
              <c:f>Лист1!$B$1</c:f>
              <c:strCache>
                <c:ptCount val="1"/>
                <c:pt idx="0">
                  <c:v>Мікро</c:v>
                </c:pt>
              </c:strCache>
            </c:strRef>
          </c:tx>
          <c:spPr>
            <a:solidFill>
              <a:schemeClr val="accent6">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Так, безперечно</c:v>
                </c:pt>
                <c:pt idx="1">
                  <c:v>Так, певною мірою</c:v>
                </c:pt>
                <c:pt idx="2">
                  <c:v>Ні</c:v>
                </c:pt>
                <c:pt idx="3">
                  <c:v>Важко сказати/відмова</c:v>
                </c:pt>
                <c:pt idx="4">
                  <c:v>Вперше чую про таке явище</c:v>
                </c:pt>
              </c:strCache>
            </c:strRef>
          </c:cat>
          <c:val>
            <c:numRef>
              <c:f>Лист1!$B$2:$B$6</c:f>
              <c:numCache>
                <c:formatCode>0.00%</c:formatCode>
                <c:ptCount val="5"/>
                <c:pt idx="0">
                  <c:v>0.28666666666666668</c:v>
                </c:pt>
                <c:pt idx="1">
                  <c:v>0.42666666666666669</c:v>
                </c:pt>
                <c:pt idx="2">
                  <c:v>0.15333333333333332</c:v>
                </c:pt>
                <c:pt idx="3">
                  <c:v>3.3333333333333333E-2</c:v>
                </c:pt>
                <c:pt idx="4">
                  <c:v>0.1</c:v>
                </c:pt>
              </c:numCache>
            </c:numRef>
          </c:val>
          <c:extLst>
            <c:ext xmlns:c16="http://schemas.microsoft.com/office/drawing/2014/chart" uri="{C3380CC4-5D6E-409C-BE32-E72D297353CC}">
              <c16:uniqueId val="{00000000-0C81-4584-8000-0DC8B0AD2C98}"/>
            </c:ext>
          </c:extLst>
        </c:ser>
        <c:ser>
          <c:idx val="1"/>
          <c:order val="1"/>
          <c:tx>
            <c:strRef>
              <c:f>Лист1!$C$1</c:f>
              <c:strCache>
                <c:ptCount val="1"/>
                <c:pt idx="0">
                  <c:v>Стовпець1</c:v>
                </c:pt>
              </c:strCache>
            </c:strRef>
          </c:tx>
          <c:spPr>
            <a:noFill/>
            <a:ln>
              <a:noFill/>
            </a:ln>
            <a:effectLst/>
          </c:spPr>
          <c:invertIfNegative val="0"/>
          <c:cat>
            <c:strRef>
              <c:f>Лист1!$A$2:$A$6</c:f>
              <c:strCache>
                <c:ptCount val="5"/>
                <c:pt idx="0">
                  <c:v>Так, безперечно</c:v>
                </c:pt>
                <c:pt idx="1">
                  <c:v>Так, певною мірою</c:v>
                </c:pt>
                <c:pt idx="2">
                  <c:v>Ні</c:v>
                </c:pt>
                <c:pt idx="3">
                  <c:v>Важко сказати/відмова</c:v>
                </c:pt>
                <c:pt idx="4">
                  <c:v>Вперше чую про таке явище</c:v>
                </c:pt>
              </c:strCache>
            </c:strRef>
          </c:cat>
          <c:val>
            <c:numRef>
              <c:f>Лист1!$C$2:$C$6</c:f>
              <c:numCache>
                <c:formatCode>0.00%</c:formatCode>
                <c:ptCount val="5"/>
                <c:pt idx="0">
                  <c:v>0.3133333333333333</c:v>
                </c:pt>
                <c:pt idx="1">
                  <c:v>0.17333333333333328</c:v>
                </c:pt>
                <c:pt idx="2">
                  <c:v>0.44666666666666666</c:v>
                </c:pt>
                <c:pt idx="3">
                  <c:v>0.56666666666666665</c:v>
                </c:pt>
                <c:pt idx="4">
                  <c:v>0.5</c:v>
                </c:pt>
              </c:numCache>
            </c:numRef>
          </c:val>
          <c:extLst>
            <c:ext xmlns:c16="http://schemas.microsoft.com/office/drawing/2014/chart" uri="{C3380CC4-5D6E-409C-BE32-E72D297353CC}">
              <c16:uniqueId val="{00000001-0C81-4584-8000-0DC8B0AD2C98}"/>
            </c:ext>
          </c:extLst>
        </c:ser>
        <c:ser>
          <c:idx val="2"/>
          <c:order val="2"/>
          <c:tx>
            <c:strRef>
              <c:f>Лист1!$D$1</c:f>
              <c:strCache>
                <c:ptCount val="1"/>
                <c:pt idx="0">
                  <c:v>Малі</c:v>
                </c:pt>
              </c:strCache>
            </c:strRef>
          </c:tx>
          <c:spPr>
            <a:solidFill>
              <a:schemeClr val="accent5">
                <a:lumMod val="40000"/>
                <a:lumOff val="60000"/>
              </a:schemeClr>
            </a:solidFill>
            <a:ln>
              <a:noFill/>
            </a:ln>
            <a:effectLst/>
          </c:spPr>
          <c:invertIfNegative val="0"/>
          <c:dLbls>
            <c:dLbl>
              <c:idx val="0"/>
              <c:numFmt formatCode="0%" sourceLinked="0"/>
              <c:spPr>
                <a:noFill/>
                <a:ln w="9525">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extLst>
                <c:ext xmlns:c16="http://schemas.microsoft.com/office/drawing/2014/chart" uri="{C3380CC4-5D6E-409C-BE32-E72D297353CC}">
                  <c16:uniqueId val="{0000000F-0C81-4584-8000-0DC8B0AD2C9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Так, безперечно</c:v>
                </c:pt>
                <c:pt idx="1">
                  <c:v>Так, певною мірою</c:v>
                </c:pt>
                <c:pt idx="2">
                  <c:v>Ні</c:v>
                </c:pt>
                <c:pt idx="3">
                  <c:v>Важко сказати/відмова</c:v>
                </c:pt>
                <c:pt idx="4">
                  <c:v>Вперше чую про таке явище</c:v>
                </c:pt>
              </c:strCache>
            </c:strRef>
          </c:cat>
          <c:val>
            <c:numRef>
              <c:f>Лист1!$D$2:$D$6</c:f>
              <c:numCache>
                <c:formatCode>0.00%</c:formatCode>
                <c:ptCount val="5"/>
                <c:pt idx="0">
                  <c:v>0.29333333333333333</c:v>
                </c:pt>
                <c:pt idx="1">
                  <c:v>0.47333333333333333</c:v>
                </c:pt>
                <c:pt idx="2">
                  <c:v>0.12666666666666668</c:v>
                </c:pt>
                <c:pt idx="3">
                  <c:v>6.6666666666666666E-2</c:v>
                </c:pt>
                <c:pt idx="4">
                  <c:v>4.6666666666666669E-2</c:v>
                </c:pt>
              </c:numCache>
            </c:numRef>
          </c:val>
          <c:extLst>
            <c:ext xmlns:c16="http://schemas.microsoft.com/office/drawing/2014/chart" uri="{C3380CC4-5D6E-409C-BE32-E72D297353CC}">
              <c16:uniqueId val="{00000002-0C81-4584-8000-0DC8B0AD2C98}"/>
            </c:ext>
          </c:extLst>
        </c:ser>
        <c:ser>
          <c:idx val="3"/>
          <c:order val="3"/>
          <c:tx>
            <c:strRef>
              <c:f>Лист1!$E$1</c:f>
              <c:strCache>
                <c:ptCount val="1"/>
                <c:pt idx="0">
                  <c:v>Стовпець2</c:v>
                </c:pt>
              </c:strCache>
            </c:strRef>
          </c:tx>
          <c:spPr>
            <a:noFill/>
            <a:ln>
              <a:noFill/>
            </a:ln>
            <a:effectLst/>
          </c:spPr>
          <c:invertIfNegative val="0"/>
          <c:cat>
            <c:strRef>
              <c:f>Лист1!$A$2:$A$6</c:f>
              <c:strCache>
                <c:ptCount val="5"/>
                <c:pt idx="0">
                  <c:v>Так, безперечно</c:v>
                </c:pt>
                <c:pt idx="1">
                  <c:v>Так, певною мірою</c:v>
                </c:pt>
                <c:pt idx="2">
                  <c:v>Ні</c:v>
                </c:pt>
                <c:pt idx="3">
                  <c:v>Важко сказати/відмова</c:v>
                </c:pt>
                <c:pt idx="4">
                  <c:v>Вперше чую про таке явище</c:v>
                </c:pt>
              </c:strCache>
            </c:strRef>
          </c:cat>
          <c:val>
            <c:numRef>
              <c:f>Лист1!$E$2:$E$6</c:f>
              <c:numCache>
                <c:formatCode>0.00%</c:formatCode>
                <c:ptCount val="5"/>
                <c:pt idx="0">
                  <c:v>0.30666666666666664</c:v>
                </c:pt>
                <c:pt idx="1">
                  <c:v>0.12666666666666665</c:v>
                </c:pt>
                <c:pt idx="2">
                  <c:v>0.47333333333333327</c:v>
                </c:pt>
                <c:pt idx="3">
                  <c:v>0.53333333333333333</c:v>
                </c:pt>
                <c:pt idx="4">
                  <c:v>0.55333333333333334</c:v>
                </c:pt>
              </c:numCache>
            </c:numRef>
          </c:val>
          <c:extLst>
            <c:ext xmlns:c16="http://schemas.microsoft.com/office/drawing/2014/chart" uri="{C3380CC4-5D6E-409C-BE32-E72D297353CC}">
              <c16:uniqueId val="{00000004-0C81-4584-8000-0DC8B0AD2C98}"/>
            </c:ext>
          </c:extLst>
        </c:ser>
        <c:ser>
          <c:idx val="4"/>
          <c:order val="4"/>
          <c:tx>
            <c:strRef>
              <c:f>Лист1!$F$1</c:f>
              <c:strCache>
                <c:ptCount val="1"/>
                <c:pt idx="0">
                  <c:v>Середні+</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Так, безперечно</c:v>
                </c:pt>
                <c:pt idx="1">
                  <c:v>Так, певною мірою</c:v>
                </c:pt>
                <c:pt idx="2">
                  <c:v>Ні</c:v>
                </c:pt>
                <c:pt idx="3">
                  <c:v>Важко сказати/відмова</c:v>
                </c:pt>
                <c:pt idx="4">
                  <c:v>Вперше чую про таке явище</c:v>
                </c:pt>
              </c:strCache>
            </c:strRef>
          </c:cat>
          <c:val>
            <c:numRef>
              <c:f>Лист1!$F$2:$F$6</c:f>
              <c:numCache>
                <c:formatCode>0.00%</c:formatCode>
                <c:ptCount val="5"/>
                <c:pt idx="0">
                  <c:v>0.17</c:v>
                </c:pt>
                <c:pt idx="1">
                  <c:v>0.38500000000000001</c:v>
                </c:pt>
                <c:pt idx="2">
                  <c:v>0.23</c:v>
                </c:pt>
                <c:pt idx="3">
                  <c:v>0.09</c:v>
                </c:pt>
                <c:pt idx="4">
                  <c:v>0.13</c:v>
                </c:pt>
              </c:numCache>
            </c:numRef>
          </c:val>
          <c:extLst>
            <c:ext xmlns:c16="http://schemas.microsoft.com/office/drawing/2014/chart" uri="{C3380CC4-5D6E-409C-BE32-E72D297353CC}">
              <c16:uniqueId val="{00000005-0C81-4584-8000-0DC8B0AD2C98}"/>
            </c:ext>
          </c:extLst>
        </c:ser>
        <c:ser>
          <c:idx val="5"/>
          <c:order val="5"/>
          <c:tx>
            <c:strRef>
              <c:f>Лист1!$G$1</c:f>
              <c:strCache>
                <c:ptCount val="1"/>
                <c:pt idx="0">
                  <c:v>Стовпець3</c:v>
                </c:pt>
              </c:strCache>
            </c:strRef>
          </c:tx>
          <c:spPr>
            <a:noFill/>
            <a:ln>
              <a:noFill/>
            </a:ln>
            <a:effectLst/>
          </c:spPr>
          <c:invertIfNegative val="0"/>
          <c:cat>
            <c:strRef>
              <c:f>Лист1!$A$2:$A$6</c:f>
              <c:strCache>
                <c:ptCount val="5"/>
                <c:pt idx="0">
                  <c:v>Так, безперечно</c:v>
                </c:pt>
                <c:pt idx="1">
                  <c:v>Так, певною мірою</c:v>
                </c:pt>
                <c:pt idx="2">
                  <c:v>Ні</c:v>
                </c:pt>
                <c:pt idx="3">
                  <c:v>Важко сказати/відмова</c:v>
                </c:pt>
                <c:pt idx="4">
                  <c:v>Вперше чую про таке явище</c:v>
                </c:pt>
              </c:strCache>
            </c:strRef>
          </c:cat>
          <c:val>
            <c:numRef>
              <c:f>Лист1!$G$2:$G$6</c:f>
              <c:numCache>
                <c:formatCode>0.00%</c:formatCode>
                <c:ptCount val="5"/>
                <c:pt idx="0">
                  <c:v>0.42999999999999994</c:v>
                </c:pt>
                <c:pt idx="1">
                  <c:v>0.21499999999999997</c:v>
                </c:pt>
                <c:pt idx="2">
                  <c:v>0.37</c:v>
                </c:pt>
                <c:pt idx="3">
                  <c:v>0.51</c:v>
                </c:pt>
                <c:pt idx="4">
                  <c:v>0.47</c:v>
                </c:pt>
              </c:numCache>
            </c:numRef>
          </c:val>
          <c:extLst>
            <c:ext xmlns:c16="http://schemas.microsoft.com/office/drawing/2014/chart" uri="{C3380CC4-5D6E-409C-BE32-E72D297353CC}">
              <c16:uniqueId val="{00000006-0C81-4584-8000-0DC8B0AD2C98}"/>
            </c:ext>
          </c:extLst>
        </c:ser>
        <c:dLbls>
          <c:showLegendKey val="0"/>
          <c:showVal val="0"/>
          <c:showCatName val="0"/>
          <c:showSerName val="0"/>
          <c:showPercent val="0"/>
          <c:showBubbleSize val="0"/>
        </c:dLbls>
        <c:gapWidth val="60"/>
        <c:overlap val="100"/>
        <c:axId val="1529315199"/>
        <c:axId val="1529318527"/>
      </c:barChart>
      <c:catAx>
        <c:axId val="1529315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UA"/>
          </a:p>
        </c:txPr>
        <c:crossAx val="1529318527"/>
        <c:crosses val="autoZero"/>
        <c:auto val="1"/>
        <c:lblAlgn val="ctr"/>
        <c:lblOffset val="100"/>
        <c:noMultiLvlLbl val="0"/>
      </c:catAx>
      <c:valAx>
        <c:axId val="1529318527"/>
        <c:scaling>
          <c:orientation val="minMax"/>
        </c:scaling>
        <c:delete val="1"/>
        <c:axPos val="t"/>
        <c:numFmt formatCode="0%" sourceLinked="1"/>
        <c:majorTickMark val="none"/>
        <c:minorTickMark val="none"/>
        <c:tickLblPos val="nextTo"/>
        <c:crossAx val="1529315199"/>
        <c:crosses val="autoZero"/>
        <c:crossBetween val="between"/>
      </c:valAx>
      <c:spPr>
        <a:noFill/>
        <a:ln>
          <a:noFill/>
        </a:ln>
        <a:effectLst/>
      </c:spPr>
    </c:plotArea>
    <c:legend>
      <c:legendPos val="t"/>
      <c:legendEntry>
        <c:idx val="1"/>
        <c:delete val="1"/>
      </c:legendEntry>
      <c:legendEntry>
        <c:idx val="3"/>
        <c:delete val="1"/>
      </c:legendEntry>
      <c:legendEntry>
        <c:idx val="5"/>
        <c:delete val="1"/>
      </c:legendEntry>
      <c:layout>
        <c:manualLayout>
          <c:xMode val="edge"/>
          <c:yMode val="edge"/>
          <c:x val="0.18080955827830941"/>
          <c:y val="1.7422865521772524E-2"/>
          <c:w val="0.81214769958687905"/>
          <c:h val="5.8948733561171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49407842047901"/>
          <c:y val="0.17347482958401206"/>
          <c:w val="0.59220896968222914"/>
          <c:h val="0.82652517041598794"/>
        </c:manualLayout>
      </c:layout>
      <c:pieChart>
        <c:varyColors val="1"/>
        <c:ser>
          <c:idx val="0"/>
          <c:order val="0"/>
          <c:tx>
            <c:strRef>
              <c:f>Лист1!$B$1</c:f>
              <c:strCache>
                <c:ptCount val="1"/>
                <c:pt idx="0">
                  <c:v>Ряд 1</c:v>
                </c:pt>
              </c:strCache>
            </c:strRef>
          </c:tx>
          <c:spPr>
            <a:solidFill>
              <a:srgbClr val="3498DB"/>
            </a:solidFill>
          </c:spPr>
          <c:dPt>
            <c:idx val="0"/>
            <c:bubble3D val="0"/>
            <c:spPr>
              <a:solidFill>
                <a:srgbClr val="3498DB"/>
              </a:solidFill>
              <a:ln>
                <a:noFill/>
              </a:ln>
              <a:effectLst/>
            </c:spPr>
            <c:extLst>
              <c:ext xmlns:c16="http://schemas.microsoft.com/office/drawing/2014/chart" uri="{C3380CC4-5D6E-409C-BE32-E72D297353CC}">
                <c16:uniqueId val="{00000001-563D-48D8-9991-8CB3B84445D2}"/>
              </c:ext>
            </c:extLst>
          </c:dPt>
          <c:dPt>
            <c:idx val="1"/>
            <c:bubble3D val="0"/>
            <c:spPr>
              <a:solidFill>
                <a:schemeClr val="accent2">
                  <a:lumMod val="40000"/>
                  <a:lumOff val="60000"/>
                </a:schemeClr>
              </a:solidFill>
              <a:ln>
                <a:noFill/>
              </a:ln>
              <a:effectLst/>
            </c:spPr>
            <c:extLst>
              <c:ext xmlns:c16="http://schemas.microsoft.com/office/drawing/2014/chart" uri="{C3380CC4-5D6E-409C-BE32-E72D297353CC}">
                <c16:uniqueId val="{00000001-9771-4F72-91E0-366BC09EE4DA}"/>
              </c:ext>
            </c:extLst>
          </c:dPt>
          <c:dPt>
            <c:idx val="2"/>
            <c:bubble3D val="0"/>
            <c:spPr>
              <a:solidFill>
                <a:schemeClr val="accent6">
                  <a:lumMod val="40000"/>
                  <a:lumOff val="60000"/>
                </a:schemeClr>
              </a:solidFill>
              <a:ln>
                <a:noFill/>
              </a:ln>
              <a:effectLst/>
            </c:spPr>
            <c:extLst>
              <c:ext xmlns:c16="http://schemas.microsoft.com/office/drawing/2014/chart" uri="{C3380CC4-5D6E-409C-BE32-E72D297353CC}">
                <c16:uniqueId val="{00000002-9771-4F72-91E0-366BC09EE4DA}"/>
              </c:ext>
            </c:extLst>
          </c:dPt>
          <c:dPt>
            <c:idx val="3"/>
            <c:bubble3D val="0"/>
            <c:spPr>
              <a:solidFill>
                <a:schemeClr val="bg2"/>
              </a:solidFill>
              <a:ln>
                <a:noFill/>
              </a:ln>
              <a:effectLst/>
            </c:spPr>
            <c:extLst>
              <c:ext xmlns:c16="http://schemas.microsoft.com/office/drawing/2014/chart" uri="{C3380CC4-5D6E-409C-BE32-E72D297353CC}">
                <c16:uniqueId val="{00000003-9771-4F72-91E0-366BC09EE4DA}"/>
              </c:ext>
            </c:extLst>
          </c:dPt>
          <c:dPt>
            <c:idx val="4"/>
            <c:bubble3D val="0"/>
            <c:spPr>
              <a:solidFill>
                <a:schemeClr val="tx2"/>
              </a:solidFill>
              <a:ln>
                <a:noFill/>
              </a:ln>
              <a:effectLst/>
            </c:spPr>
            <c:extLst>
              <c:ext xmlns:c16="http://schemas.microsoft.com/office/drawing/2014/chart" uri="{C3380CC4-5D6E-409C-BE32-E72D297353CC}">
                <c16:uniqueId val="{00000004-9771-4F72-91E0-366BC09EE4D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UA"/>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Так, безперечно</c:v>
                </c:pt>
                <c:pt idx="1">
                  <c:v>Так, певною мірою</c:v>
                </c:pt>
                <c:pt idx="2">
                  <c:v>Ні</c:v>
                </c:pt>
                <c:pt idx="3">
                  <c:v>Важко сказати/відмова</c:v>
                </c:pt>
              </c:strCache>
            </c:strRef>
          </c:cat>
          <c:val>
            <c:numRef>
              <c:f>Лист1!$B$2:$B$5</c:f>
              <c:numCache>
                <c:formatCode>0.00%</c:formatCode>
                <c:ptCount val="4"/>
                <c:pt idx="0">
                  <c:v>9.1499999999999998E-2</c:v>
                </c:pt>
                <c:pt idx="1">
                  <c:v>0.33179999999999998</c:v>
                </c:pt>
                <c:pt idx="2">
                  <c:v>0.55700000000000005</c:v>
                </c:pt>
                <c:pt idx="3">
                  <c:v>1.9699999999999999E-2</c:v>
                </c:pt>
              </c:numCache>
            </c:numRef>
          </c:val>
          <c:extLst>
            <c:ext xmlns:c16="http://schemas.microsoft.com/office/drawing/2014/chart" uri="{C3380CC4-5D6E-409C-BE32-E72D297353CC}">
              <c16:uniqueId val="{00000000-B8A5-485F-8BD9-5D91C1B19537}"/>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6.8667780642885576E-2"/>
          <c:y val="3.1650364953957524E-2"/>
          <c:w val="0.87698091531480271"/>
          <c:h val="0.136892536571685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A36D8-AB02-496C-95F7-433F8D530956}" type="datetimeFigureOut">
              <a:rPr lang="uk-UA" smtClean="0"/>
              <a:t>10.07.2023</a:t>
            </a:fld>
            <a:endParaRPr lang="uk-UA"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7A869-0D34-4E41-B992-BE319A845AFF}" type="slidenum">
              <a:rPr lang="uk-UA" smtClean="0"/>
              <a:t>‹#›</a:t>
            </a:fld>
            <a:endParaRPr lang="uk-UA" dirty="0"/>
          </a:p>
        </p:txBody>
      </p:sp>
    </p:spTree>
    <p:extLst>
      <p:ext uri="{BB962C8B-B14F-4D97-AF65-F5344CB8AC3E}">
        <p14:creationId xmlns:p14="http://schemas.microsoft.com/office/powerpoint/2010/main" val="420076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6C7A869-0D34-4E41-B992-BE319A845AFF}" type="slidenum">
              <a:rPr lang="uk-UA" smtClean="0"/>
              <a:t>23</a:t>
            </a:fld>
            <a:endParaRPr lang="uk-UA" dirty="0"/>
          </a:p>
        </p:txBody>
      </p:sp>
    </p:spTree>
    <p:extLst>
      <p:ext uri="{BB962C8B-B14F-4D97-AF65-F5344CB8AC3E}">
        <p14:creationId xmlns:p14="http://schemas.microsoft.com/office/powerpoint/2010/main" val="177961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6C7A869-0D34-4E41-B992-BE319A845AFF}" type="slidenum">
              <a:rPr lang="uk-UA" smtClean="0"/>
              <a:t>24</a:t>
            </a:fld>
            <a:endParaRPr lang="uk-UA" dirty="0"/>
          </a:p>
        </p:txBody>
      </p:sp>
    </p:spTree>
    <p:extLst>
      <p:ext uri="{BB962C8B-B14F-4D97-AF65-F5344CB8AC3E}">
        <p14:creationId xmlns:p14="http://schemas.microsoft.com/office/powerpoint/2010/main" val="2733252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6C7A869-0D34-4E41-B992-BE319A845AFF}" type="slidenum">
              <a:rPr lang="uk-UA" smtClean="0"/>
              <a:t>26</a:t>
            </a:fld>
            <a:endParaRPr lang="uk-UA" dirty="0"/>
          </a:p>
        </p:txBody>
      </p:sp>
    </p:spTree>
    <p:extLst>
      <p:ext uri="{BB962C8B-B14F-4D97-AF65-F5344CB8AC3E}">
        <p14:creationId xmlns:p14="http://schemas.microsoft.com/office/powerpoint/2010/main" val="330744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6C7A869-0D34-4E41-B992-BE319A845AFF}" type="slidenum">
              <a:rPr lang="uk-UA" smtClean="0"/>
              <a:t>27</a:t>
            </a:fld>
            <a:endParaRPr lang="uk-UA" dirty="0"/>
          </a:p>
        </p:txBody>
      </p:sp>
    </p:spTree>
    <p:extLst>
      <p:ext uri="{BB962C8B-B14F-4D97-AF65-F5344CB8AC3E}">
        <p14:creationId xmlns:p14="http://schemas.microsoft.com/office/powerpoint/2010/main" val="1074625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6C7A869-0D34-4E41-B992-BE319A845AFF}" type="slidenum">
              <a:rPr lang="uk-UA" smtClean="0"/>
              <a:t>28</a:t>
            </a:fld>
            <a:endParaRPr lang="uk-UA" dirty="0"/>
          </a:p>
        </p:txBody>
      </p:sp>
    </p:spTree>
    <p:extLst>
      <p:ext uri="{BB962C8B-B14F-4D97-AF65-F5344CB8AC3E}">
        <p14:creationId xmlns:p14="http://schemas.microsoft.com/office/powerpoint/2010/main" val="62496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6C7A869-0D34-4E41-B992-BE319A845AFF}" type="slidenum">
              <a:rPr lang="uk-UA" smtClean="0"/>
              <a:t>29</a:t>
            </a:fld>
            <a:endParaRPr lang="uk-UA" dirty="0"/>
          </a:p>
        </p:txBody>
      </p:sp>
    </p:spTree>
    <p:extLst>
      <p:ext uri="{BB962C8B-B14F-4D97-AF65-F5344CB8AC3E}">
        <p14:creationId xmlns:p14="http://schemas.microsoft.com/office/powerpoint/2010/main" val="724308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6C7A869-0D34-4E41-B992-BE319A845AFF}" type="slidenum">
              <a:rPr lang="uk-UA" smtClean="0"/>
              <a:t>36</a:t>
            </a:fld>
            <a:endParaRPr lang="uk-UA" dirty="0"/>
          </a:p>
        </p:txBody>
      </p:sp>
    </p:spTree>
    <p:extLst>
      <p:ext uri="{BB962C8B-B14F-4D97-AF65-F5344CB8AC3E}">
        <p14:creationId xmlns:p14="http://schemas.microsoft.com/office/powerpoint/2010/main" val="2389925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6C7A869-0D34-4E41-B992-BE319A845AFF}" type="slidenum">
              <a:rPr lang="uk-UA" smtClean="0"/>
              <a:t>38</a:t>
            </a:fld>
            <a:endParaRPr lang="uk-UA" dirty="0"/>
          </a:p>
        </p:txBody>
      </p:sp>
    </p:spTree>
    <p:extLst>
      <p:ext uri="{BB962C8B-B14F-4D97-AF65-F5344CB8AC3E}">
        <p14:creationId xmlns:p14="http://schemas.microsoft.com/office/powerpoint/2010/main" val="3723874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6C7A869-0D34-4E41-B992-BE319A845AFF}" type="slidenum">
              <a:rPr lang="uk-UA" smtClean="0"/>
              <a:t>42</a:t>
            </a:fld>
            <a:endParaRPr lang="uk-UA" dirty="0"/>
          </a:p>
        </p:txBody>
      </p:sp>
    </p:spTree>
    <p:extLst>
      <p:ext uri="{BB962C8B-B14F-4D97-AF65-F5344CB8AC3E}">
        <p14:creationId xmlns:p14="http://schemas.microsoft.com/office/powerpoint/2010/main" val="530435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6C7A869-0D34-4E41-B992-BE319A845AFF}" type="slidenum">
              <a:rPr lang="uk-UA" smtClean="0"/>
              <a:t>8</a:t>
            </a:fld>
            <a:endParaRPr lang="uk-UA" dirty="0"/>
          </a:p>
        </p:txBody>
      </p:sp>
    </p:spTree>
    <p:extLst>
      <p:ext uri="{BB962C8B-B14F-4D97-AF65-F5344CB8AC3E}">
        <p14:creationId xmlns:p14="http://schemas.microsoft.com/office/powerpoint/2010/main" val="311001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6C7A869-0D34-4E41-B992-BE319A845AFF}" type="slidenum">
              <a:rPr lang="uk-UA" smtClean="0"/>
              <a:t>13</a:t>
            </a:fld>
            <a:endParaRPr lang="uk-UA" dirty="0"/>
          </a:p>
        </p:txBody>
      </p:sp>
    </p:spTree>
    <p:extLst>
      <p:ext uri="{BB962C8B-B14F-4D97-AF65-F5344CB8AC3E}">
        <p14:creationId xmlns:p14="http://schemas.microsoft.com/office/powerpoint/2010/main" val="1945487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6C7A869-0D34-4E41-B992-BE319A845AFF}" type="slidenum">
              <a:rPr lang="uk-UA" smtClean="0"/>
              <a:t>15</a:t>
            </a:fld>
            <a:endParaRPr lang="uk-UA" dirty="0"/>
          </a:p>
        </p:txBody>
      </p:sp>
    </p:spTree>
    <p:extLst>
      <p:ext uri="{BB962C8B-B14F-4D97-AF65-F5344CB8AC3E}">
        <p14:creationId xmlns:p14="http://schemas.microsoft.com/office/powerpoint/2010/main" val="411922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26C7A869-0D34-4E41-B992-BE319A845AFF}" type="slidenum">
              <a:rPr lang="uk-UA" smtClean="0"/>
              <a:t>18</a:t>
            </a:fld>
            <a:endParaRPr lang="uk-UA" dirty="0"/>
          </a:p>
        </p:txBody>
      </p:sp>
    </p:spTree>
    <p:extLst>
      <p:ext uri="{BB962C8B-B14F-4D97-AF65-F5344CB8AC3E}">
        <p14:creationId xmlns:p14="http://schemas.microsoft.com/office/powerpoint/2010/main" val="57063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26C7A869-0D34-4E41-B992-BE319A845AFF}" type="slidenum">
              <a:rPr lang="uk-UA" smtClean="0"/>
              <a:t>19</a:t>
            </a:fld>
            <a:endParaRPr lang="uk-UA" dirty="0"/>
          </a:p>
        </p:txBody>
      </p:sp>
    </p:spTree>
    <p:extLst>
      <p:ext uri="{BB962C8B-B14F-4D97-AF65-F5344CB8AC3E}">
        <p14:creationId xmlns:p14="http://schemas.microsoft.com/office/powerpoint/2010/main" val="351954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6C7A869-0D34-4E41-B992-BE319A845AFF}" type="slidenum">
              <a:rPr lang="uk-UA" smtClean="0"/>
              <a:t>21</a:t>
            </a:fld>
            <a:endParaRPr lang="uk-UA" dirty="0"/>
          </a:p>
        </p:txBody>
      </p:sp>
    </p:spTree>
    <p:extLst>
      <p:ext uri="{BB962C8B-B14F-4D97-AF65-F5344CB8AC3E}">
        <p14:creationId xmlns:p14="http://schemas.microsoft.com/office/powerpoint/2010/main" val="399856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26C7A869-0D34-4E41-B992-BE319A845AFF}" type="slidenum">
              <a:rPr lang="uk-UA" smtClean="0"/>
              <a:t>22</a:t>
            </a:fld>
            <a:endParaRPr lang="uk-UA" dirty="0"/>
          </a:p>
        </p:txBody>
      </p:sp>
    </p:spTree>
    <p:extLst>
      <p:ext uri="{BB962C8B-B14F-4D97-AF65-F5344CB8AC3E}">
        <p14:creationId xmlns:p14="http://schemas.microsoft.com/office/powerpoint/2010/main" val="309910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0E3F4394-640C-4911-B77C-CE319E40E6FD}"/>
              </a:ext>
            </a:extLst>
          </p:cNvPr>
          <p:cNvPicPr>
            <a:picLocks noChangeAspect="1"/>
          </p:cNvPicPr>
          <p:nvPr/>
        </p:nvPicPr>
        <p:blipFill>
          <a:blip r:embed="rId2"/>
          <a:srcRect/>
          <a:stretch/>
        </p:blipFill>
        <p:spPr>
          <a:xfrm>
            <a:off x="9840200" y="288025"/>
            <a:ext cx="1920000" cy="1920000"/>
          </a:xfrm>
          <a:prstGeom prst="rect">
            <a:avLst/>
          </a:prstGeom>
        </p:spPr>
      </p:pic>
      <p:sp>
        <p:nvSpPr>
          <p:cNvPr id="2" name="Title 1"/>
          <p:cNvSpPr>
            <a:spLocks noGrp="1"/>
          </p:cNvSpPr>
          <p:nvPr>
            <p:ph type="ctrTitle" hasCustomPrompt="1"/>
          </p:nvPr>
        </p:nvSpPr>
        <p:spPr bwMode="gray">
          <a:xfrm>
            <a:off x="431800" y="2372784"/>
            <a:ext cx="11328401" cy="1344257"/>
          </a:xfrm>
        </p:spPr>
        <p:txBody>
          <a:bodyPr anchor="b"/>
          <a:lstStyle>
            <a:lvl1pPr>
              <a:defRPr sz="4800" b="0" cap="none" baseline="0">
                <a:solidFill>
                  <a:schemeClr val="accent6"/>
                </a:solidFill>
                <a:latin typeface="+mj-lt"/>
                <a:ea typeface="Roboto" panose="02000000000000000000" pitchFamily="2" charset="0"/>
              </a:defRPr>
            </a:lvl1pPr>
          </a:lstStyle>
          <a:p>
            <a:r>
              <a:rPr lang="en-US" dirty="0"/>
              <a:t>Click to add title of presentation</a:t>
            </a:r>
          </a:p>
        </p:txBody>
      </p:sp>
      <p:sp>
        <p:nvSpPr>
          <p:cNvPr id="3" name="Subtitle 2"/>
          <p:cNvSpPr>
            <a:spLocks noGrp="1"/>
          </p:cNvSpPr>
          <p:nvPr>
            <p:ph type="subTitle" idx="1" hasCustomPrompt="1"/>
          </p:nvPr>
        </p:nvSpPr>
        <p:spPr bwMode="gray">
          <a:xfrm>
            <a:off x="431799" y="3813054"/>
            <a:ext cx="11328403" cy="1535764"/>
          </a:xfrm>
        </p:spPr>
        <p:txBody>
          <a:bodyPr/>
          <a:lstStyle>
            <a:lvl1pPr marL="0" indent="0" algn="l">
              <a:spcBef>
                <a:spcPts val="800"/>
              </a:spcBef>
              <a:spcAft>
                <a:spcPts val="0"/>
              </a:spcAft>
              <a:buNone/>
              <a:defRPr sz="2667" baseline="0">
                <a:solidFill>
                  <a:schemeClr val="tx2"/>
                </a:solidFill>
                <a:latin typeface="+mj-lt"/>
                <a:ea typeface="Roboto" panose="02000000000000000000" pitchFamily="2" charset="0"/>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tx2"/>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4" name="Rechteck 3"/>
          <p:cNvSpPr/>
          <p:nvPr/>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6" name="Text Placeholder 10"/>
          <p:cNvSpPr>
            <a:spLocks noGrp="1"/>
          </p:cNvSpPr>
          <p:nvPr>
            <p:ph type="body" sz="quarter" idx="10" hasCustomPrompt="1"/>
          </p:nvPr>
        </p:nvSpPr>
        <p:spPr bwMode="gray">
          <a:xfrm>
            <a:off x="431800" y="6117413"/>
            <a:ext cx="11328400" cy="288000"/>
          </a:xfrm>
        </p:spPr>
        <p:txBody>
          <a:bodyPr tIns="0" anchor="b" anchorCtr="0"/>
          <a:lstStyle>
            <a:lvl1pPr marL="0" indent="0">
              <a:lnSpc>
                <a:spcPct val="100000"/>
              </a:lnSpc>
              <a:spcBef>
                <a:spcPts val="0"/>
              </a:spcBef>
              <a:spcAft>
                <a:spcPts val="0"/>
              </a:spcAft>
              <a:buFontTx/>
              <a:buNone/>
              <a:defRPr sz="1600">
                <a:solidFill>
                  <a:schemeClr val="tx2"/>
                </a:solidFill>
                <a:latin typeface="+mn-lt"/>
                <a:ea typeface="Roboto" panose="02000000000000000000" pitchFamily="2" charset="0"/>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dirty="0"/>
              <a:t>Click to add additional text, e.g. author, location, date</a:t>
            </a:r>
          </a:p>
        </p:txBody>
      </p:sp>
      <p:sp>
        <p:nvSpPr>
          <p:cNvPr id="7" name="Rechteck 3"/>
          <p:cNvSpPr/>
          <p:nvPr/>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9" name="Rechteck 3"/>
          <p:cNvSpPr/>
          <p:nvPr/>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11" name="Rechteck 3">
            <a:extLst>
              <a:ext uri="{FF2B5EF4-FFF2-40B4-BE49-F238E27FC236}">
                <a16:creationId xmlns:a16="http://schemas.microsoft.com/office/drawing/2014/main" id="{25F63510-380B-4541-B731-9E9DED0256B7}"/>
              </a:ext>
            </a:extLst>
          </p:cNvPr>
          <p:cNvSpPr/>
          <p:nvPr/>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Tree>
    <p:extLst>
      <p:ext uri="{BB962C8B-B14F-4D97-AF65-F5344CB8AC3E}">
        <p14:creationId xmlns:p14="http://schemas.microsoft.com/office/powerpoint/2010/main" val="269748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for print">
    <p:bg>
      <p:bgPr>
        <a:solidFill>
          <a:schemeClr val="bg1"/>
        </a:solidFill>
        <a:effectLst/>
      </p:bgPr>
    </p:bg>
    <p:spTree>
      <p:nvGrpSpPr>
        <p:cNvPr id="1" name=""/>
        <p:cNvGrpSpPr/>
        <p:nvPr/>
      </p:nvGrpSpPr>
      <p:grpSpPr>
        <a:xfrm>
          <a:off x="0" y="0"/>
          <a:ext cx="0" cy="0"/>
          <a:chOff x="0" y="0"/>
          <a:chExt cx="0" cy="0"/>
        </a:xfrm>
      </p:grpSpPr>
      <p:sp>
        <p:nvSpPr>
          <p:cNvPr id="3" name="Rechteck 2"/>
          <p:cNvSpPr/>
          <p:nvPr/>
        </p:nvSpPr>
        <p:spPr bwMode="gray">
          <a:xfrm>
            <a:off x="0" y="99"/>
            <a:ext cx="12192000" cy="218006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2" name="Titel 1"/>
          <p:cNvSpPr>
            <a:spLocks noGrp="1"/>
          </p:cNvSpPr>
          <p:nvPr>
            <p:ph type="title" hasCustomPrompt="1"/>
          </p:nvPr>
        </p:nvSpPr>
        <p:spPr bwMode="gray">
          <a:xfrm>
            <a:off x="431214" y="2372784"/>
            <a:ext cx="11328557" cy="1919816"/>
          </a:xfr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4000" kern="1200" dirty="0">
                <a:solidFill>
                  <a:schemeClr val="tx1"/>
                </a:solidFill>
                <a:latin typeface="+mn-lt"/>
                <a:ea typeface="Roboto" panose="02000000000000000000" pitchFamily="2" charset="0"/>
                <a:cs typeface="+mn-cs"/>
              </a:defRPr>
            </a:lvl1pPr>
          </a:lstStyle>
          <a:p>
            <a:pPr lvl="0"/>
            <a:r>
              <a:rPr lang="en-US" dirty="0"/>
              <a:t>Click to add text for divider slide</a:t>
            </a:r>
          </a:p>
        </p:txBody>
      </p:sp>
      <p:sp>
        <p:nvSpPr>
          <p:cNvPr id="59" name="Rechteck 58"/>
          <p:cNvSpPr/>
          <p:nvPr/>
        </p:nvSpPr>
        <p:spPr bwMode="gray">
          <a:xfrm>
            <a:off x="431213" y="2372883"/>
            <a:ext cx="11329512" cy="96000"/>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dirty="0">
              <a:solidFill>
                <a:schemeClr val="tx1"/>
              </a:solidFill>
              <a:latin typeface="Arial" pitchFamily="34" charset="0"/>
            </a:endParaRPr>
          </a:p>
        </p:txBody>
      </p:sp>
      <p:sp>
        <p:nvSpPr>
          <p:cNvPr id="60" name="Rechteck 59"/>
          <p:cNvSpPr/>
          <p:nvPr/>
        </p:nvSpPr>
        <p:spPr bwMode="gray">
          <a:xfrm>
            <a:off x="431214" y="4197085"/>
            <a:ext cx="11328157" cy="96000"/>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dirty="0">
              <a:solidFill>
                <a:schemeClr val="tx1"/>
              </a:solidFill>
              <a:latin typeface="Arial" pitchFamily="34" charset="0"/>
            </a:endParaRPr>
          </a:p>
        </p:txBody>
      </p:sp>
      <p:sp>
        <p:nvSpPr>
          <p:cNvPr id="6" name="Rechteck 2"/>
          <p:cNvSpPr/>
          <p:nvPr/>
        </p:nvSpPr>
        <p:spPr bwMode="gray">
          <a:xfrm>
            <a:off x="0" y="99"/>
            <a:ext cx="12192000" cy="218006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7" name="Rechteck 58"/>
          <p:cNvSpPr/>
          <p:nvPr/>
        </p:nvSpPr>
        <p:spPr bwMode="gray">
          <a:xfrm>
            <a:off x="431213" y="2372883"/>
            <a:ext cx="11329512" cy="96000"/>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dirty="0">
              <a:solidFill>
                <a:schemeClr val="tx1"/>
              </a:solidFill>
              <a:latin typeface="Arial" pitchFamily="34" charset="0"/>
            </a:endParaRPr>
          </a:p>
        </p:txBody>
      </p:sp>
      <p:sp>
        <p:nvSpPr>
          <p:cNvPr id="8" name="Rechteck 59"/>
          <p:cNvSpPr/>
          <p:nvPr/>
        </p:nvSpPr>
        <p:spPr bwMode="gray">
          <a:xfrm>
            <a:off x="431214" y="4197085"/>
            <a:ext cx="11328157" cy="96000"/>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dirty="0">
              <a:solidFill>
                <a:schemeClr val="tx1"/>
              </a:solidFill>
              <a:latin typeface="Arial" pitchFamily="34"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0784" y="260560"/>
            <a:ext cx="1440000" cy="1440000"/>
          </a:xfrm>
          <a:prstGeom prst="rect">
            <a:avLst/>
          </a:prstGeom>
        </p:spPr>
      </p:pic>
      <p:sp>
        <p:nvSpPr>
          <p:cNvPr id="10" name="Rechteck 2"/>
          <p:cNvSpPr/>
          <p:nvPr/>
        </p:nvSpPr>
        <p:spPr bwMode="gray">
          <a:xfrm>
            <a:off x="0" y="99"/>
            <a:ext cx="12192000" cy="218006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11" name="Rechteck 58"/>
          <p:cNvSpPr/>
          <p:nvPr/>
        </p:nvSpPr>
        <p:spPr bwMode="gray">
          <a:xfrm>
            <a:off x="431213" y="2372883"/>
            <a:ext cx="11329512" cy="96000"/>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dirty="0">
              <a:solidFill>
                <a:schemeClr val="tx1"/>
              </a:solidFill>
              <a:latin typeface="Arial" pitchFamily="34" charset="0"/>
            </a:endParaRPr>
          </a:p>
        </p:txBody>
      </p:sp>
      <p:sp>
        <p:nvSpPr>
          <p:cNvPr id="12" name="Rechteck 59"/>
          <p:cNvSpPr/>
          <p:nvPr/>
        </p:nvSpPr>
        <p:spPr bwMode="gray">
          <a:xfrm>
            <a:off x="431214" y="4197085"/>
            <a:ext cx="11328157" cy="96000"/>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dirty="0">
              <a:solidFill>
                <a:schemeClr val="tx1"/>
              </a:solidFill>
              <a:latin typeface="Arial" pitchFamily="34" charset="0"/>
            </a:endParaRPr>
          </a:p>
        </p:txBody>
      </p:sp>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0784" y="260560"/>
            <a:ext cx="1440000" cy="1440000"/>
          </a:xfrm>
          <a:prstGeom prst="rect">
            <a:avLst/>
          </a:prstGeom>
        </p:spPr>
      </p:pic>
      <p:sp>
        <p:nvSpPr>
          <p:cNvPr id="14" name="Rechteck 2">
            <a:extLst>
              <a:ext uri="{FF2B5EF4-FFF2-40B4-BE49-F238E27FC236}">
                <a16:creationId xmlns:a16="http://schemas.microsoft.com/office/drawing/2014/main" id="{D18E50B0-D0C2-4A7B-A563-97736050C317}"/>
              </a:ext>
            </a:extLst>
          </p:cNvPr>
          <p:cNvSpPr/>
          <p:nvPr/>
        </p:nvSpPr>
        <p:spPr bwMode="gray">
          <a:xfrm>
            <a:off x="0" y="99"/>
            <a:ext cx="12192000" cy="218006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15" name="Rechteck 58">
            <a:extLst>
              <a:ext uri="{FF2B5EF4-FFF2-40B4-BE49-F238E27FC236}">
                <a16:creationId xmlns:a16="http://schemas.microsoft.com/office/drawing/2014/main" id="{E08B5633-7734-4A91-ABDE-F2E21809732A}"/>
              </a:ext>
            </a:extLst>
          </p:cNvPr>
          <p:cNvSpPr/>
          <p:nvPr/>
        </p:nvSpPr>
        <p:spPr bwMode="gray">
          <a:xfrm>
            <a:off x="431213" y="2372883"/>
            <a:ext cx="11329512" cy="96000"/>
          </a:xfrm>
          <a:prstGeom prst="rect">
            <a:avLst/>
          </a:prstGeom>
          <a:solidFill>
            <a:srgbClr val="3498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dirty="0">
              <a:solidFill>
                <a:schemeClr val="tx1"/>
              </a:solidFill>
              <a:latin typeface="Arial" pitchFamily="34" charset="0"/>
            </a:endParaRPr>
          </a:p>
        </p:txBody>
      </p:sp>
      <p:sp>
        <p:nvSpPr>
          <p:cNvPr id="16" name="Rechteck 59">
            <a:extLst>
              <a:ext uri="{FF2B5EF4-FFF2-40B4-BE49-F238E27FC236}">
                <a16:creationId xmlns:a16="http://schemas.microsoft.com/office/drawing/2014/main" id="{30790101-92B1-4CE2-9DD6-40CD3E95235E}"/>
              </a:ext>
            </a:extLst>
          </p:cNvPr>
          <p:cNvSpPr/>
          <p:nvPr/>
        </p:nvSpPr>
        <p:spPr bwMode="gray">
          <a:xfrm>
            <a:off x="431214" y="4197085"/>
            <a:ext cx="11328157" cy="96000"/>
          </a:xfrm>
          <a:prstGeom prst="rect">
            <a:avLst/>
          </a:prstGeom>
          <a:solidFill>
            <a:srgbClr val="3498D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dirty="0">
              <a:solidFill>
                <a:schemeClr val="tx1"/>
              </a:solidFill>
              <a:latin typeface="Arial" pitchFamily="34" charset="0"/>
            </a:endParaRPr>
          </a:p>
        </p:txBody>
      </p:sp>
      <p:pic>
        <p:nvPicPr>
          <p:cNvPr id="17" name="Рисунок 16">
            <a:extLst>
              <a:ext uri="{FF2B5EF4-FFF2-40B4-BE49-F238E27FC236}">
                <a16:creationId xmlns:a16="http://schemas.microsoft.com/office/drawing/2014/main" id="{DE214CB0-B01B-47A3-9457-C196F2FF6AF8}"/>
              </a:ext>
            </a:extLst>
          </p:cNvPr>
          <p:cNvPicPr>
            <a:picLocks noChangeAspect="1"/>
          </p:cNvPicPr>
          <p:nvPr/>
        </p:nvPicPr>
        <p:blipFill>
          <a:blip r:embed="rId3"/>
          <a:srcRect/>
          <a:stretch/>
        </p:blipFill>
        <p:spPr>
          <a:xfrm>
            <a:off x="10320784" y="260560"/>
            <a:ext cx="1440000" cy="1440000"/>
          </a:xfrm>
          <a:prstGeom prst="rect">
            <a:avLst/>
          </a:prstGeom>
        </p:spPr>
      </p:pic>
    </p:spTree>
    <p:extLst>
      <p:ext uri="{BB962C8B-B14F-4D97-AF65-F5344CB8AC3E}">
        <p14:creationId xmlns:p14="http://schemas.microsoft.com/office/powerpoint/2010/main" val="125787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4_Agenda">
    <p:bg bwMode="gray">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885C990C-030F-4E51-9A48-2317129A4B43}"/>
              </a:ext>
            </a:extLst>
          </p:cNvPr>
          <p:cNvPicPr>
            <a:picLocks noChangeAspect="1"/>
          </p:cNvPicPr>
          <p:nvPr/>
        </p:nvPicPr>
        <p:blipFill>
          <a:blip r:embed="rId2"/>
          <a:srcRect/>
          <a:stretch/>
        </p:blipFill>
        <p:spPr>
          <a:xfrm>
            <a:off x="10320784" y="260560"/>
            <a:ext cx="1440000" cy="1440000"/>
          </a:xfrm>
          <a:prstGeom prst="rect">
            <a:avLst/>
          </a:prstGeom>
        </p:spPr>
      </p:pic>
      <p:sp>
        <p:nvSpPr>
          <p:cNvPr id="2" name="Title 1"/>
          <p:cNvSpPr>
            <a:spLocks noGrp="1"/>
          </p:cNvSpPr>
          <p:nvPr>
            <p:ph type="title" hasCustomPrompt="1"/>
          </p:nvPr>
        </p:nvSpPr>
        <p:spPr bwMode="gray">
          <a:xfrm>
            <a:off x="431216" y="260560"/>
            <a:ext cx="9409305" cy="384053"/>
          </a:xfrm>
        </p:spPr>
        <p:txBody>
          <a:bodyPr anchor="ctr"/>
          <a:lstStyle>
            <a:lvl1pPr>
              <a:defRPr b="0" baseline="0">
                <a:solidFill>
                  <a:schemeClr val="accent6"/>
                </a:solidFill>
                <a:latin typeface="+mj-lt"/>
                <a:ea typeface="Roboto" panose="02000000000000000000" pitchFamily="2" charset="0"/>
              </a:defRPr>
            </a:lvl1pPr>
          </a:lstStyle>
          <a:p>
            <a:r>
              <a:rPr lang="uk-UA" dirty="0"/>
              <a:t>Назва слайду</a:t>
            </a:r>
            <a:endParaRPr lang="en-US" dirty="0"/>
          </a:p>
        </p:txBody>
      </p:sp>
      <p:sp>
        <p:nvSpPr>
          <p:cNvPr id="3" name="Content Placeholder 2"/>
          <p:cNvSpPr>
            <a:spLocks noGrp="1"/>
          </p:cNvSpPr>
          <p:nvPr>
            <p:ph idx="1" hasCustomPrompt="1"/>
          </p:nvPr>
        </p:nvSpPr>
        <p:spPr bwMode="gray">
          <a:xfrm>
            <a:off x="431211" y="1743465"/>
            <a:ext cx="11329573" cy="4373907"/>
          </a:xfrm>
        </p:spPr>
        <p:txBody>
          <a:bodyPr/>
          <a:lstStyle>
            <a:lvl1pPr marL="479988" indent="-479988">
              <a:spcBef>
                <a:spcPts val="1600"/>
              </a:spcBef>
              <a:spcAft>
                <a:spcPts val="0"/>
              </a:spcAft>
              <a:buClr>
                <a:schemeClr val="tx2"/>
              </a:buClr>
              <a:buFont typeface="+mj-lt"/>
              <a:buAutoNum type="arabicPeriod"/>
              <a:tabLst>
                <a:tab pos="11327717" algn="r"/>
              </a:tabLst>
              <a:defRPr sz="2400">
                <a:solidFill>
                  <a:schemeClr val="tx1"/>
                </a:solidFill>
                <a:latin typeface="+mn-lt"/>
                <a:ea typeface="Roboto" panose="02000000000000000000" pitchFamily="2" charset="0"/>
              </a:defRPr>
            </a:lvl1pPr>
            <a:lvl2pPr marL="478355" indent="0">
              <a:spcBef>
                <a:spcPts val="1600"/>
              </a:spcBef>
              <a:spcAft>
                <a:spcPts val="0"/>
              </a:spcAft>
              <a:buClr>
                <a:schemeClr val="bg2"/>
              </a:buClr>
              <a:buFont typeface="+mj-lt"/>
              <a:buNone/>
              <a:tabLst>
                <a:tab pos="11039724" algn="r"/>
              </a:tabLst>
              <a:defRPr sz="2400">
                <a:solidFill>
                  <a:schemeClr val="bg2"/>
                </a:solidFill>
              </a:defRPr>
            </a:lvl2pPr>
            <a:lvl3pPr marL="479988" indent="0">
              <a:spcBef>
                <a:spcPts val="1600"/>
              </a:spcBef>
              <a:spcAft>
                <a:spcPts val="0"/>
              </a:spcAft>
              <a:buFontTx/>
              <a:buNone/>
              <a:defRPr sz="2400">
                <a:solidFill>
                  <a:schemeClr val="bg2"/>
                </a:solidFill>
              </a:defRPr>
            </a:lvl3pPr>
            <a:lvl4pPr marL="479988" indent="0">
              <a:spcBef>
                <a:spcPts val="1600"/>
              </a:spcBef>
              <a:spcAft>
                <a:spcPts val="0"/>
              </a:spcAft>
              <a:buFontTx/>
              <a:buNone/>
              <a:defRPr sz="2400">
                <a:solidFill>
                  <a:schemeClr val="bg2"/>
                </a:solidFill>
              </a:defRPr>
            </a:lvl4pPr>
            <a:lvl5pPr marL="479988" indent="0">
              <a:spcBef>
                <a:spcPts val="1600"/>
              </a:spcBef>
              <a:spcAft>
                <a:spcPts val="0"/>
              </a:spcAft>
              <a:buFontTx/>
              <a:buNone/>
              <a:defRPr sz="2400">
                <a:solidFill>
                  <a:schemeClr val="bg2"/>
                </a:solidFill>
              </a:defRPr>
            </a:lvl5pPr>
            <a:lvl6pPr marL="479988" indent="0">
              <a:spcBef>
                <a:spcPts val="1600"/>
              </a:spcBef>
              <a:spcAft>
                <a:spcPts val="0"/>
              </a:spcAft>
              <a:buFontTx/>
              <a:buNone/>
              <a:defRPr sz="2400">
                <a:solidFill>
                  <a:schemeClr val="bg2"/>
                </a:solidFill>
              </a:defRPr>
            </a:lvl6pPr>
            <a:lvl7pPr marL="479988" indent="0">
              <a:spcBef>
                <a:spcPts val="1600"/>
              </a:spcBef>
              <a:spcAft>
                <a:spcPts val="0"/>
              </a:spcAft>
              <a:buFontTx/>
              <a:buNone/>
              <a:defRPr sz="2400">
                <a:solidFill>
                  <a:schemeClr val="bg2"/>
                </a:solidFill>
              </a:defRPr>
            </a:lvl7pPr>
            <a:lvl8pPr marL="479988" indent="0">
              <a:spcBef>
                <a:spcPts val="1600"/>
              </a:spcBef>
              <a:spcAft>
                <a:spcPts val="0"/>
              </a:spcAft>
              <a:buFontTx/>
              <a:buNone/>
              <a:defRPr sz="2400">
                <a:solidFill>
                  <a:schemeClr val="bg2"/>
                </a:solidFill>
              </a:defRPr>
            </a:lvl8pPr>
            <a:lvl9pPr marL="479988" indent="0">
              <a:spcBef>
                <a:spcPts val="1600"/>
              </a:spcBef>
              <a:spcAft>
                <a:spcPts val="0"/>
              </a:spcAft>
              <a:buFontTx/>
              <a:buNone/>
              <a:defRPr sz="2400">
                <a:solidFill>
                  <a:schemeClr val="bg2"/>
                </a:solidFill>
              </a:defRPr>
            </a:lvl9pPr>
          </a:lstStyle>
          <a:p>
            <a:pPr lvl="0"/>
            <a:r>
              <a:rPr lang="uk-UA" noProof="0" dirty="0" err="1"/>
              <a:t>Click</a:t>
            </a:r>
            <a:r>
              <a:rPr lang="uk-UA" noProof="0" dirty="0"/>
              <a:t> </a:t>
            </a:r>
            <a:r>
              <a:rPr lang="uk-UA" noProof="0" dirty="0" err="1"/>
              <a:t>to</a:t>
            </a:r>
            <a:r>
              <a:rPr lang="uk-UA" noProof="0" dirty="0"/>
              <a:t> </a:t>
            </a:r>
            <a:r>
              <a:rPr lang="uk-UA" noProof="0" dirty="0" err="1"/>
              <a:t>add</a:t>
            </a:r>
            <a:r>
              <a:rPr lang="uk-UA" noProof="0" dirty="0"/>
              <a:t> </a:t>
            </a:r>
            <a:r>
              <a:rPr lang="uk-UA" noProof="0" dirty="0" err="1"/>
              <a:t>agenda</a:t>
            </a:r>
            <a:endParaRPr lang="uk-UA" noProof="0" dirty="0"/>
          </a:p>
        </p:txBody>
      </p:sp>
      <p:sp>
        <p:nvSpPr>
          <p:cNvPr id="9" name="Текст 8"/>
          <p:cNvSpPr>
            <a:spLocks noGrp="1"/>
          </p:cNvSpPr>
          <p:nvPr>
            <p:ph type="body" sz="quarter" idx="10" hasCustomPrompt="1"/>
          </p:nvPr>
        </p:nvSpPr>
        <p:spPr>
          <a:xfrm>
            <a:off x="431215" y="740628"/>
            <a:ext cx="9409307" cy="895648"/>
          </a:xfrm>
        </p:spPr>
        <p:txBody>
          <a:bodyPr anchor="t"/>
          <a:lstStyle>
            <a:lvl1pPr marL="0" algn="l" defTabSz="1219170" rtl="0" eaLnBrk="1" latinLnBrk="0" hangingPunct="1">
              <a:spcBef>
                <a:spcPct val="0"/>
              </a:spcBef>
              <a:buNone/>
              <a:defRPr lang="ru-RU" sz="1867" kern="1200" dirty="0" smtClean="0">
                <a:solidFill>
                  <a:schemeClr val="tx1"/>
                </a:solidFill>
                <a:latin typeface="+mn-lt"/>
                <a:ea typeface="Roboto" panose="02000000000000000000" pitchFamily="2" charset="0"/>
                <a:cs typeface="+mj-cs"/>
              </a:defRPr>
            </a:lvl1pPr>
            <a:lvl2pPr marL="0" indent="0" algn="l" defTabSz="1219170" rtl="0" eaLnBrk="1" latinLnBrk="0" hangingPunct="1">
              <a:spcBef>
                <a:spcPct val="0"/>
              </a:spcBef>
              <a:buNone/>
              <a:defRPr lang="ru-RU" sz="1867" kern="1200" dirty="0" smtClean="0">
                <a:solidFill>
                  <a:schemeClr val="tx1"/>
                </a:solidFill>
                <a:latin typeface="Arial" pitchFamily="34" charset="0"/>
                <a:ea typeface="+mj-ea"/>
                <a:cs typeface="+mj-cs"/>
              </a:defRPr>
            </a:lvl2pPr>
            <a:lvl3pPr marL="0" indent="0" algn="l" defTabSz="1219170" rtl="0" eaLnBrk="1" latinLnBrk="0" hangingPunct="1">
              <a:spcBef>
                <a:spcPct val="0"/>
              </a:spcBef>
              <a:buNone/>
              <a:defRPr lang="ru-RU" sz="1867" kern="1200" dirty="0" smtClean="0">
                <a:solidFill>
                  <a:schemeClr val="tx1"/>
                </a:solidFill>
                <a:latin typeface="Arial" pitchFamily="34" charset="0"/>
                <a:ea typeface="+mj-ea"/>
                <a:cs typeface="+mj-cs"/>
              </a:defRPr>
            </a:lvl3pPr>
            <a:lvl4pPr marL="0" indent="0" algn="l" defTabSz="1219170" rtl="0" eaLnBrk="1" latinLnBrk="0" hangingPunct="1">
              <a:spcBef>
                <a:spcPct val="0"/>
              </a:spcBef>
              <a:buNone/>
              <a:defRPr lang="ru-RU" sz="1867" kern="1200" dirty="0" smtClean="0">
                <a:solidFill>
                  <a:schemeClr val="tx1"/>
                </a:solidFill>
                <a:latin typeface="Arial" pitchFamily="34" charset="0"/>
                <a:ea typeface="+mj-ea"/>
                <a:cs typeface="+mj-cs"/>
              </a:defRPr>
            </a:lvl4pPr>
            <a:lvl5pPr marL="0" indent="0" algn="l" defTabSz="1219170" rtl="0" eaLnBrk="1" latinLnBrk="0" hangingPunct="1">
              <a:spcBef>
                <a:spcPct val="0"/>
              </a:spcBef>
              <a:buNone/>
              <a:defRPr lang="ru-RU" sz="1867" kern="1200" dirty="0" smtClean="0">
                <a:solidFill>
                  <a:schemeClr val="tx1"/>
                </a:solidFill>
                <a:latin typeface="Arial" pitchFamily="34" charset="0"/>
                <a:ea typeface="+mj-ea"/>
                <a:cs typeface="+mj-cs"/>
              </a:defRPr>
            </a:lvl5pPr>
          </a:lstStyle>
          <a:p>
            <a:pPr lvl="0"/>
            <a:r>
              <a:rPr lang="ru-RU" dirty="0"/>
              <a:t>Текст</a:t>
            </a:r>
          </a:p>
        </p:txBody>
      </p:sp>
      <p:sp>
        <p:nvSpPr>
          <p:cNvPr id="11" name="Текст 10"/>
          <p:cNvSpPr>
            <a:spLocks noGrp="1"/>
          </p:cNvSpPr>
          <p:nvPr>
            <p:ph type="body" sz="quarter" idx="11" hasCustomPrompt="1"/>
          </p:nvPr>
        </p:nvSpPr>
        <p:spPr>
          <a:xfrm>
            <a:off x="431211" y="6270281"/>
            <a:ext cx="11329572" cy="299211"/>
          </a:xfrm>
        </p:spPr>
        <p:txBody>
          <a:bodyPr anchor="b"/>
          <a:lstStyle>
            <a:lvl1pPr>
              <a:defRPr sz="1867" i="1">
                <a:solidFill>
                  <a:schemeClr val="tx2"/>
                </a:solidFill>
                <a:latin typeface="+mn-lt"/>
                <a:ea typeface="Roboto" panose="02000000000000000000" pitchFamily="2" charset="0"/>
              </a:defRPr>
            </a:lvl1pPr>
          </a:lstStyle>
          <a:p>
            <a:pPr lvl="0"/>
            <a:r>
              <a:rPr lang="uk-UA" noProof="0" dirty="0"/>
              <a:t>Запитання</a:t>
            </a:r>
          </a:p>
        </p:txBody>
      </p:sp>
    </p:spTree>
    <p:extLst>
      <p:ext uri="{BB962C8B-B14F-4D97-AF65-F5344CB8AC3E}">
        <p14:creationId xmlns:p14="http://schemas.microsoft.com/office/powerpoint/2010/main" val="205714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Agenda">
  <p:cSld name="6_Agenda">
    <p:bg>
      <p:bgPr>
        <a:solidFill>
          <a:schemeClr val="lt1"/>
        </a:solidFill>
        <a:effectLst/>
      </p:bgPr>
    </p:bg>
    <p:spTree>
      <p:nvGrpSpPr>
        <p:cNvPr id="1" name="Shape 110"/>
        <p:cNvGrpSpPr/>
        <p:nvPr/>
      </p:nvGrpSpPr>
      <p:grpSpPr>
        <a:xfrm>
          <a:off x="0" y="0"/>
          <a:ext cx="0" cy="0"/>
          <a:chOff x="0" y="0"/>
          <a:chExt cx="0" cy="0"/>
        </a:xfrm>
      </p:grpSpPr>
      <p:sp>
        <p:nvSpPr>
          <p:cNvPr id="111" name="Google Shape;111;p90"/>
          <p:cNvSpPr txBox="1">
            <a:spLocks noGrp="1"/>
          </p:cNvSpPr>
          <p:nvPr>
            <p:ph type="title"/>
          </p:nvPr>
        </p:nvSpPr>
        <p:spPr>
          <a:xfrm>
            <a:off x="431216" y="260560"/>
            <a:ext cx="9121264" cy="384053"/>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accent6"/>
              </a:buClr>
              <a:buSzPts val="2400"/>
              <a:buFont typeface="Tahoma"/>
              <a:buNone/>
              <a:defRPr b="0">
                <a:solidFill>
                  <a:schemeClr val="accent6"/>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90"/>
          <p:cNvSpPr txBox="1">
            <a:spLocks noGrp="1"/>
          </p:cNvSpPr>
          <p:nvPr>
            <p:ph type="body" idx="1"/>
          </p:nvPr>
        </p:nvSpPr>
        <p:spPr>
          <a:xfrm>
            <a:off x="431214" y="2127520"/>
            <a:ext cx="11329573" cy="4373907"/>
          </a:xfrm>
          <a:prstGeom prst="rect">
            <a:avLst/>
          </a:prstGeom>
          <a:noFill/>
          <a:ln>
            <a:noFill/>
          </a:ln>
        </p:spPr>
        <p:txBody>
          <a:bodyPr spcFirstLastPara="1" wrap="square" lIns="0" tIns="18000" rIns="0" bIns="0" anchor="t" anchorCtr="0">
            <a:noAutofit/>
          </a:bodyPr>
          <a:lstStyle>
            <a:lvl1pPr marL="457200" lvl="0" indent="-381000" algn="l">
              <a:lnSpc>
                <a:spcPct val="100000"/>
              </a:lnSpc>
              <a:spcBef>
                <a:spcPts val="1600"/>
              </a:spcBef>
              <a:spcAft>
                <a:spcPts val="0"/>
              </a:spcAft>
              <a:buClr>
                <a:schemeClr val="dk2"/>
              </a:buClr>
              <a:buSzPts val="2400"/>
              <a:buFont typeface="Tahoma"/>
              <a:buAutoNum type="arabicPeriod"/>
              <a:defRPr sz="2400">
                <a:solidFill>
                  <a:schemeClr val="dk1"/>
                </a:solidFill>
                <a:latin typeface="Tahoma"/>
                <a:ea typeface="Tahoma"/>
                <a:cs typeface="Tahoma"/>
                <a:sym typeface="Tahoma"/>
              </a:defRPr>
            </a:lvl1pPr>
            <a:lvl2pPr marL="914400" lvl="1" indent="-228600" algn="l">
              <a:lnSpc>
                <a:spcPct val="100000"/>
              </a:lnSpc>
              <a:spcBef>
                <a:spcPts val="1600"/>
              </a:spcBef>
              <a:spcAft>
                <a:spcPts val="0"/>
              </a:spcAft>
              <a:buClr>
                <a:schemeClr val="lt2"/>
              </a:buClr>
              <a:buSzPts val="2400"/>
              <a:buFont typeface="Tahoma"/>
              <a:buNone/>
              <a:defRPr sz="2400">
                <a:solidFill>
                  <a:schemeClr val="lt2"/>
                </a:solidFill>
              </a:defRPr>
            </a:lvl2pPr>
            <a:lvl3pPr marL="1371600" lvl="2" indent="-228600" algn="l">
              <a:lnSpc>
                <a:spcPct val="100000"/>
              </a:lnSpc>
              <a:spcBef>
                <a:spcPts val="1600"/>
              </a:spcBef>
              <a:spcAft>
                <a:spcPts val="0"/>
              </a:spcAft>
              <a:buClr>
                <a:schemeClr val="lt2"/>
              </a:buClr>
              <a:buSzPts val="2400"/>
              <a:buFont typeface="Tahoma"/>
              <a:buNone/>
              <a:defRPr sz="2400">
                <a:solidFill>
                  <a:schemeClr val="lt2"/>
                </a:solidFill>
              </a:defRPr>
            </a:lvl3pPr>
            <a:lvl4pPr marL="1828800" lvl="3" indent="-228600" algn="l">
              <a:lnSpc>
                <a:spcPct val="100000"/>
              </a:lnSpc>
              <a:spcBef>
                <a:spcPts val="1600"/>
              </a:spcBef>
              <a:spcAft>
                <a:spcPts val="0"/>
              </a:spcAft>
              <a:buClr>
                <a:schemeClr val="lt2"/>
              </a:buClr>
              <a:buSzPts val="2400"/>
              <a:buFont typeface="Tahoma"/>
              <a:buNone/>
              <a:defRPr sz="2400">
                <a:solidFill>
                  <a:schemeClr val="lt2"/>
                </a:solidFill>
              </a:defRPr>
            </a:lvl4pPr>
            <a:lvl5pPr marL="2286000" lvl="4" indent="-228600" algn="l">
              <a:lnSpc>
                <a:spcPct val="100000"/>
              </a:lnSpc>
              <a:spcBef>
                <a:spcPts val="1600"/>
              </a:spcBef>
              <a:spcAft>
                <a:spcPts val="0"/>
              </a:spcAft>
              <a:buClr>
                <a:schemeClr val="lt2"/>
              </a:buClr>
              <a:buSzPts val="2400"/>
              <a:buFont typeface="Tahoma"/>
              <a:buNone/>
              <a:defRPr sz="2400">
                <a:solidFill>
                  <a:schemeClr val="lt2"/>
                </a:solidFill>
              </a:defRPr>
            </a:lvl5pPr>
            <a:lvl6pPr marL="2743200" lvl="5" indent="-228600" algn="l">
              <a:lnSpc>
                <a:spcPct val="100000"/>
              </a:lnSpc>
              <a:spcBef>
                <a:spcPts val="1600"/>
              </a:spcBef>
              <a:spcAft>
                <a:spcPts val="0"/>
              </a:spcAft>
              <a:buClr>
                <a:schemeClr val="lt2"/>
              </a:buClr>
              <a:buSzPts val="2400"/>
              <a:buFont typeface="Tahoma"/>
              <a:buNone/>
              <a:defRPr sz="2400">
                <a:solidFill>
                  <a:schemeClr val="lt2"/>
                </a:solidFill>
              </a:defRPr>
            </a:lvl6pPr>
            <a:lvl7pPr marL="3200400" lvl="6" indent="-228600" algn="l">
              <a:lnSpc>
                <a:spcPct val="100000"/>
              </a:lnSpc>
              <a:spcBef>
                <a:spcPts val="1600"/>
              </a:spcBef>
              <a:spcAft>
                <a:spcPts val="0"/>
              </a:spcAft>
              <a:buClr>
                <a:schemeClr val="lt2"/>
              </a:buClr>
              <a:buSzPts val="2400"/>
              <a:buFont typeface="Tahoma"/>
              <a:buNone/>
              <a:defRPr sz="2400">
                <a:solidFill>
                  <a:schemeClr val="lt2"/>
                </a:solidFill>
              </a:defRPr>
            </a:lvl7pPr>
            <a:lvl8pPr marL="3657600" lvl="7" indent="-228600" algn="l">
              <a:spcBef>
                <a:spcPts val="1600"/>
              </a:spcBef>
              <a:spcAft>
                <a:spcPts val="0"/>
              </a:spcAft>
              <a:buClr>
                <a:schemeClr val="lt2"/>
              </a:buClr>
              <a:buSzPts val="2400"/>
              <a:buFont typeface="Arial"/>
              <a:buNone/>
              <a:defRPr sz="2400">
                <a:solidFill>
                  <a:schemeClr val="lt2"/>
                </a:solidFill>
              </a:defRPr>
            </a:lvl8pPr>
            <a:lvl9pPr marL="4114800" lvl="8" indent="-228600" algn="l">
              <a:lnSpc>
                <a:spcPct val="100000"/>
              </a:lnSpc>
              <a:spcBef>
                <a:spcPts val="1600"/>
              </a:spcBef>
              <a:spcAft>
                <a:spcPts val="0"/>
              </a:spcAft>
              <a:buClr>
                <a:schemeClr val="lt2"/>
              </a:buClr>
              <a:buSzPts val="2400"/>
              <a:buFont typeface="Arial"/>
              <a:buNone/>
              <a:defRPr sz="2400">
                <a:solidFill>
                  <a:schemeClr val="lt2"/>
                </a:solidFill>
              </a:defRPr>
            </a:lvl9pPr>
          </a:lstStyle>
          <a:p>
            <a:endParaRPr/>
          </a:p>
        </p:txBody>
      </p:sp>
      <p:sp>
        <p:nvSpPr>
          <p:cNvPr id="113" name="Google Shape;113;p90"/>
          <p:cNvSpPr txBox="1">
            <a:spLocks noGrp="1"/>
          </p:cNvSpPr>
          <p:nvPr>
            <p:ph type="body" idx="2"/>
          </p:nvPr>
        </p:nvSpPr>
        <p:spPr>
          <a:xfrm>
            <a:off x="431216" y="740628"/>
            <a:ext cx="9121265" cy="895648"/>
          </a:xfrm>
          <a:prstGeom prst="rect">
            <a:avLst/>
          </a:prstGeom>
          <a:noFill/>
          <a:ln>
            <a:noFill/>
          </a:ln>
        </p:spPr>
        <p:txBody>
          <a:bodyPr spcFirstLastPara="1" wrap="square" lIns="0" tIns="18000" rIns="0" bIns="0" anchor="t" anchorCtr="0">
            <a:noAutofit/>
          </a:bodyPr>
          <a:lstStyle>
            <a:lvl1pPr marL="457200" lvl="0" indent="-228600" algn="l">
              <a:lnSpc>
                <a:spcPct val="100000"/>
              </a:lnSpc>
              <a:spcBef>
                <a:spcPts val="0"/>
              </a:spcBef>
              <a:spcAft>
                <a:spcPts val="0"/>
              </a:spcAft>
              <a:buClr>
                <a:schemeClr val="dk1"/>
              </a:buClr>
              <a:buSzPts val="1867"/>
              <a:buNone/>
              <a:defRPr sz="1867">
                <a:solidFill>
                  <a:schemeClr val="dk1"/>
                </a:solidFill>
                <a:latin typeface="Tahoma"/>
                <a:ea typeface="Tahoma"/>
                <a:cs typeface="Tahoma"/>
                <a:sym typeface="Tahoma"/>
              </a:defRPr>
            </a:lvl1pPr>
            <a:lvl2pPr marL="914400" lvl="1" indent="-228600" algn="l">
              <a:lnSpc>
                <a:spcPct val="100000"/>
              </a:lnSpc>
              <a:spcBef>
                <a:spcPts val="0"/>
              </a:spcBef>
              <a:spcAft>
                <a:spcPts val="0"/>
              </a:spcAft>
              <a:buClr>
                <a:schemeClr val="dk1"/>
              </a:buClr>
              <a:buSzPts val="1867"/>
              <a:buNone/>
              <a:defRPr sz="1867">
                <a:solidFill>
                  <a:schemeClr val="dk1"/>
                </a:solidFill>
                <a:latin typeface="Arial"/>
                <a:ea typeface="Arial"/>
                <a:cs typeface="Arial"/>
                <a:sym typeface="Arial"/>
              </a:defRPr>
            </a:lvl2pPr>
            <a:lvl3pPr marL="1371600" lvl="2" indent="-228600" algn="l">
              <a:lnSpc>
                <a:spcPct val="100000"/>
              </a:lnSpc>
              <a:spcBef>
                <a:spcPts val="0"/>
              </a:spcBef>
              <a:spcAft>
                <a:spcPts val="0"/>
              </a:spcAft>
              <a:buClr>
                <a:schemeClr val="dk1"/>
              </a:buClr>
              <a:buSzPts val="1867"/>
              <a:buNone/>
              <a:defRPr sz="1867">
                <a:solidFill>
                  <a:schemeClr val="dk1"/>
                </a:solidFill>
                <a:latin typeface="Arial"/>
                <a:ea typeface="Arial"/>
                <a:cs typeface="Arial"/>
                <a:sym typeface="Arial"/>
              </a:defRPr>
            </a:lvl3pPr>
            <a:lvl4pPr marL="1828800" lvl="3" indent="-228600" algn="l">
              <a:lnSpc>
                <a:spcPct val="100000"/>
              </a:lnSpc>
              <a:spcBef>
                <a:spcPts val="0"/>
              </a:spcBef>
              <a:spcAft>
                <a:spcPts val="0"/>
              </a:spcAft>
              <a:buClr>
                <a:schemeClr val="dk1"/>
              </a:buClr>
              <a:buSzPts val="1867"/>
              <a:buNone/>
              <a:defRPr sz="1867">
                <a:solidFill>
                  <a:schemeClr val="dk1"/>
                </a:solidFill>
                <a:latin typeface="Arial"/>
                <a:ea typeface="Arial"/>
                <a:cs typeface="Arial"/>
                <a:sym typeface="Arial"/>
              </a:defRPr>
            </a:lvl4pPr>
            <a:lvl5pPr marL="2286000" lvl="4" indent="-228600" algn="l">
              <a:lnSpc>
                <a:spcPct val="100000"/>
              </a:lnSpc>
              <a:spcBef>
                <a:spcPts val="0"/>
              </a:spcBef>
              <a:spcAft>
                <a:spcPts val="0"/>
              </a:spcAft>
              <a:buClr>
                <a:schemeClr val="dk1"/>
              </a:buClr>
              <a:buSzPts val="1867"/>
              <a:buNone/>
              <a:defRPr sz="1867">
                <a:solidFill>
                  <a:schemeClr val="dk1"/>
                </a:solidFill>
                <a:latin typeface="Arial"/>
                <a:ea typeface="Arial"/>
                <a:cs typeface="Arial"/>
                <a:sym typeface="Arial"/>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spcBef>
                <a:spcPts val="400"/>
              </a:spcBef>
              <a:spcAft>
                <a:spcPts val="0"/>
              </a:spcAft>
              <a:buClr>
                <a:schemeClr val="dk1"/>
              </a:buClr>
              <a:buSzPts val="1800"/>
              <a:buChar char="•"/>
              <a:defRPr/>
            </a:lvl8pPr>
            <a:lvl9pPr marL="4114800" lvl="8" indent="-342900" algn="l">
              <a:lnSpc>
                <a:spcPct val="100000"/>
              </a:lnSpc>
              <a:spcBef>
                <a:spcPts val="400"/>
              </a:spcBef>
              <a:spcAft>
                <a:spcPts val="0"/>
              </a:spcAft>
              <a:buClr>
                <a:schemeClr val="dk1"/>
              </a:buClr>
              <a:buSzPts val="1800"/>
              <a:buChar char="▪"/>
              <a:defRPr/>
            </a:lvl9pPr>
          </a:lstStyle>
          <a:p>
            <a:endParaRPr/>
          </a:p>
        </p:txBody>
      </p:sp>
      <p:sp>
        <p:nvSpPr>
          <p:cNvPr id="114" name="Google Shape;114;p90"/>
          <p:cNvSpPr txBox="1">
            <a:spLocks noGrp="1"/>
          </p:cNvSpPr>
          <p:nvPr>
            <p:ph type="body" idx="3"/>
          </p:nvPr>
        </p:nvSpPr>
        <p:spPr>
          <a:xfrm>
            <a:off x="431213" y="1732292"/>
            <a:ext cx="11329572" cy="299211"/>
          </a:xfrm>
          <a:prstGeom prst="rect">
            <a:avLst/>
          </a:prstGeom>
          <a:noFill/>
          <a:ln>
            <a:noFill/>
          </a:ln>
        </p:spPr>
        <p:txBody>
          <a:bodyPr spcFirstLastPara="1" wrap="square" lIns="0" tIns="18000" rIns="0" bIns="0" anchor="b" anchorCtr="0">
            <a:noAutofit/>
          </a:bodyPr>
          <a:lstStyle>
            <a:lvl1pPr marL="457200" lvl="0" indent="-228600" algn="l">
              <a:lnSpc>
                <a:spcPct val="100000"/>
              </a:lnSpc>
              <a:spcBef>
                <a:spcPts val="400"/>
              </a:spcBef>
              <a:spcAft>
                <a:spcPts val="0"/>
              </a:spcAft>
              <a:buClr>
                <a:schemeClr val="dk2"/>
              </a:buClr>
              <a:buSzPts val="1867"/>
              <a:buNone/>
              <a:defRPr sz="1867" i="1">
                <a:solidFill>
                  <a:schemeClr val="dk2"/>
                </a:solidFill>
                <a:latin typeface="Tahoma"/>
                <a:ea typeface="Tahoma"/>
                <a:cs typeface="Tahoma"/>
                <a:sym typeface="Tahoma"/>
              </a:defRPr>
            </a:lvl1pPr>
            <a:lvl2pPr marL="914400" lvl="1" indent="-342900" algn="l">
              <a:lnSpc>
                <a:spcPct val="100000"/>
              </a:lnSpc>
              <a:spcBef>
                <a:spcPts val="400"/>
              </a:spcBef>
              <a:spcAft>
                <a:spcPts val="0"/>
              </a:spcAft>
              <a:buClr>
                <a:schemeClr val="dk1"/>
              </a:buClr>
              <a:buSzPts val="1800"/>
              <a:buChar char="▪"/>
              <a:defRPr/>
            </a:lvl2pPr>
            <a:lvl3pPr marL="1371600" lvl="2" indent="-342900" algn="l">
              <a:lnSpc>
                <a:spcPct val="100000"/>
              </a:lnSpc>
              <a:spcBef>
                <a:spcPts val="400"/>
              </a:spcBef>
              <a:spcAft>
                <a:spcPts val="0"/>
              </a:spcAft>
              <a:buClr>
                <a:schemeClr val="dk1"/>
              </a:buClr>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spcBef>
                <a:spcPts val="400"/>
              </a:spcBef>
              <a:spcAft>
                <a:spcPts val="0"/>
              </a:spcAft>
              <a:buClr>
                <a:schemeClr val="dk1"/>
              </a:buClr>
              <a:buSzPts val="1800"/>
              <a:buChar char="•"/>
              <a:defRPr/>
            </a:lvl8pPr>
            <a:lvl9pPr marL="4114800" lvl="8" indent="-342900" algn="l">
              <a:lnSpc>
                <a:spcPct val="100000"/>
              </a:lnSpc>
              <a:spcBef>
                <a:spcPts val="400"/>
              </a:spcBef>
              <a:spcAft>
                <a:spcPts val="0"/>
              </a:spcAft>
              <a:buClr>
                <a:schemeClr val="dk1"/>
              </a:buClr>
              <a:buSzPts val="1800"/>
              <a:buChar char="▪"/>
              <a:defRPr/>
            </a:lvl9pPr>
          </a:lstStyle>
          <a:p>
            <a:endParaRPr/>
          </a:p>
        </p:txBody>
      </p:sp>
      <p:pic>
        <p:nvPicPr>
          <p:cNvPr id="116" name="Google Shape;116;p90"/>
          <p:cNvPicPr preferRelativeResize="0"/>
          <p:nvPr/>
        </p:nvPicPr>
        <p:blipFill rotWithShape="1">
          <a:blip r:embed="rId2">
            <a:alphaModFix/>
          </a:blip>
          <a:srcRect/>
          <a:stretch/>
        </p:blipFill>
        <p:spPr>
          <a:xfrm>
            <a:off x="11193608" y="247890"/>
            <a:ext cx="895648" cy="895648"/>
          </a:xfrm>
          <a:prstGeom prst="rect">
            <a:avLst/>
          </a:prstGeom>
          <a:noFill/>
          <a:ln>
            <a:noFill/>
          </a:ln>
        </p:spPr>
      </p:pic>
    </p:spTree>
    <p:extLst>
      <p:ext uri="{BB962C8B-B14F-4D97-AF65-F5344CB8AC3E}">
        <p14:creationId xmlns:p14="http://schemas.microsoft.com/office/powerpoint/2010/main" val="364172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31216" y="260560"/>
            <a:ext cx="9409305" cy="384053"/>
          </a:xfrm>
        </p:spPr>
        <p:txBody>
          <a:bodyPr anchor="ctr"/>
          <a:lstStyle>
            <a:lvl1pPr>
              <a:defRPr b="0" baseline="0">
                <a:solidFill>
                  <a:schemeClr val="accent6"/>
                </a:solidFill>
                <a:latin typeface="+mj-lt"/>
                <a:ea typeface="Roboto" panose="02000000000000000000" pitchFamily="2" charset="0"/>
              </a:defRPr>
            </a:lvl1pPr>
          </a:lstStyle>
          <a:p>
            <a:r>
              <a:rPr lang="uk-UA" dirty="0"/>
              <a:t>Назва слайду</a:t>
            </a:r>
            <a:endParaRPr lang="en-US" dirty="0"/>
          </a:p>
        </p:txBody>
      </p:sp>
      <p:sp>
        <p:nvSpPr>
          <p:cNvPr id="3" name="Content Placeholder 2"/>
          <p:cNvSpPr>
            <a:spLocks noGrp="1"/>
          </p:cNvSpPr>
          <p:nvPr>
            <p:ph idx="1" hasCustomPrompt="1"/>
          </p:nvPr>
        </p:nvSpPr>
        <p:spPr bwMode="gray">
          <a:xfrm>
            <a:off x="431212" y="1242046"/>
            <a:ext cx="11329573" cy="4643849"/>
          </a:xfrm>
        </p:spPr>
        <p:txBody>
          <a:bodyPr/>
          <a:lstStyle>
            <a:lvl1pPr marL="479988" indent="-479988">
              <a:spcBef>
                <a:spcPts val="1600"/>
              </a:spcBef>
              <a:spcAft>
                <a:spcPts val="0"/>
              </a:spcAft>
              <a:buClr>
                <a:schemeClr val="tx2"/>
              </a:buClr>
              <a:buFont typeface="+mj-lt"/>
              <a:buAutoNum type="arabicPeriod"/>
              <a:tabLst>
                <a:tab pos="11327717" algn="r"/>
              </a:tabLst>
              <a:defRPr sz="2400">
                <a:solidFill>
                  <a:schemeClr val="tx1"/>
                </a:solidFill>
                <a:latin typeface="+mn-lt"/>
                <a:ea typeface="Roboto" panose="02000000000000000000" pitchFamily="2" charset="0"/>
              </a:defRPr>
            </a:lvl1pPr>
            <a:lvl2pPr marL="478355" indent="0">
              <a:spcBef>
                <a:spcPts val="1600"/>
              </a:spcBef>
              <a:spcAft>
                <a:spcPts val="0"/>
              </a:spcAft>
              <a:buClr>
                <a:schemeClr val="bg2"/>
              </a:buClr>
              <a:buFont typeface="+mj-lt"/>
              <a:buNone/>
              <a:tabLst>
                <a:tab pos="11039724" algn="r"/>
              </a:tabLst>
              <a:defRPr sz="2400">
                <a:solidFill>
                  <a:schemeClr val="bg2"/>
                </a:solidFill>
              </a:defRPr>
            </a:lvl2pPr>
            <a:lvl3pPr marL="479988" indent="0">
              <a:spcBef>
                <a:spcPts val="1600"/>
              </a:spcBef>
              <a:spcAft>
                <a:spcPts val="0"/>
              </a:spcAft>
              <a:buFontTx/>
              <a:buNone/>
              <a:defRPr sz="2400">
                <a:solidFill>
                  <a:schemeClr val="bg2"/>
                </a:solidFill>
              </a:defRPr>
            </a:lvl3pPr>
            <a:lvl4pPr marL="479988" indent="0">
              <a:spcBef>
                <a:spcPts val="1600"/>
              </a:spcBef>
              <a:spcAft>
                <a:spcPts val="0"/>
              </a:spcAft>
              <a:buFontTx/>
              <a:buNone/>
              <a:defRPr sz="2400">
                <a:solidFill>
                  <a:schemeClr val="bg2"/>
                </a:solidFill>
              </a:defRPr>
            </a:lvl4pPr>
            <a:lvl5pPr marL="479988" indent="0">
              <a:spcBef>
                <a:spcPts val="1600"/>
              </a:spcBef>
              <a:spcAft>
                <a:spcPts val="0"/>
              </a:spcAft>
              <a:buFontTx/>
              <a:buNone/>
              <a:defRPr sz="2400">
                <a:solidFill>
                  <a:schemeClr val="bg2"/>
                </a:solidFill>
              </a:defRPr>
            </a:lvl5pPr>
            <a:lvl6pPr marL="479988" indent="0">
              <a:spcBef>
                <a:spcPts val="1600"/>
              </a:spcBef>
              <a:spcAft>
                <a:spcPts val="0"/>
              </a:spcAft>
              <a:buFontTx/>
              <a:buNone/>
              <a:defRPr sz="2400">
                <a:solidFill>
                  <a:schemeClr val="bg2"/>
                </a:solidFill>
              </a:defRPr>
            </a:lvl6pPr>
            <a:lvl7pPr marL="479988" indent="0">
              <a:spcBef>
                <a:spcPts val="1600"/>
              </a:spcBef>
              <a:spcAft>
                <a:spcPts val="0"/>
              </a:spcAft>
              <a:buFontTx/>
              <a:buNone/>
              <a:defRPr sz="2400">
                <a:solidFill>
                  <a:schemeClr val="bg2"/>
                </a:solidFill>
              </a:defRPr>
            </a:lvl7pPr>
            <a:lvl8pPr marL="479988" indent="0">
              <a:spcBef>
                <a:spcPts val="1600"/>
              </a:spcBef>
              <a:spcAft>
                <a:spcPts val="0"/>
              </a:spcAft>
              <a:buFontTx/>
              <a:buNone/>
              <a:defRPr sz="2400">
                <a:solidFill>
                  <a:schemeClr val="bg2"/>
                </a:solidFill>
              </a:defRPr>
            </a:lvl8pPr>
            <a:lvl9pPr marL="479988" indent="0">
              <a:spcBef>
                <a:spcPts val="1600"/>
              </a:spcBef>
              <a:spcAft>
                <a:spcPts val="0"/>
              </a:spcAft>
              <a:buFontTx/>
              <a:buNone/>
              <a:defRPr sz="2400">
                <a:solidFill>
                  <a:schemeClr val="bg2"/>
                </a:solidFill>
              </a:defRPr>
            </a:lvl9pPr>
          </a:lstStyle>
          <a:p>
            <a:pPr lvl="0"/>
            <a:r>
              <a:rPr lang="uk-UA" noProof="0" dirty="0" err="1"/>
              <a:t>Click</a:t>
            </a:r>
            <a:r>
              <a:rPr lang="uk-UA" noProof="0" dirty="0"/>
              <a:t> </a:t>
            </a:r>
            <a:r>
              <a:rPr lang="uk-UA" noProof="0" dirty="0" err="1"/>
              <a:t>to</a:t>
            </a:r>
            <a:r>
              <a:rPr lang="uk-UA" noProof="0" dirty="0"/>
              <a:t> </a:t>
            </a:r>
            <a:r>
              <a:rPr lang="uk-UA" noProof="0" dirty="0" err="1"/>
              <a:t>add</a:t>
            </a:r>
            <a:r>
              <a:rPr lang="uk-UA" noProof="0" dirty="0"/>
              <a:t> </a:t>
            </a:r>
            <a:r>
              <a:rPr lang="uk-UA" noProof="0" dirty="0" err="1"/>
              <a:t>agenda</a:t>
            </a:r>
            <a:endParaRPr lang="uk-UA" noProof="0" dirty="0"/>
          </a:p>
        </p:txBody>
      </p:sp>
      <p:sp>
        <p:nvSpPr>
          <p:cNvPr id="11" name="Текст 10"/>
          <p:cNvSpPr>
            <a:spLocks noGrp="1"/>
          </p:cNvSpPr>
          <p:nvPr>
            <p:ph type="body" sz="quarter" idx="11" hasCustomPrompt="1"/>
          </p:nvPr>
        </p:nvSpPr>
        <p:spPr>
          <a:xfrm>
            <a:off x="431213" y="6063780"/>
            <a:ext cx="11329572" cy="299211"/>
          </a:xfrm>
        </p:spPr>
        <p:txBody>
          <a:bodyPr anchor="b"/>
          <a:lstStyle>
            <a:lvl1pPr>
              <a:defRPr sz="1400" i="1">
                <a:solidFill>
                  <a:schemeClr val="tx2"/>
                </a:solidFill>
                <a:latin typeface="+mn-lt"/>
                <a:ea typeface="Roboto" panose="02000000000000000000" pitchFamily="2" charset="0"/>
              </a:defRPr>
            </a:lvl1pPr>
          </a:lstStyle>
          <a:p>
            <a:pPr lvl="0"/>
            <a:r>
              <a:rPr lang="uk-UA" noProof="0" dirty="0"/>
              <a:t>Запитання</a:t>
            </a:r>
          </a:p>
        </p:txBody>
      </p:sp>
      <p:pic>
        <p:nvPicPr>
          <p:cNvPr id="8" name="Рисунок 7">
            <a:extLst>
              <a:ext uri="{FF2B5EF4-FFF2-40B4-BE49-F238E27FC236}">
                <a16:creationId xmlns:a16="http://schemas.microsoft.com/office/drawing/2014/main" id="{885C990C-030F-4E51-9A48-2317129A4B43}"/>
              </a:ext>
            </a:extLst>
          </p:cNvPr>
          <p:cNvPicPr>
            <a:picLocks noChangeAspect="1"/>
          </p:cNvPicPr>
          <p:nvPr/>
        </p:nvPicPr>
        <p:blipFill>
          <a:blip r:embed="rId2"/>
          <a:srcRect/>
          <a:stretch/>
        </p:blipFill>
        <p:spPr>
          <a:xfrm>
            <a:off x="11193608" y="247890"/>
            <a:ext cx="895648" cy="895648"/>
          </a:xfrm>
          <a:prstGeom prst="rect">
            <a:avLst/>
          </a:prstGeom>
        </p:spPr>
      </p:pic>
    </p:spTree>
    <p:extLst>
      <p:ext uri="{BB962C8B-B14F-4D97-AF65-F5344CB8AC3E}">
        <p14:creationId xmlns:p14="http://schemas.microsoft.com/office/powerpoint/2010/main" val="426841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7"/>
            </p:custDataLst>
            <p:extLst>
              <p:ext uri="{D42A27DB-BD31-4B8C-83A1-F6EECF244321}">
                <p14:modId xmlns:p14="http://schemas.microsoft.com/office/powerpoint/2010/main" val="413826422"/>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10" imgW="360" imgH="360" progId="">
                  <p:embed/>
                </p:oleObj>
              </mc:Choice>
              <mc:Fallback>
                <p:oleObj name="think-cell Folie" r:id="rId10" imgW="360" imgH="360" progId="">
                  <p:embed/>
                  <p:pic>
                    <p:nvPicPr>
                      <p:cNvPr id="5" name="Object 4"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431215" y="260560"/>
            <a:ext cx="9409307" cy="384053"/>
          </a:xfrm>
          <a:prstGeom prst="rect">
            <a:avLst/>
          </a:prstGeom>
        </p:spPr>
        <p:txBody>
          <a:bodyPr vert="horz" lIns="0" tIns="0" rIns="0" bIns="0" rtlCol="0" anchor="ctr" anchorCtr="0">
            <a:noAutofit/>
          </a:bodyPr>
          <a:lstStyle/>
          <a:p>
            <a:r>
              <a:rPr lang="en-US" dirty="0"/>
              <a:t>Click to add headline</a:t>
            </a:r>
            <a:endParaRPr lang="en-US" noProof="0" dirty="0"/>
          </a:p>
        </p:txBody>
      </p:sp>
      <p:sp>
        <p:nvSpPr>
          <p:cNvPr id="3" name="Text Placeholder 2"/>
          <p:cNvSpPr>
            <a:spLocks noGrp="1"/>
          </p:cNvSpPr>
          <p:nvPr>
            <p:ph type="body" idx="1"/>
            <p:custDataLst>
              <p:tags r:id="rId8"/>
            </p:custDataLst>
          </p:nvPr>
        </p:nvSpPr>
        <p:spPr bwMode="gray">
          <a:xfrm>
            <a:off x="431214" y="1220695"/>
            <a:ext cx="11329573" cy="5088707"/>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grpSp>
        <p:nvGrpSpPr>
          <p:cNvPr id="15" name="Gruppieren 14"/>
          <p:cNvGrpSpPr/>
          <p:nvPr/>
        </p:nvGrpSpPr>
        <p:grpSpPr bwMode="gray">
          <a:xfrm>
            <a:off x="431800" y="-420693"/>
            <a:ext cx="11328987" cy="288040"/>
            <a:chOff x="323850" y="-531550"/>
            <a:chExt cx="8496740" cy="432060"/>
          </a:xfrm>
        </p:grpSpPr>
        <p:cxnSp>
          <p:nvCxnSpPr>
            <p:cNvPr id="16" name="Gerade Verbindung 15"/>
            <p:cNvCxnSpPr/>
            <p:nvPr/>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uppieren 27"/>
          <p:cNvGrpSpPr/>
          <p:nvPr/>
        </p:nvGrpSpPr>
        <p:grpSpPr bwMode="gray">
          <a:xfrm>
            <a:off x="431800" y="6981493"/>
            <a:ext cx="11328987" cy="288040"/>
            <a:chOff x="323850" y="-531550"/>
            <a:chExt cx="8496740" cy="432060"/>
          </a:xfrm>
        </p:grpSpPr>
        <p:cxnSp>
          <p:nvCxnSpPr>
            <p:cNvPr id="29" name="Gerade Verbindung 28"/>
            <p:cNvCxnSpPr/>
            <p:nvPr/>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12336686" y="260648"/>
            <a:ext cx="288221" cy="6336792"/>
            <a:chOff x="9252514" y="195486"/>
            <a:chExt cx="216166" cy="4752594"/>
          </a:xfrm>
        </p:grpSpPr>
        <p:cxnSp>
          <p:nvCxnSpPr>
            <p:cNvPr id="48" name="Gerade Verbindung 47"/>
            <p:cNvCxnSpPr/>
            <p:nvPr/>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bwMode="gray">
            <a:xfrm>
              <a:off x="9252514"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bwMode="gray">
            <a:xfrm>
              <a:off x="9252520"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bwMode="gray">
            <a:xfrm>
              <a:off x="9252650" y="1419225"/>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uppieren 63"/>
          <p:cNvGrpSpPr/>
          <p:nvPr/>
        </p:nvGrpSpPr>
        <p:grpSpPr bwMode="gray">
          <a:xfrm>
            <a:off x="-432907" y="260648"/>
            <a:ext cx="288221" cy="6336792"/>
            <a:chOff x="9252650" y="195486"/>
            <a:chExt cx="216166" cy="4752594"/>
          </a:xfrm>
        </p:grpSpPr>
        <p:cxnSp>
          <p:nvCxnSpPr>
            <p:cNvPr id="65" name="Gerade Verbindung 64"/>
            <p:cNvCxnSpPr/>
            <p:nvPr/>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bwMode="gray">
            <a:xfrm>
              <a:off x="9252786"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bwMode="gray">
            <a:xfrm>
              <a:off x="9252786"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bwMode="gray">
            <a:xfrm>
              <a:off x="9252786" y="1413738"/>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hteck 65"/>
          <p:cNvSpPr/>
          <p:nvPr/>
        </p:nvSpPr>
        <p:spPr bwMode="gray">
          <a:xfrm>
            <a:off x="10033000" y="6597440"/>
            <a:ext cx="1727787" cy="192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fld id="{FCBC2E87-33EB-478A-988F-F7C865AFDA8A}" type="slidenum">
              <a:rPr lang="en-US" sz="1067" smtClean="0">
                <a:solidFill>
                  <a:schemeClr val="bg2"/>
                </a:solidFill>
                <a:latin typeface="Arial" pitchFamily="34" charset="0"/>
              </a:rPr>
              <a:pPr lvl="0" algn="r"/>
              <a:t>‹#›</a:t>
            </a:fld>
            <a:endParaRPr lang="en-US" sz="1067" dirty="0">
              <a:solidFill>
                <a:schemeClr val="bg2"/>
              </a:solidFill>
              <a:latin typeface="Arial" pitchFamily="34" charset="0"/>
            </a:endParaRPr>
          </a:p>
        </p:txBody>
      </p:sp>
      <p:sp>
        <p:nvSpPr>
          <p:cNvPr id="79" name="Rechteck 13"/>
          <p:cNvSpPr/>
          <p:nvPr/>
        </p:nvSpPr>
        <p:spPr bwMode="gray">
          <a:xfrm>
            <a:off x="432520" y="6597440"/>
            <a:ext cx="9408000" cy="192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8" indent="0">
              <a:tabLst/>
            </a:pPr>
            <a:r>
              <a:rPr lang="uk-UA" sz="1067" b="1" noProof="0" dirty="0">
                <a:solidFill>
                  <a:schemeClr val="tx2"/>
                </a:solidFill>
                <a:latin typeface="+mn-lt"/>
                <a:ea typeface="Roboto" panose="02000000000000000000" pitchFamily="2" charset="0"/>
                <a:cs typeface="Times New Roman" panose="02020603050405020304" pitchFamily="18" charset="0"/>
              </a:rPr>
              <a:t>Info </a:t>
            </a:r>
            <a:r>
              <a:rPr lang="uk-UA" sz="1067" b="1" noProof="0" dirty="0" err="1">
                <a:solidFill>
                  <a:schemeClr val="tx2"/>
                </a:solidFill>
                <a:latin typeface="+mn-lt"/>
                <a:ea typeface="Roboto" panose="02000000000000000000" pitchFamily="2" charset="0"/>
                <a:cs typeface="Times New Roman" panose="02020603050405020304" pitchFamily="18" charset="0"/>
              </a:rPr>
              <a:t>Sapіens</a:t>
            </a:r>
            <a:r>
              <a:rPr lang="uk-UA" sz="1067" baseline="0" noProof="0" dirty="0">
                <a:solidFill>
                  <a:schemeClr val="tx2"/>
                </a:solidFill>
                <a:latin typeface="+mn-lt"/>
                <a:ea typeface="Roboto" panose="02000000000000000000" pitchFamily="2" charset="0"/>
                <a:cs typeface="Times New Roman" panose="02020603050405020304" pitchFamily="18" charset="0"/>
              </a:rPr>
              <a:t> </a:t>
            </a:r>
            <a:r>
              <a:rPr lang="uk-UA" sz="1067" noProof="0" dirty="0">
                <a:solidFill>
                  <a:schemeClr val="tx2"/>
                </a:solidFill>
                <a:latin typeface="+mn-lt"/>
                <a:ea typeface="Roboto" panose="02000000000000000000" pitchFamily="2" charset="0"/>
                <a:cs typeface="Times New Roman" panose="02020603050405020304" pitchFamily="18" charset="0"/>
              </a:rPr>
              <a:t>| Ставлення бізнесу до антикорупційної податкової реформи </a:t>
            </a:r>
          </a:p>
        </p:txBody>
      </p:sp>
      <p:sp>
        <p:nvSpPr>
          <p:cNvPr id="4" name="VCT_Marker_ID_4" hidden="1"/>
          <p:cNvSpPr/>
          <p:nvPr>
            <p:custDataLst>
              <p:tags r:id="rId9"/>
            </p:custDataLst>
          </p:nvPr>
        </p:nvSpPr>
        <p:spPr bwMode="gray">
          <a:xfrm>
            <a:off x="1693334" y="169334"/>
            <a:ext cx="169333" cy="169333"/>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spcBef>
                <a:spcPts val="400"/>
              </a:spcBef>
              <a:buFont typeface="Courier New" pitchFamily="49" charset="0"/>
              <a:buNone/>
            </a:pPr>
            <a:endParaRPr lang="en-US" sz="2133"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8047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1219170" rtl="0" eaLnBrk="1" latinLnBrk="0" hangingPunct="1">
        <a:spcBef>
          <a:spcPct val="0"/>
        </a:spcBef>
        <a:buNone/>
        <a:defRPr sz="2400" kern="1200">
          <a:solidFill>
            <a:schemeClr val="tx1"/>
          </a:solidFill>
          <a:latin typeface="+mj-lt"/>
          <a:ea typeface="Roboto" panose="02000000000000000000" pitchFamily="2" charset="0"/>
          <a:cs typeface="+mj-cs"/>
        </a:defRPr>
      </a:lvl1pPr>
    </p:titleStyle>
    <p:bodyStyle>
      <a:lvl1pPr marL="0" marR="0" indent="0" algn="l" defTabSz="1219170" rtl="0" eaLnBrk="1" fontAlgn="auto" latinLnBrk="0" hangingPunct="1">
        <a:lnSpc>
          <a:spcPct val="100000"/>
        </a:lnSpc>
        <a:spcBef>
          <a:spcPts val="400"/>
        </a:spcBef>
        <a:spcAft>
          <a:spcPts val="0"/>
        </a:spcAft>
        <a:buClrTx/>
        <a:buSzTx/>
        <a:buFont typeface="Arial" pitchFamily="34" charset="0"/>
        <a:buNone/>
        <a:tabLst/>
        <a:defRPr sz="2133" kern="1200">
          <a:solidFill>
            <a:schemeClr val="tx1"/>
          </a:solidFill>
          <a:latin typeface="+mn-lt"/>
          <a:ea typeface="Roboto" panose="02000000000000000000" pitchFamily="2" charset="0"/>
          <a:cs typeface="Arial" pitchFamily="34" charset="0"/>
        </a:defRPr>
      </a:lvl1pPr>
      <a:lvl2pPr marL="239994" marR="0" indent="-2399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mn-lt"/>
          <a:ea typeface="Roboto" panose="02000000000000000000" pitchFamily="2" charset="0"/>
          <a:cs typeface="Arial" pitchFamily="34" charset="0"/>
        </a:defRPr>
      </a:lvl2pPr>
      <a:lvl3pPr marL="479988"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mn-lt"/>
          <a:ea typeface="Roboto" panose="02000000000000000000" pitchFamily="2" charset="0"/>
          <a:cs typeface="Arial" pitchFamily="34" charset="0"/>
        </a:defRPr>
      </a:lvl3pPr>
      <a:lvl4pPr marL="719982"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mn-lt"/>
          <a:ea typeface="Roboto" panose="02000000000000000000" pitchFamily="2" charset="0"/>
          <a:cs typeface="Arial" pitchFamily="34" charset="0"/>
        </a:defRPr>
      </a:lvl4pPr>
      <a:lvl5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mn-lt"/>
          <a:ea typeface="Roboto" panose="02000000000000000000" pitchFamily="2" charset="0"/>
          <a:cs typeface="Arial" pitchFamily="34" charset="0"/>
        </a:defRPr>
      </a:lvl5pPr>
      <a:lvl6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mn-lt"/>
          <a:ea typeface="Roboto" panose="02000000000000000000" pitchFamily="2" charset="0"/>
          <a:cs typeface="Arial" pitchFamily="34" charset="0"/>
        </a:defRPr>
      </a:lvl6pPr>
      <a:lvl7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mn-lt"/>
          <a:ea typeface="Roboto" panose="02000000000000000000" pitchFamily="2" charset="0"/>
          <a:cs typeface="Arial" pitchFamily="34" charset="0"/>
        </a:defRPr>
      </a:lvl7pPr>
      <a:lvl8pPr marL="719982" indent="-239994" algn="l" defTabSz="1219170" rtl="0" eaLnBrk="1" latinLnBrk="0" hangingPunct="1">
        <a:spcBef>
          <a:spcPts val="400"/>
        </a:spcBef>
        <a:spcAft>
          <a:spcPts val="0"/>
        </a:spcAft>
        <a:buFont typeface="Arial" pitchFamily="34" charset="0"/>
        <a:buChar char="•"/>
        <a:defRPr sz="2133" kern="1200">
          <a:solidFill>
            <a:schemeClr val="tx1"/>
          </a:solidFill>
          <a:latin typeface="Arial" pitchFamily="34" charset="0"/>
          <a:ea typeface="+mn-ea"/>
          <a:cs typeface="Arial" pitchFamily="34" charset="0"/>
        </a:defRPr>
      </a:lvl8pPr>
      <a:lvl9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620">
          <p15:clr>
            <a:srgbClr val="F26B43"/>
          </p15:clr>
        </p15:guide>
        <p15:guide id="6"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4.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6.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0FBC46-71D9-6383-F4B8-9B7A517F2008}"/>
              </a:ext>
            </a:extLst>
          </p:cNvPr>
          <p:cNvSpPr>
            <a:spLocks noGrp="1"/>
          </p:cNvSpPr>
          <p:nvPr>
            <p:ph type="ctrTitle"/>
          </p:nvPr>
        </p:nvSpPr>
        <p:spPr/>
        <p:txBody>
          <a:bodyPr/>
          <a:lstStyle/>
          <a:p>
            <a:r>
              <a:rPr lang="uk-UA" b="1" dirty="0">
                <a:solidFill>
                  <a:srgbClr val="3498DB"/>
                </a:solidFill>
              </a:rPr>
              <a:t>Ставлення бізнесу до антикорупційної податкової реформи </a:t>
            </a:r>
          </a:p>
        </p:txBody>
      </p:sp>
      <p:sp>
        <p:nvSpPr>
          <p:cNvPr id="3" name="Підзаголовок 2">
            <a:extLst>
              <a:ext uri="{FF2B5EF4-FFF2-40B4-BE49-F238E27FC236}">
                <a16:creationId xmlns:a16="http://schemas.microsoft.com/office/drawing/2014/main" id="{541E980F-6E03-44E4-35EA-AAB81CD57415}"/>
              </a:ext>
            </a:extLst>
          </p:cNvPr>
          <p:cNvSpPr>
            <a:spLocks noGrp="1"/>
          </p:cNvSpPr>
          <p:nvPr>
            <p:ph type="subTitle" idx="1"/>
          </p:nvPr>
        </p:nvSpPr>
        <p:spPr/>
        <p:txBody>
          <a:bodyPr/>
          <a:lstStyle/>
          <a:p>
            <a:r>
              <a:rPr lang="uk-UA" dirty="0"/>
              <a:t>Підготовлено для ГО «ІНСТИТУТ ЕКОНОМІЧНОГО ЛІДЕРСТВА»</a:t>
            </a:r>
          </a:p>
        </p:txBody>
      </p:sp>
    </p:spTree>
    <p:extLst>
      <p:ext uri="{BB962C8B-B14F-4D97-AF65-F5344CB8AC3E}">
        <p14:creationId xmlns:p14="http://schemas.microsoft.com/office/powerpoint/2010/main" val="1720554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extLst>
              <p:ext uri="{D42A27DB-BD31-4B8C-83A1-F6EECF244321}">
                <p14:modId xmlns:p14="http://schemas.microsoft.com/office/powerpoint/2010/main" val="336321439"/>
              </p:ext>
            </p:extLst>
          </p:nvPr>
        </p:nvGraphicFramePr>
        <p:xfrm>
          <a:off x="431211" y="1732291"/>
          <a:ext cx="11329572" cy="4537989"/>
        </p:xfrm>
        <a:graphic>
          <a:graphicData uri="http://schemas.openxmlformats.org/drawingml/2006/chart">
            <c:chart xmlns:c="http://schemas.openxmlformats.org/drawingml/2006/chart" xmlns:r="http://schemas.openxmlformats.org/officeDocument/2006/relationships" r:id="rId2"/>
          </a:graphicData>
        </a:graphic>
      </p:graphicFrame>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a:t>А9. Я зараз зачитаю вам основні аспекти податкової реформи, а ви оцініть їх</a:t>
            </a:r>
          </a:p>
        </p:txBody>
      </p:sp>
      <p:pic>
        <p:nvPicPr>
          <p:cNvPr id="2" name="Графіка 1" descr="Arrow: Counter-clockwise curve outline">
            <a:extLst>
              <a:ext uri="{FF2B5EF4-FFF2-40B4-BE49-F238E27FC236}">
                <a16:creationId xmlns:a16="http://schemas.microsoft.com/office/drawing/2014/main" id="{5EA16278-625D-D307-4767-8428644BFE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45290">
            <a:off x="7034053" y="4336710"/>
            <a:ext cx="394094" cy="394094"/>
          </a:xfrm>
          <a:prstGeom prst="rect">
            <a:avLst/>
          </a:prstGeom>
        </p:spPr>
      </p:pic>
      <p:pic>
        <p:nvPicPr>
          <p:cNvPr id="4" name="Графіка 3" descr="Arrow: Counter-clockwise curve outline">
            <a:extLst>
              <a:ext uri="{FF2B5EF4-FFF2-40B4-BE49-F238E27FC236}">
                <a16:creationId xmlns:a16="http://schemas.microsoft.com/office/drawing/2014/main" id="{5C01C396-D65C-A924-F0D7-D14F5D30BA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45290">
            <a:off x="9365090" y="5794849"/>
            <a:ext cx="394094" cy="394094"/>
          </a:xfrm>
          <a:prstGeom prst="rect">
            <a:avLst/>
          </a:prstGeom>
        </p:spPr>
      </p:pic>
      <p:pic>
        <p:nvPicPr>
          <p:cNvPr id="7" name="Графіка 6" descr="Arrow: Counter-clockwise curve outline">
            <a:extLst>
              <a:ext uri="{FF2B5EF4-FFF2-40B4-BE49-F238E27FC236}">
                <a16:creationId xmlns:a16="http://schemas.microsoft.com/office/drawing/2014/main" id="{26466FD1-2819-A99D-12AF-23E2F937FE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45290">
            <a:off x="10949007" y="2894331"/>
            <a:ext cx="394094" cy="394094"/>
          </a:xfrm>
          <a:prstGeom prst="rect">
            <a:avLst/>
          </a:prstGeom>
        </p:spPr>
      </p:pic>
      <p:pic>
        <p:nvPicPr>
          <p:cNvPr id="8" name="Графіка 7" descr="Arrow: Counter-clockwise curve outline">
            <a:extLst>
              <a:ext uri="{FF2B5EF4-FFF2-40B4-BE49-F238E27FC236}">
                <a16:creationId xmlns:a16="http://schemas.microsoft.com/office/drawing/2014/main" id="{5DB9814E-D4C8-0752-065A-454A510B10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45290">
            <a:off x="7034054" y="2168297"/>
            <a:ext cx="394094" cy="394094"/>
          </a:xfrm>
          <a:prstGeom prst="rect">
            <a:avLst/>
          </a:prstGeom>
        </p:spPr>
      </p:pic>
      <p:pic>
        <p:nvPicPr>
          <p:cNvPr id="9" name="Графіка 8" descr="Arrow: Counter-clockwise curve outline">
            <a:extLst>
              <a:ext uri="{FF2B5EF4-FFF2-40B4-BE49-F238E27FC236}">
                <a16:creationId xmlns:a16="http://schemas.microsoft.com/office/drawing/2014/main" id="{F901A92C-016C-A1C6-35FC-7B96EDF424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45290">
            <a:off x="7134170" y="3623328"/>
            <a:ext cx="394094" cy="394094"/>
          </a:xfrm>
          <a:prstGeom prst="rect">
            <a:avLst/>
          </a:prstGeom>
        </p:spPr>
      </p:pic>
      <p:pic>
        <p:nvPicPr>
          <p:cNvPr id="11" name="Графіка 10" descr="Arrow: Counter-clockwise curve outline">
            <a:extLst>
              <a:ext uri="{FF2B5EF4-FFF2-40B4-BE49-F238E27FC236}">
                <a16:creationId xmlns:a16="http://schemas.microsoft.com/office/drawing/2014/main" id="{7DF73F47-805A-AF12-1CC2-44B76EC997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45290">
            <a:off x="10992003" y="5044985"/>
            <a:ext cx="394094" cy="394094"/>
          </a:xfrm>
          <a:prstGeom prst="rect">
            <a:avLst/>
          </a:prstGeom>
        </p:spPr>
      </p:pic>
      <p:sp>
        <p:nvSpPr>
          <p:cNvPr id="14" name="Заголовок 2">
            <a:extLst>
              <a:ext uri="{FF2B5EF4-FFF2-40B4-BE49-F238E27FC236}">
                <a16:creationId xmlns:a16="http://schemas.microsoft.com/office/drawing/2014/main" id="{AA672FE2-7E8B-094E-623C-901CDC7C1877}"/>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Оцінка основних аспектів податкової реформи:</a:t>
            </a:r>
            <a:r>
              <a:rPr lang="uk-UA" sz="2200" dirty="0">
                <a:solidFill>
                  <a:srgbClr val="3498DB"/>
                </a:solidFill>
                <a:latin typeface="Tahoma"/>
                <a:ea typeface="Tahoma"/>
              </a:rPr>
              <a:t> за розміром підприємства </a:t>
            </a:r>
            <a:endParaRPr lang="uk-UA" sz="2200" b="1" dirty="0">
              <a:solidFill>
                <a:srgbClr val="3498DB"/>
              </a:solidFill>
              <a:latin typeface="Tahoma"/>
              <a:ea typeface="Tahoma"/>
            </a:endParaRPr>
          </a:p>
        </p:txBody>
      </p:sp>
      <p:sp>
        <p:nvSpPr>
          <p:cNvPr id="15" name="Текст 4">
            <a:extLst>
              <a:ext uri="{FF2B5EF4-FFF2-40B4-BE49-F238E27FC236}">
                <a16:creationId xmlns:a16="http://schemas.microsoft.com/office/drawing/2014/main" id="{C5D90538-217A-7080-4F4D-61B7A0709D53}"/>
              </a:ext>
            </a:extLst>
          </p:cNvPr>
          <p:cNvSpPr>
            <a:spLocks noGrp="1"/>
          </p:cNvSpPr>
          <p:nvPr>
            <p:ph type="body" sz="quarter" idx="10"/>
          </p:nvPr>
        </p:nvSpPr>
        <p:spPr>
          <a:xfrm>
            <a:off x="431211" y="858572"/>
            <a:ext cx="9907516" cy="826770"/>
          </a:xfrm>
        </p:spPr>
        <p:txBody>
          <a:bodyPr/>
          <a:lstStyle/>
          <a:p>
            <a:r>
              <a:rPr lang="uk-UA" sz="1600" dirty="0"/>
              <a:t>Спрощення адміністрування бізнесу є найбільш актуальним для мікро- і малого бізнесу.</a:t>
            </a:r>
          </a:p>
          <a:p>
            <a:r>
              <a:rPr lang="uk-UA" sz="1600" dirty="0"/>
              <a:t>Зниження податків більше актуально для малого бізнесу. </a:t>
            </a:r>
          </a:p>
          <a:p>
            <a:r>
              <a:rPr lang="uk-UA" sz="1600" dirty="0"/>
              <a:t>Середні і великі підприємства більш схильні заперечувати актуальність податкової реформи </a:t>
            </a:r>
          </a:p>
        </p:txBody>
      </p:sp>
      <p:sp>
        <p:nvSpPr>
          <p:cNvPr id="17" name="TextBox 16">
            <a:extLst>
              <a:ext uri="{FF2B5EF4-FFF2-40B4-BE49-F238E27FC236}">
                <a16:creationId xmlns:a16="http://schemas.microsoft.com/office/drawing/2014/main" id="{399E937A-9D9E-8F5F-E56A-339808046DC8}"/>
              </a:ext>
            </a:extLst>
          </p:cNvPr>
          <p:cNvSpPr txBox="1"/>
          <p:nvPr/>
        </p:nvSpPr>
        <p:spPr bwMode="gray">
          <a:xfrm>
            <a:off x="431211" y="2502898"/>
            <a:ext cx="1031202" cy="369332"/>
          </a:xfrm>
          <a:prstGeom prst="rect">
            <a:avLst/>
          </a:prstGeom>
          <a:noFill/>
        </p:spPr>
        <p:txBody>
          <a:bodyPr wrap="square">
            <a:spAutoFit/>
          </a:bodyPr>
          <a:lstStyle/>
          <a:p>
            <a:r>
              <a:rPr lang="uk-UA" sz="1800" b="1" dirty="0"/>
              <a:t>Мікро</a:t>
            </a:r>
            <a:endParaRPr lang="ru-UA" b="1" dirty="0"/>
          </a:p>
        </p:txBody>
      </p:sp>
      <p:sp>
        <p:nvSpPr>
          <p:cNvPr id="18" name="TextBox 17">
            <a:extLst>
              <a:ext uri="{FF2B5EF4-FFF2-40B4-BE49-F238E27FC236}">
                <a16:creationId xmlns:a16="http://schemas.microsoft.com/office/drawing/2014/main" id="{F95E3930-B0BF-C14A-3B4F-D20F2171B313}"/>
              </a:ext>
            </a:extLst>
          </p:cNvPr>
          <p:cNvSpPr txBox="1"/>
          <p:nvPr/>
        </p:nvSpPr>
        <p:spPr bwMode="gray">
          <a:xfrm>
            <a:off x="431211" y="4146617"/>
            <a:ext cx="1031202" cy="369332"/>
          </a:xfrm>
          <a:prstGeom prst="rect">
            <a:avLst/>
          </a:prstGeom>
          <a:noFill/>
        </p:spPr>
        <p:txBody>
          <a:bodyPr wrap="square">
            <a:spAutoFit/>
          </a:bodyPr>
          <a:lstStyle/>
          <a:p>
            <a:r>
              <a:rPr lang="uk-UA" sz="1800" b="1" dirty="0"/>
              <a:t>Малі</a:t>
            </a:r>
            <a:endParaRPr lang="ru-UA" b="1" dirty="0"/>
          </a:p>
        </p:txBody>
      </p:sp>
      <p:sp>
        <p:nvSpPr>
          <p:cNvPr id="19" name="TextBox 18">
            <a:extLst>
              <a:ext uri="{FF2B5EF4-FFF2-40B4-BE49-F238E27FC236}">
                <a16:creationId xmlns:a16="http://schemas.microsoft.com/office/drawing/2014/main" id="{B8D409B9-27F5-19C8-DCF5-E11A32BF86D2}"/>
              </a:ext>
            </a:extLst>
          </p:cNvPr>
          <p:cNvSpPr txBox="1"/>
          <p:nvPr/>
        </p:nvSpPr>
        <p:spPr bwMode="gray">
          <a:xfrm>
            <a:off x="431211" y="5499331"/>
            <a:ext cx="1310821" cy="369332"/>
          </a:xfrm>
          <a:prstGeom prst="rect">
            <a:avLst/>
          </a:prstGeom>
          <a:noFill/>
        </p:spPr>
        <p:txBody>
          <a:bodyPr wrap="square">
            <a:spAutoFit/>
          </a:bodyPr>
          <a:lstStyle/>
          <a:p>
            <a:r>
              <a:rPr lang="uk-UA" sz="1800" b="1" dirty="0"/>
              <a:t>Середні+</a:t>
            </a:r>
            <a:endParaRPr lang="ru-UA" b="1" dirty="0"/>
          </a:p>
        </p:txBody>
      </p:sp>
      <p:sp>
        <p:nvSpPr>
          <p:cNvPr id="20" name="Прямокутник 19">
            <a:extLst>
              <a:ext uri="{FF2B5EF4-FFF2-40B4-BE49-F238E27FC236}">
                <a16:creationId xmlns:a16="http://schemas.microsoft.com/office/drawing/2014/main" id="{A1650122-43B8-3F19-1F71-03F80D39AD34}"/>
              </a:ext>
            </a:extLst>
          </p:cNvPr>
          <p:cNvSpPr/>
          <p:nvPr/>
        </p:nvSpPr>
        <p:spPr bwMode="gray">
          <a:xfrm>
            <a:off x="767562" y="3310528"/>
            <a:ext cx="11066242" cy="30985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ru-UA" sz="1600" dirty="0">
              <a:solidFill>
                <a:schemeClr val="tx1"/>
              </a:solidFill>
              <a:latin typeface="Arial" pitchFamily="34" charset="0"/>
              <a:cs typeface="Arial" pitchFamily="34" charset="0"/>
            </a:endParaRPr>
          </a:p>
        </p:txBody>
      </p:sp>
      <p:sp>
        <p:nvSpPr>
          <p:cNvPr id="21" name="Прямокутник 20">
            <a:extLst>
              <a:ext uri="{FF2B5EF4-FFF2-40B4-BE49-F238E27FC236}">
                <a16:creationId xmlns:a16="http://schemas.microsoft.com/office/drawing/2014/main" id="{05FF1ADA-6B0C-202E-82C0-47E9FFA71953}"/>
              </a:ext>
            </a:extLst>
          </p:cNvPr>
          <p:cNvSpPr/>
          <p:nvPr/>
        </p:nvSpPr>
        <p:spPr bwMode="gray">
          <a:xfrm>
            <a:off x="562876" y="4730129"/>
            <a:ext cx="11066242" cy="2965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ru-UA"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34578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F175313-52FD-460E-99E6-127A50317898}"/>
              </a:ext>
            </a:extLst>
          </p:cNvPr>
          <p:cNvSpPr>
            <a:spLocks noGrp="1"/>
          </p:cNvSpPr>
          <p:nvPr>
            <p:ph type="title"/>
          </p:nvPr>
        </p:nvSpPr>
        <p:spPr/>
        <p:txBody>
          <a:bodyPr/>
          <a:lstStyle/>
          <a:p>
            <a:r>
              <a:rPr lang="uk-UA" dirty="0"/>
              <a:t>Окремі аспекти роботи податкових органів («податок з обороту»)</a:t>
            </a:r>
          </a:p>
        </p:txBody>
      </p:sp>
    </p:spTree>
    <p:extLst>
      <p:ext uri="{BB962C8B-B14F-4D97-AF65-F5344CB8AC3E}">
        <p14:creationId xmlns:p14="http://schemas.microsoft.com/office/powerpoint/2010/main" val="4118863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D9C0C2A9-8E4C-42A4-94E8-7DC0E2507866}"/>
              </a:ext>
            </a:extLst>
          </p:cNvPr>
          <p:cNvSpPr>
            <a:spLocks noGrp="1"/>
          </p:cNvSpPr>
          <p:nvPr>
            <p:ph type="title"/>
          </p:nvPr>
        </p:nvSpPr>
        <p:spPr/>
        <p:txBody>
          <a:bodyPr/>
          <a:lstStyle/>
          <a:p>
            <a:r>
              <a:rPr lang="uk-UA" b="1" dirty="0">
                <a:solidFill>
                  <a:srgbClr val="3498DB"/>
                </a:solidFill>
                <a:latin typeface="Tahoma"/>
                <a:ea typeface="Tahoma"/>
              </a:rPr>
              <a:t>Цільові</a:t>
            </a:r>
            <a:r>
              <a:rPr lang="en-US" b="1" dirty="0">
                <a:solidFill>
                  <a:srgbClr val="3498DB"/>
                </a:solidFill>
                <a:latin typeface="Tahoma"/>
                <a:ea typeface="Tahoma"/>
              </a:rPr>
              <a:t> </a:t>
            </a:r>
            <a:r>
              <a:rPr lang="uk-UA" b="1" dirty="0">
                <a:solidFill>
                  <a:srgbClr val="3498DB"/>
                </a:solidFill>
                <a:latin typeface="Tahoma"/>
                <a:ea typeface="Tahoma"/>
              </a:rPr>
              <a:t>показники податкових платежів</a:t>
            </a:r>
          </a:p>
        </p:txBody>
      </p:sp>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extLst>
              <p:ext uri="{D42A27DB-BD31-4B8C-83A1-F6EECF244321}">
                <p14:modId xmlns:p14="http://schemas.microsoft.com/office/powerpoint/2010/main" val="1295170695"/>
              </p:ext>
            </p:extLst>
          </p:nvPr>
        </p:nvGraphicFramePr>
        <p:xfrm>
          <a:off x="431212" y="1732291"/>
          <a:ext cx="10369146"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5" name="Текст 4">
            <a:extLst>
              <a:ext uri="{FF2B5EF4-FFF2-40B4-BE49-F238E27FC236}">
                <a16:creationId xmlns:a16="http://schemas.microsoft.com/office/drawing/2014/main" id="{CD2E5AA3-A4D1-4BE4-A606-035DB8EB7587}"/>
              </a:ext>
            </a:extLst>
          </p:cNvPr>
          <p:cNvSpPr>
            <a:spLocks noGrp="1"/>
          </p:cNvSpPr>
          <p:nvPr>
            <p:ph type="body" sz="quarter" idx="10"/>
          </p:nvPr>
        </p:nvSpPr>
        <p:spPr>
          <a:xfrm>
            <a:off x="431215" y="740628"/>
            <a:ext cx="9841930" cy="895648"/>
          </a:xfrm>
        </p:spPr>
        <p:txBody>
          <a:bodyPr/>
          <a:lstStyle/>
          <a:p>
            <a:r>
              <a:rPr lang="uk-UA" sz="1600" dirty="0"/>
              <a:t>Переважна більшість опитаних (</a:t>
            </a:r>
            <a:r>
              <a:rPr lang="en-US" sz="1600" dirty="0"/>
              <a:t>90</a:t>
            </a:r>
            <a:r>
              <a:rPr lang="uk-UA" sz="1600" dirty="0"/>
              <a:t>%) принаймні чула про цільові показники податкових платежів: </a:t>
            </a:r>
            <a:r>
              <a:rPr lang="uk-UA" sz="1600" dirty="0" err="1"/>
              <a:t>ДПС</a:t>
            </a:r>
            <a:r>
              <a:rPr lang="uk-UA" sz="1600" dirty="0"/>
              <a:t> розраховує цільову суму податків, виходячи з обороту компанії, а якщо підприємство їх не сплачує, його будуть перевіряти. А 41% стикалися з цим явищем або особисто, або через працівників компанії. </a:t>
            </a:r>
          </a:p>
        </p:txBody>
      </p:sp>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dirty="0"/>
              <a:t>А16. Існує думка, що у податкової є певні цільові показники платежів, виходячи з обороту компанії – якщо підприємство їх не сплачує, його будуть перевіряти. Чи погоджуєтесь ви з цим?</a:t>
            </a:r>
          </a:p>
        </p:txBody>
      </p:sp>
      <p:sp>
        <p:nvSpPr>
          <p:cNvPr id="2" name="Прямокутник: округлені кути 1">
            <a:extLst>
              <a:ext uri="{FF2B5EF4-FFF2-40B4-BE49-F238E27FC236}">
                <a16:creationId xmlns:a16="http://schemas.microsoft.com/office/drawing/2014/main" id="{3299AC24-263B-06BA-261B-FE5DC821A63C}"/>
              </a:ext>
            </a:extLst>
          </p:cNvPr>
          <p:cNvSpPr/>
          <p:nvPr/>
        </p:nvSpPr>
        <p:spPr bwMode="gray">
          <a:xfrm>
            <a:off x="431211" y="1814945"/>
            <a:ext cx="10853316" cy="2784764"/>
          </a:xfrm>
          <a:prstGeom prst="roundRect">
            <a:avLst>
              <a:gd name="adj" fmla="val 5970"/>
            </a:avLst>
          </a:prstGeom>
          <a:noFill/>
          <a:ln w="9525">
            <a:solidFill>
              <a:srgbClr val="9224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ru-UA" sz="1600" dirty="0">
              <a:solidFill>
                <a:schemeClr val="tx1"/>
              </a:solidFill>
              <a:latin typeface="Arial" pitchFamily="34" charset="0"/>
              <a:cs typeface="Arial" pitchFamily="34" charset="0"/>
            </a:endParaRPr>
          </a:p>
        </p:txBody>
      </p:sp>
      <p:sp>
        <p:nvSpPr>
          <p:cNvPr id="4" name="TextBox 3">
            <a:extLst>
              <a:ext uri="{FF2B5EF4-FFF2-40B4-BE49-F238E27FC236}">
                <a16:creationId xmlns:a16="http://schemas.microsoft.com/office/drawing/2014/main" id="{B1C80FE1-678A-0E73-079B-6E7588121332}"/>
              </a:ext>
            </a:extLst>
          </p:cNvPr>
          <p:cNvSpPr txBox="1"/>
          <p:nvPr/>
        </p:nvSpPr>
        <p:spPr bwMode="gray">
          <a:xfrm>
            <a:off x="7687268" y="4026386"/>
            <a:ext cx="3458714" cy="523220"/>
          </a:xfrm>
          <a:prstGeom prst="rect">
            <a:avLst/>
          </a:prstGeom>
          <a:noFill/>
        </p:spPr>
        <p:txBody>
          <a:bodyPr wrap="square" lIns="0" tIns="0" rIns="0" bIns="0" rtlCol="0">
            <a:spAutoFit/>
          </a:bodyPr>
          <a:lstStyle/>
          <a:p>
            <a:pPr algn="r">
              <a:spcBef>
                <a:spcPts val="300"/>
              </a:spcBef>
            </a:pPr>
            <a:r>
              <a:rPr lang="en-US" b="1" dirty="0">
                <a:solidFill>
                  <a:schemeClr val="accent6"/>
                </a:solidFill>
                <a:latin typeface="+mj-lt"/>
                <a:cs typeface="Arial" pitchFamily="34" charset="0"/>
              </a:rPr>
              <a:t>90</a:t>
            </a:r>
            <a:r>
              <a:rPr lang="uk-UA" b="1" dirty="0">
                <a:solidFill>
                  <a:schemeClr val="accent6"/>
                </a:solidFill>
                <a:latin typeface="+mj-lt"/>
                <a:cs typeface="Arial" pitchFamily="34" charset="0"/>
              </a:rPr>
              <a:t>% </a:t>
            </a:r>
            <a:r>
              <a:rPr lang="uk-UA" sz="1600" dirty="0">
                <a:solidFill>
                  <a:schemeClr val="accent6"/>
                </a:solidFill>
                <a:latin typeface="+mj-lt"/>
                <a:cs typeface="Arial" pitchFamily="34" charset="0"/>
              </a:rPr>
              <a:t>принаймні чули про цільові показники податкових платежів</a:t>
            </a:r>
            <a:endParaRPr lang="ru-UA" sz="1600" dirty="0" err="1">
              <a:solidFill>
                <a:schemeClr val="accent6"/>
              </a:solidFill>
              <a:latin typeface="+mj-lt"/>
              <a:cs typeface="Arial" pitchFamily="34" charset="0"/>
            </a:endParaRPr>
          </a:p>
        </p:txBody>
      </p:sp>
    </p:spTree>
    <p:extLst>
      <p:ext uri="{BB962C8B-B14F-4D97-AF65-F5344CB8AC3E}">
        <p14:creationId xmlns:p14="http://schemas.microsoft.com/office/powerpoint/2010/main" val="2772239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a:t>А16. Існує думка, що у податкової є певні цільові показники платежів, виходячи з обороту компанії – якщо підприємство їх не сплачує, його будуть перевіряти. Чи погоджуєтесь ви з цим?</a:t>
            </a:r>
          </a:p>
        </p:txBody>
      </p:sp>
      <p:graphicFrame>
        <p:nvGraphicFramePr>
          <p:cNvPr id="9" name="Объект 8">
            <a:extLst>
              <a:ext uri="{FF2B5EF4-FFF2-40B4-BE49-F238E27FC236}">
                <a16:creationId xmlns:a16="http://schemas.microsoft.com/office/drawing/2014/main" id="{DC1CBD19-AE60-4382-B838-769E498A1284}"/>
              </a:ext>
            </a:extLst>
          </p:cNvPr>
          <p:cNvGraphicFramePr>
            <a:graphicFrameLocks noGrp="1"/>
          </p:cNvGraphicFramePr>
          <p:nvPr>
            <p:ph idx="1"/>
            <p:extLst>
              <p:ext uri="{D42A27DB-BD31-4B8C-83A1-F6EECF244321}">
                <p14:modId xmlns:p14="http://schemas.microsoft.com/office/powerpoint/2010/main" val="4080889895"/>
              </p:ext>
            </p:extLst>
          </p:nvPr>
        </p:nvGraphicFramePr>
        <p:xfrm>
          <a:off x="431800" y="1743075"/>
          <a:ext cx="11328400" cy="4373563"/>
        </p:xfrm>
        <a:graphic>
          <a:graphicData uri="http://schemas.openxmlformats.org/drawingml/2006/chart">
            <c:chart xmlns:c="http://schemas.openxmlformats.org/drawingml/2006/chart" xmlns:r="http://schemas.openxmlformats.org/officeDocument/2006/relationships" r:id="rId3"/>
          </a:graphicData>
        </a:graphic>
      </p:graphicFrame>
      <p:pic>
        <p:nvPicPr>
          <p:cNvPr id="2" name="Графіка 1" descr="Arrow: Counter-clockwise curve outline">
            <a:extLst>
              <a:ext uri="{FF2B5EF4-FFF2-40B4-BE49-F238E27FC236}">
                <a16:creationId xmlns:a16="http://schemas.microsoft.com/office/drawing/2014/main" id="{5D5512F8-DAF5-AE2A-5AC7-D3D435BD87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4150243" y="3030049"/>
            <a:ext cx="394094" cy="394094"/>
          </a:xfrm>
          <a:prstGeom prst="rect">
            <a:avLst/>
          </a:prstGeom>
        </p:spPr>
      </p:pic>
      <p:pic>
        <p:nvPicPr>
          <p:cNvPr id="4" name="Графіка 3" descr="Arrow: Counter-clockwise curve outline">
            <a:extLst>
              <a:ext uri="{FF2B5EF4-FFF2-40B4-BE49-F238E27FC236}">
                <a16:creationId xmlns:a16="http://schemas.microsoft.com/office/drawing/2014/main" id="{5D98266C-970E-4D6E-2414-2E9F78A6DA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4136894" y="4872197"/>
            <a:ext cx="394094" cy="394094"/>
          </a:xfrm>
          <a:prstGeom prst="rect">
            <a:avLst/>
          </a:prstGeom>
        </p:spPr>
      </p:pic>
      <p:pic>
        <p:nvPicPr>
          <p:cNvPr id="7" name="Графіка 6" descr="Arrow: Counter-clockwise curve outline">
            <a:extLst>
              <a:ext uri="{FF2B5EF4-FFF2-40B4-BE49-F238E27FC236}">
                <a16:creationId xmlns:a16="http://schemas.microsoft.com/office/drawing/2014/main" id="{B82E824B-D2E0-3F2A-45AD-45DDCE79FC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9360636" y="4868857"/>
            <a:ext cx="394094" cy="394094"/>
          </a:xfrm>
          <a:prstGeom prst="rect">
            <a:avLst/>
          </a:prstGeom>
        </p:spPr>
      </p:pic>
      <p:sp>
        <p:nvSpPr>
          <p:cNvPr id="8" name="Заголовок 2">
            <a:extLst>
              <a:ext uri="{FF2B5EF4-FFF2-40B4-BE49-F238E27FC236}">
                <a16:creationId xmlns:a16="http://schemas.microsoft.com/office/drawing/2014/main" id="{87191CC1-A512-08DB-7A3A-F1213E04D5F1}"/>
              </a:ext>
            </a:extLst>
          </p:cNvPr>
          <p:cNvSpPr>
            <a:spLocks noGrp="1"/>
          </p:cNvSpPr>
          <p:nvPr>
            <p:ph type="title"/>
          </p:nvPr>
        </p:nvSpPr>
        <p:spPr>
          <a:xfrm>
            <a:off x="431216" y="260560"/>
            <a:ext cx="9409305" cy="384053"/>
          </a:xfrm>
        </p:spPr>
        <p:txBody>
          <a:bodyPr/>
          <a:lstStyle/>
          <a:p>
            <a:r>
              <a:rPr lang="uk-UA" b="1" dirty="0">
                <a:solidFill>
                  <a:srgbClr val="3498DB"/>
                </a:solidFill>
                <a:latin typeface="Tahoma"/>
                <a:ea typeface="Tahoma"/>
              </a:rPr>
              <a:t>Цільові</a:t>
            </a:r>
            <a:r>
              <a:rPr lang="en-US" b="1" dirty="0">
                <a:solidFill>
                  <a:srgbClr val="3498DB"/>
                </a:solidFill>
                <a:latin typeface="Tahoma"/>
                <a:ea typeface="Tahoma"/>
              </a:rPr>
              <a:t> </a:t>
            </a:r>
            <a:r>
              <a:rPr lang="uk-UA" b="1" dirty="0">
                <a:solidFill>
                  <a:srgbClr val="3498DB"/>
                </a:solidFill>
                <a:latin typeface="Tahoma"/>
                <a:ea typeface="Tahoma"/>
              </a:rPr>
              <a:t>показники податкових платежів</a:t>
            </a:r>
            <a:r>
              <a:rPr lang="uk-UA" sz="2400" b="1" dirty="0">
                <a:solidFill>
                  <a:srgbClr val="3498DB"/>
                </a:solidFill>
                <a:latin typeface="Tahoma"/>
                <a:ea typeface="Tahoma"/>
              </a:rPr>
              <a:t>: </a:t>
            </a:r>
            <a:r>
              <a:rPr lang="uk-UA" sz="2400" dirty="0">
                <a:solidFill>
                  <a:srgbClr val="3498DB"/>
                </a:solidFill>
                <a:latin typeface="Tahoma"/>
                <a:ea typeface="Tahoma"/>
              </a:rPr>
              <a:t>за розміром підприємства </a:t>
            </a:r>
            <a:endParaRPr lang="uk-UA" b="1" dirty="0">
              <a:solidFill>
                <a:srgbClr val="3498DB"/>
              </a:solidFill>
              <a:latin typeface="Tahoma"/>
              <a:ea typeface="Tahoma"/>
            </a:endParaRPr>
          </a:p>
        </p:txBody>
      </p:sp>
      <p:sp>
        <p:nvSpPr>
          <p:cNvPr id="10" name="Текст 4">
            <a:extLst>
              <a:ext uri="{FF2B5EF4-FFF2-40B4-BE49-F238E27FC236}">
                <a16:creationId xmlns:a16="http://schemas.microsoft.com/office/drawing/2014/main" id="{CE6F2EEC-F41A-3406-AC8C-FA167FCAFACE}"/>
              </a:ext>
            </a:extLst>
          </p:cNvPr>
          <p:cNvSpPr>
            <a:spLocks noGrp="1"/>
          </p:cNvSpPr>
          <p:nvPr>
            <p:ph type="body" sz="quarter" idx="10"/>
          </p:nvPr>
        </p:nvSpPr>
        <p:spPr>
          <a:xfrm>
            <a:off x="431211" y="885980"/>
            <a:ext cx="9841930" cy="895648"/>
          </a:xfrm>
        </p:spPr>
        <p:txBody>
          <a:bodyPr/>
          <a:lstStyle/>
          <a:p>
            <a:r>
              <a:rPr lang="uk-UA" sz="1600" dirty="0"/>
              <a:t>Про явище «цільових показників» знають компанії усіх розмірів. Мікробізнес трохи частіше за інших знає про це явище через партнерів/контрагентів. </a:t>
            </a:r>
          </a:p>
        </p:txBody>
      </p:sp>
      <p:sp>
        <p:nvSpPr>
          <p:cNvPr id="13" name="Прямокутник: округлені кути 12">
            <a:extLst>
              <a:ext uri="{FF2B5EF4-FFF2-40B4-BE49-F238E27FC236}">
                <a16:creationId xmlns:a16="http://schemas.microsoft.com/office/drawing/2014/main" id="{1E44A7AC-BF82-9E7A-DD4D-FE7236CA3319}"/>
              </a:ext>
            </a:extLst>
          </p:cNvPr>
          <p:cNvSpPr/>
          <p:nvPr/>
        </p:nvSpPr>
        <p:spPr bwMode="gray">
          <a:xfrm>
            <a:off x="431211" y="2279073"/>
            <a:ext cx="10853316" cy="2459182"/>
          </a:xfrm>
          <a:prstGeom prst="roundRect">
            <a:avLst>
              <a:gd name="adj" fmla="val 5970"/>
            </a:avLst>
          </a:prstGeom>
          <a:noFill/>
          <a:ln w="9525">
            <a:solidFill>
              <a:srgbClr val="922428"/>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ru-UA" sz="1600" dirty="0">
              <a:solidFill>
                <a:schemeClr val="tx1"/>
              </a:solidFill>
              <a:latin typeface="Arial" pitchFamily="34" charset="0"/>
              <a:cs typeface="Arial" pitchFamily="34" charset="0"/>
            </a:endParaRPr>
          </a:p>
        </p:txBody>
      </p:sp>
      <p:sp>
        <p:nvSpPr>
          <p:cNvPr id="15" name="TextBox 14">
            <a:extLst>
              <a:ext uri="{FF2B5EF4-FFF2-40B4-BE49-F238E27FC236}">
                <a16:creationId xmlns:a16="http://schemas.microsoft.com/office/drawing/2014/main" id="{4BF3FC4F-DDC7-8940-CEAF-1954BD0F1490}"/>
              </a:ext>
            </a:extLst>
          </p:cNvPr>
          <p:cNvSpPr txBox="1"/>
          <p:nvPr/>
        </p:nvSpPr>
        <p:spPr bwMode="gray">
          <a:xfrm>
            <a:off x="4859481" y="4261079"/>
            <a:ext cx="756514" cy="369332"/>
          </a:xfrm>
          <a:prstGeom prst="rect">
            <a:avLst/>
          </a:prstGeom>
          <a:noFill/>
        </p:spPr>
        <p:txBody>
          <a:bodyPr wrap="square">
            <a:spAutoFit/>
          </a:bodyPr>
          <a:lstStyle/>
          <a:p>
            <a:r>
              <a:rPr lang="uk-UA" b="1" dirty="0">
                <a:solidFill>
                  <a:schemeClr val="accent6"/>
                </a:solidFill>
                <a:latin typeface="+mj-lt"/>
                <a:cs typeface="Arial" pitchFamily="34" charset="0"/>
              </a:rPr>
              <a:t>87% </a:t>
            </a:r>
            <a:endParaRPr lang="ru-UA" dirty="0"/>
          </a:p>
        </p:txBody>
      </p:sp>
      <p:sp>
        <p:nvSpPr>
          <p:cNvPr id="16" name="TextBox 15">
            <a:extLst>
              <a:ext uri="{FF2B5EF4-FFF2-40B4-BE49-F238E27FC236}">
                <a16:creationId xmlns:a16="http://schemas.microsoft.com/office/drawing/2014/main" id="{43139314-F6AB-B3B4-B16D-1D71E62D6B4B}"/>
              </a:ext>
            </a:extLst>
          </p:cNvPr>
          <p:cNvSpPr txBox="1"/>
          <p:nvPr/>
        </p:nvSpPr>
        <p:spPr bwMode="gray">
          <a:xfrm>
            <a:off x="7693747" y="4261079"/>
            <a:ext cx="756514" cy="369332"/>
          </a:xfrm>
          <a:prstGeom prst="rect">
            <a:avLst/>
          </a:prstGeom>
          <a:noFill/>
        </p:spPr>
        <p:txBody>
          <a:bodyPr wrap="square">
            <a:spAutoFit/>
          </a:bodyPr>
          <a:lstStyle/>
          <a:p>
            <a:r>
              <a:rPr lang="uk-UA" b="1" dirty="0">
                <a:solidFill>
                  <a:schemeClr val="accent6"/>
                </a:solidFill>
                <a:latin typeface="+mj-lt"/>
                <a:cs typeface="Arial" pitchFamily="34" charset="0"/>
              </a:rPr>
              <a:t>95% </a:t>
            </a:r>
            <a:endParaRPr lang="ru-UA" dirty="0"/>
          </a:p>
        </p:txBody>
      </p:sp>
      <p:sp>
        <p:nvSpPr>
          <p:cNvPr id="17" name="TextBox 16">
            <a:extLst>
              <a:ext uri="{FF2B5EF4-FFF2-40B4-BE49-F238E27FC236}">
                <a16:creationId xmlns:a16="http://schemas.microsoft.com/office/drawing/2014/main" id="{4A586669-3D57-70F5-EB78-38A5004D6CA8}"/>
              </a:ext>
            </a:extLst>
          </p:cNvPr>
          <p:cNvSpPr txBox="1"/>
          <p:nvPr/>
        </p:nvSpPr>
        <p:spPr bwMode="gray">
          <a:xfrm>
            <a:off x="10222201" y="4261079"/>
            <a:ext cx="756514" cy="369332"/>
          </a:xfrm>
          <a:prstGeom prst="rect">
            <a:avLst/>
          </a:prstGeom>
          <a:noFill/>
        </p:spPr>
        <p:txBody>
          <a:bodyPr wrap="square">
            <a:spAutoFit/>
          </a:bodyPr>
          <a:lstStyle/>
          <a:p>
            <a:r>
              <a:rPr lang="uk-UA" b="1" dirty="0">
                <a:solidFill>
                  <a:schemeClr val="accent6"/>
                </a:solidFill>
                <a:latin typeface="+mj-lt"/>
                <a:cs typeface="Arial" pitchFamily="34" charset="0"/>
              </a:rPr>
              <a:t>86% </a:t>
            </a:r>
            <a:endParaRPr lang="ru-UA" dirty="0"/>
          </a:p>
        </p:txBody>
      </p:sp>
    </p:spTree>
    <p:extLst>
      <p:ext uri="{BB962C8B-B14F-4D97-AF65-F5344CB8AC3E}">
        <p14:creationId xmlns:p14="http://schemas.microsoft.com/office/powerpoint/2010/main" val="860742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extLst>
              <p:ext uri="{D42A27DB-BD31-4B8C-83A1-F6EECF244321}">
                <p14:modId xmlns:p14="http://schemas.microsoft.com/office/powerpoint/2010/main" val="362039888"/>
              </p:ext>
            </p:extLst>
          </p:nvPr>
        </p:nvGraphicFramePr>
        <p:xfrm>
          <a:off x="431212" y="1732291"/>
          <a:ext cx="10369146"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dirty="0"/>
              <a:t>А17. На вашу думку, з урахуванням такого явища, чи можна сказати, що в Україні замість податку на прибуток існує податок на оборот?</a:t>
            </a:r>
          </a:p>
        </p:txBody>
      </p:sp>
      <p:sp>
        <p:nvSpPr>
          <p:cNvPr id="8" name="Заголовок 2">
            <a:extLst>
              <a:ext uri="{FF2B5EF4-FFF2-40B4-BE49-F238E27FC236}">
                <a16:creationId xmlns:a16="http://schemas.microsoft.com/office/drawing/2014/main" id="{0D746C10-8F75-BE7B-3634-2E0CC8BAAF73}"/>
              </a:ext>
            </a:extLst>
          </p:cNvPr>
          <p:cNvSpPr>
            <a:spLocks noGrp="1"/>
          </p:cNvSpPr>
          <p:nvPr>
            <p:ph type="title"/>
          </p:nvPr>
        </p:nvSpPr>
        <p:spPr>
          <a:xfrm>
            <a:off x="431216" y="260560"/>
            <a:ext cx="9409305" cy="384053"/>
          </a:xfrm>
        </p:spPr>
        <p:txBody>
          <a:bodyPr/>
          <a:lstStyle/>
          <a:p>
            <a:r>
              <a:rPr lang="uk-UA" b="1" dirty="0">
                <a:solidFill>
                  <a:srgbClr val="3498DB"/>
                </a:solidFill>
                <a:latin typeface="Tahoma"/>
                <a:ea typeface="Tahoma"/>
              </a:rPr>
              <a:t>«Податок на оборот» замість податку на прибуток</a:t>
            </a:r>
          </a:p>
        </p:txBody>
      </p:sp>
      <p:sp>
        <p:nvSpPr>
          <p:cNvPr id="9" name="Текст 4">
            <a:extLst>
              <a:ext uri="{FF2B5EF4-FFF2-40B4-BE49-F238E27FC236}">
                <a16:creationId xmlns:a16="http://schemas.microsoft.com/office/drawing/2014/main" id="{6EC60D99-D979-B4C2-2C4A-9E100053B9BF}"/>
              </a:ext>
            </a:extLst>
          </p:cNvPr>
          <p:cNvSpPr>
            <a:spLocks noGrp="1"/>
          </p:cNvSpPr>
          <p:nvPr>
            <p:ph type="body" sz="quarter" idx="10"/>
          </p:nvPr>
        </p:nvSpPr>
        <p:spPr>
          <a:xfrm>
            <a:off x="431211" y="885980"/>
            <a:ext cx="9841930" cy="895648"/>
          </a:xfrm>
        </p:spPr>
        <p:txBody>
          <a:bodyPr/>
          <a:lstStyle/>
          <a:p>
            <a:r>
              <a:rPr lang="ru-RU" sz="1600" dirty="0" err="1"/>
              <a:t>Майже</a:t>
            </a:r>
            <a:r>
              <a:rPr lang="ru-RU" sz="1600" dirty="0"/>
              <a:t> 80</a:t>
            </a:r>
            <a:r>
              <a:rPr lang="uk-UA" sz="1600" dirty="0"/>
              <a:t>% опитаного бізнесу погоджуються з тим, що можна сказати, що в Україні замість податку на прибуток існує податок на оборот. При цьому 31% погоджується беззаперечно. </a:t>
            </a:r>
          </a:p>
        </p:txBody>
      </p:sp>
    </p:spTree>
    <p:extLst>
      <p:ext uri="{BB962C8B-B14F-4D97-AF65-F5344CB8AC3E}">
        <p14:creationId xmlns:p14="http://schemas.microsoft.com/office/powerpoint/2010/main" val="1241355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dirty="0"/>
              <a:t>А17. На вашу думку, з урахуванням такого явища, чи можна сказати, що в Україні замість податку на прибуток існує податок на оборот?</a:t>
            </a:r>
          </a:p>
        </p:txBody>
      </p:sp>
      <p:graphicFrame>
        <p:nvGraphicFramePr>
          <p:cNvPr id="9" name="Объект 8">
            <a:extLst>
              <a:ext uri="{FF2B5EF4-FFF2-40B4-BE49-F238E27FC236}">
                <a16:creationId xmlns:a16="http://schemas.microsoft.com/office/drawing/2014/main" id="{DC1CBD19-AE60-4382-B838-769E498A1284}"/>
              </a:ext>
            </a:extLst>
          </p:cNvPr>
          <p:cNvGraphicFramePr>
            <a:graphicFrameLocks noGrp="1"/>
          </p:cNvGraphicFramePr>
          <p:nvPr>
            <p:ph idx="1"/>
            <p:extLst>
              <p:ext uri="{D42A27DB-BD31-4B8C-83A1-F6EECF244321}">
                <p14:modId xmlns:p14="http://schemas.microsoft.com/office/powerpoint/2010/main" val="476042954"/>
              </p:ext>
            </p:extLst>
          </p:nvPr>
        </p:nvGraphicFramePr>
        <p:xfrm>
          <a:off x="431800" y="1743075"/>
          <a:ext cx="11328400" cy="4373563"/>
        </p:xfrm>
        <a:graphic>
          <a:graphicData uri="http://schemas.openxmlformats.org/drawingml/2006/chart">
            <c:chart xmlns:c="http://schemas.openxmlformats.org/drawingml/2006/chart" xmlns:r="http://schemas.openxmlformats.org/officeDocument/2006/relationships" r:id="rId3"/>
          </a:graphicData>
        </a:graphic>
      </p:graphicFrame>
      <p:pic>
        <p:nvPicPr>
          <p:cNvPr id="2" name="Графіка 1" descr="Arrow: Counter-clockwise curve outline">
            <a:extLst>
              <a:ext uri="{FF2B5EF4-FFF2-40B4-BE49-F238E27FC236}">
                <a16:creationId xmlns:a16="http://schemas.microsoft.com/office/drawing/2014/main" id="{AA57D6A1-83EE-F32A-62D4-BEDB633BCB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3019378" y="2486184"/>
            <a:ext cx="394094" cy="394094"/>
          </a:xfrm>
          <a:prstGeom prst="rect">
            <a:avLst/>
          </a:prstGeom>
        </p:spPr>
      </p:pic>
      <p:pic>
        <p:nvPicPr>
          <p:cNvPr id="4" name="Графіка 3" descr="Arrow: Counter-clockwise curve outline">
            <a:extLst>
              <a:ext uri="{FF2B5EF4-FFF2-40B4-BE49-F238E27FC236}">
                <a16:creationId xmlns:a16="http://schemas.microsoft.com/office/drawing/2014/main" id="{53F11B24-8B11-1ACB-CAAF-4513E857E8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5986729" y="2463866"/>
            <a:ext cx="394094" cy="394094"/>
          </a:xfrm>
          <a:prstGeom prst="rect">
            <a:avLst/>
          </a:prstGeom>
        </p:spPr>
      </p:pic>
      <p:pic>
        <p:nvPicPr>
          <p:cNvPr id="8" name="Графіка 7" descr="Arrow: Counter-clockwise curve outline">
            <a:extLst>
              <a:ext uri="{FF2B5EF4-FFF2-40B4-BE49-F238E27FC236}">
                <a16:creationId xmlns:a16="http://schemas.microsoft.com/office/drawing/2014/main" id="{427ED287-A5C7-B1D2-94F2-F4DCFDE22A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8949175" y="3975570"/>
            <a:ext cx="394094" cy="394094"/>
          </a:xfrm>
          <a:prstGeom prst="rect">
            <a:avLst/>
          </a:prstGeom>
        </p:spPr>
      </p:pic>
      <p:sp>
        <p:nvSpPr>
          <p:cNvPr id="11" name="Заголовок 2">
            <a:extLst>
              <a:ext uri="{FF2B5EF4-FFF2-40B4-BE49-F238E27FC236}">
                <a16:creationId xmlns:a16="http://schemas.microsoft.com/office/drawing/2014/main" id="{6B36FC25-DA89-A799-0202-1693323F5CFF}"/>
              </a:ext>
            </a:extLst>
          </p:cNvPr>
          <p:cNvSpPr>
            <a:spLocks noGrp="1"/>
          </p:cNvSpPr>
          <p:nvPr>
            <p:ph type="title"/>
          </p:nvPr>
        </p:nvSpPr>
        <p:spPr>
          <a:xfrm>
            <a:off x="431216" y="260560"/>
            <a:ext cx="9409305" cy="384053"/>
          </a:xfrm>
        </p:spPr>
        <p:txBody>
          <a:bodyPr/>
          <a:lstStyle/>
          <a:p>
            <a:r>
              <a:rPr lang="uk-UA" b="1" dirty="0">
                <a:solidFill>
                  <a:srgbClr val="3498DB"/>
                </a:solidFill>
                <a:latin typeface="Tahoma"/>
                <a:ea typeface="Tahoma"/>
              </a:rPr>
              <a:t>«Податок на оборот» замість податку на прибуток</a:t>
            </a:r>
            <a:r>
              <a:rPr lang="uk-UA" sz="2400" b="1" dirty="0">
                <a:solidFill>
                  <a:srgbClr val="3498DB"/>
                </a:solidFill>
                <a:latin typeface="Tahoma"/>
                <a:ea typeface="Tahoma"/>
              </a:rPr>
              <a:t>: </a:t>
            </a:r>
            <a:br>
              <a:rPr lang="uk-UA" sz="2400" b="1" dirty="0">
                <a:solidFill>
                  <a:srgbClr val="3498DB"/>
                </a:solidFill>
                <a:latin typeface="Tahoma"/>
                <a:ea typeface="Tahoma"/>
              </a:rPr>
            </a:br>
            <a:r>
              <a:rPr lang="uk-UA" sz="2400" dirty="0">
                <a:solidFill>
                  <a:srgbClr val="3498DB"/>
                </a:solidFill>
                <a:latin typeface="Tahoma"/>
                <a:ea typeface="Tahoma"/>
              </a:rPr>
              <a:t>за розміром підприємства </a:t>
            </a:r>
            <a:endParaRPr lang="uk-UA" b="1" dirty="0">
              <a:solidFill>
                <a:srgbClr val="3498DB"/>
              </a:solidFill>
              <a:latin typeface="Tahoma"/>
              <a:ea typeface="Tahoma"/>
            </a:endParaRPr>
          </a:p>
        </p:txBody>
      </p:sp>
      <p:sp>
        <p:nvSpPr>
          <p:cNvPr id="12" name="Текст 4">
            <a:extLst>
              <a:ext uri="{FF2B5EF4-FFF2-40B4-BE49-F238E27FC236}">
                <a16:creationId xmlns:a16="http://schemas.microsoft.com/office/drawing/2014/main" id="{95D7ED61-5120-A31C-BEFC-8112F08AE73E}"/>
              </a:ext>
            </a:extLst>
          </p:cNvPr>
          <p:cNvSpPr>
            <a:spLocks noGrp="1"/>
          </p:cNvSpPr>
          <p:nvPr>
            <p:ph type="body" sz="quarter" idx="10"/>
          </p:nvPr>
        </p:nvSpPr>
        <p:spPr>
          <a:xfrm>
            <a:off x="431211" y="885980"/>
            <a:ext cx="9841930" cy="895648"/>
          </a:xfrm>
        </p:spPr>
        <p:txBody>
          <a:bodyPr/>
          <a:lstStyle/>
          <a:p>
            <a:r>
              <a:rPr lang="uk-UA" sz="1600" dirty="0"/>
              <a:t>З тим, що в Україні замість податку на прибуток існує податок на оборот, погоджується більшою мірою малий і мікробізнес. Серед середнього і великого бізнесу частка тих, хто погоджується з цією тезою, становить 56% (порівняно 72% та 76% серед мікро- і малого бізнесу відповідно).  </a:t>
            </a:r>
          </a:p>
        </p:txBody>
      </p:sp>
    </p:spTree>
    <p:extLst>
      <p:ext uri="{BB962C8B-B14F-4D97-AF65-F5344CB8AC3E}">
        <p14:creationId xmlns:p14="http://schemas.microsoft.com/office/powerpoint/2010/main" val="2566563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F175313-52FD-460E-99E6-127A50317898}"/>
              </a:ext>
            </a:extLst>
          </p:cNvPr>
          <p:cNvSpPr>
            <a:spLocks noGrp="1"/>
          </p:cNvSpPr>
          <p:nvPr>
            <p:ph type="title"/>
          </p:nvPr>
        </p:nvSpPr>
        <p:spPr/>
        <p:txBody>
          <a:bodyPr/>
          <a:lstStyle/>
          <a:p>
            <a:r>
              <a:rPr lang="uk-UA" dirty="0"/>
              <a:t>Тінізація бізнесу і шляхи її подолання</a:t>
            </a:r>
          </a:p>
        </p:txBody>
      </p:sp>
    </p:spTree>
    <p:extLst>
      <p:ext uri="{BB962C8B-B14F-4D97-AF65-F5344CB8AC3E}">
        <p14:creationId xmlns:p14="http://schemas.microsoft.com/office/powerpoint/2010/main" val="1233041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extLst>
              <p:ext uri="{D42A27DB-BD31-4B8C-83A1-F6EECF244321}">
                <p14:modId xmlns:p14="http://schemas.microsoft.com/office/powerpoint/2010/main" val="1502497437"/>
              </p:ext>
            </p:extLst>
          </p:nvPr>
        </p:nvGraphicFramePr>
        <p:xfrm>
          <a:off x="337770" y="2551246"/>
          <a:ext cx="4802266" cy="3440845"/>
        </p:xfrm>
        <a:graphic>
          <a:graphicData uri="http://schemas.openxmlformats.org/drawingml/2006/chart">
            <c:chart xmlns:c="http://schemas.openxmlformats.org/drawingml/2006/chart" xmlns:r="http://schemas.openxmlformats.org/officeDocument/2006/relationships" r:id="rId2"/>
          </a:graphicData>
        </a:graphic>
      </p:graphicFrame>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dirty="0"/>
              <a:t>А18. На вашу думку, більшість бізнесів у вашій сфері можуть ефективно працювати і сплачувати усі податки не вдаючись до оптимізації податкового навантаження?</a:t>
            </a:r>
          </a:p>
        </p:txBody>
      </p:sp>
      <p:sp>
        <p:nvSpPr>
          <p:cNvPr id="7" name="Заголовок 2">
            <a:extLst>
              <a:ext uri="{FF2B5EF4-FFF2-40B4-BE49-F238E27FC236}">
                <a16:creationId xmlns:a16="http://schemas.microsoft.com/office/drawing/2014/main" id="{11BA8C84-4450-5E2D-8AE5-74488B8A97E9}"/>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Оцінка тінізації бізнесу</a:t>
            </a:r>
          </a:p>
        </p:txBody>
      </p:sp>
      <p:sp>
        <p:nvSpPr>
          <p:cNvPr id="8" name="Текст 4">
            <a:extLst>
              <a:ext uri="{FF2B5EF4-FFF2-40B4-BE49-F238E27FC236}">
                <a16:creationId xmlns:a16="http://schemas.microsoft.com/office/drawing/2014/main" id="{6AA70C2D-68FF-3D8F-FFB7-4A75C3D750E4}"/>
              </a:ext>
            </a:extLst>
          </p:cNvPr>
          <p:cNvSpPr>
            <a:spLocks noGrp="1"/>
          </p:cNvSpPr>
          <p:nvPr>
            <p:ph type="body" sz="quarter" idx="10"/>
          </p:nvPr>
        </p:nvSpPr>
        <p:spPr>
          <a:xfrm>
            <a:off x="431210" y="748909"/>
            <a:ext cx="10049753" cy="1802338"/>
          </a:xfrm>
        </p:spPr>
        <p:txBody>
          <a:bodyPr/>
          <a:lstStyle/>
          <a:p>
            <a:r>
              <a:rPr lang="uk-UA" sz="1600" dirty="0"/>
              <a:t>Більше половини опитаних (56%) кажуть, що більшість бізнесів не можуть працювати і сплачувати усі податки не вдаючись до оптимізації податкового навантаження.</a:t>
            </a:r>
            <a:br>
              <a:rPr lang="uk-UA" sz="1600" dirty="0"/>
            </a:br>
            <a:r>
              <a:rPr lang="uk-UA" sz="1600" dirty="0"/>
              <a:t>Ця частка вища серед представників мікро- і малого бізнесу (58% та 54% відповідно). Середні і великі підприємства відчувають себе більш стійкими, 47% з них вважають, що більшість бізнесів їхньої сфери «певною мірою» можуть сплачувати усі податки, не вдаючись до оптимізації податкового навантаження.</a:t>
            </a:r>
          </a:p>
        </p:txBody>
      </p:sp>
      <p:sp>
        <p:nvSpPr>
          <p:cNvPr id="9" name="TextBox 8">
            <a:extLst>
              <a:ext uri="{FF2B5EF4-FFF2-40B4-BE49-F238E27FC236}">
                <a16:creationId xmlns:a16="http://schemas.microsoft.com/office/drawing/2014/main" id="{DB2EEE33-F801-9857-A0F5-0492184C0284}"/>
              </a:ext>
            </a:extLst>
          </p:cNvPr>
          <p:cNvSpPr txBox="1"/>
          <p:nvPr/>
        </p:nvSpPr>
        <p:spPr bwMode="gray">
          <a:xfrm>
            <a:off x="1853273" y="2139862"/>
            <a:ext cx="1631096" cy="369332"/>
          </a:xfrm>
          <a:prstGeom prst="rect">
            <a:avLst/>
          </a:prstGeom>
          <a:noFill/>
        </p:spPr>
        <p:txBody>
          <a:bodyPr wrap="square">
            <a:spAutoFit/>
          </a:bodyPr>
          <a:lstStyle/>
          <a:p>
            <a:r>
              <a:rPr lang="uk-UA" sz="1800" b="1" dirty="0"/>
              <a:t>Загалом</a:t>
            </a:r>
            <a:endParaRPr lang="ru-UA" b="1" dirty="0"/>
          </a:p>
        </p:txBody>
      </p:sp>
      <p:sp>
        <p:nvSpPr>
          <p:cNvPr id="11" name="TextBox 10">
            <a:extLst>
              <a:ext uri="{FF2B5EF4-FFF2-40B4-BE49-F238E27FC236}">
                <a16:creationId xmlns:a16="http://schemas.microsoft.com/office/drawing/2014/main" id="{5C82DB2A-DA15-067E-2E86-838861935AB7}"/>
              </a:ext>
            </a:extLst>
          </p:cNvPr>
          <p:cNvSpPr txBox="1"/>
          <p:nvPr/>
        </p:nvSpPr>
        <p:spPr bwMode="gray">
          <a:xfrm>
            <a:off x="7326323" y="2139862"/>
            <a:ext cx="3773693" cy="369332"/>
          </a:xfrm>
          <a:prstGeom prst="rect">
            <a:avLst/>
          </a:prstGeom>
          <a:noFill/>
        </p:spPr>
        <p:txBody>
          <a:bodyPr wrap="square">
            <a:spAutoFit/>
          </a:bodyPr>
          <a:lstStyle/>
          <a:p>
            <a:r>
              <a:rPr lang="uk-UA" sz="1800" b="1" dirty="0"/>
              <a:t>За розміром підприємства</a:t>
            </a:r>
            <a:endParaRPr lang="ru-UA" b="1" dirty="0"/>
          </a:p>
        </p:txBody>
      </p:sp>
      <p:graphicFrame>
        <p:nvGraphicFramePr>
          <p:cNvPr id="12" name="Объект 8">
            <a:extLst>
              <a:ext uri="{FF2B5EF4-FFF2-40B4-BE49-F238E27FC236}">
                <a16:creationId xmlns:a16="http://schemas.microsoft.com/office/drawing/2014/main" id="{5F8BE323-FBE2-969F-174C-76DA722D4D4B}"/>
              </a:ext>
            </a:extLst>
          </p:cNvPr>
          <p:cNvGraphicFramePr>
            <a:graphicFrameLocks/>
          </p:cNvGraphicFramePr>
          <p:nvPr>
            <p:extLst>
              <p:ext uri="{D42A27DB-BD31-4B8C-83A1-F6EECF244321}">
                <p14:modId xmlns:p14="http://schemas.microsoft.com/office/powerpoint/2010/main" val="4029582068"/>
              </p:ext>
            </p:extLst>
          </p:nvPr>
        </p:nvGraphicFramePr>
        <p:xfrm>
          <a:off x="4738862" y="2549239"/>
          <a:ext cx="7021338" cy="3083994"/>
        </p:xfrm>
        <a:graphic>
          <a:graphicData uri="http://schemas.openxmlformats.org/drawingml/2006/chart">
            <c:chart xmlns:c="http://schemas.openxmlformats.org/drawingml/2006/chart" xmlns:r="http://schemas.openxmlformats.org/officeDocument/2006/relationships" r:id="rId3"/>
          </a:graphicData>
        </a:graphic>
      </p:graphicFrame>
      <p:pic>
        <p:nvPicPr>
          <p:cNvPr id="13" name="Графіка 12" descr="Arrow: Counter-clockwise curve outline">
            <a:extLst>
              <a:ext uri="{FF2B5EF4-FFF2-40B4-BE49-F238E27FC236}">
                <a16:creationId xmlns:a16="http://schemas.microsoft.com/office/drawing/2014/main" id="{900E88ED-E679-E83D-C1CB-CC9D1A26F8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10141680" y="3054239"/>
            <a:ext cx="394094" cy="394094"/>
          </a:xfrm>
          <a:prstGeom prst="rect">
            <a:avLst/>
          </a:prstGeom>
        </p:spPr>
      </p:pic>
      <p:pic>
        <p:nvPicPr>
          <p:cNvPr id="14" name="Графіка 13" descr="Arrow: Counter-clockwise curve outline">
            <a:extLst>
              <a:ext uri="{FF2B5EF4-FFF2-40B4-BE49-F238E27FC236}">
                <a16:creationId xmlns:a16="http://schemas.microsoft.com/office/drawing/2014/main" id="{0249DDE8-D4C4-A180-A41B-79D115C6C5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8330864" y="4369254"/>
            <a:ext cx="394094" cy="394094"/>
          </a:xfrm>
          <a:prstGeom prst="rect">
            <a:avLst/>
          </a:prstGeom>
        </p:spPr>
      </p:pic>
      <p:pic>
        <p:nvPicPr>
          <p:cNvPr id="15" name="Графіка 14" descr="Arrow: Counter-clockwise curve outline">
            <a:extLst>
              <a:ext uri="{FF2B5EF4-FFF2-40B4-BE49-F238E27FC236}">
                <a16:creationId xmlns:a16="http://schemas.microsoft.com/office/drawing/2014/main" id="{9D8C04A4-A564-18B5-457E-AD761264F5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6497734" y="4388092"/>
            <a:ext cx="394094" cy="394094"/>
          </a:xfrm>
          <a:prstGeom prst="rect">
            <a:avLst/>
          </a:prstGeom>
        </p:spPr>
      </p:pic>
      <p:pic>
        <p:nvPicPr>
          <p:cNvPr id="2" name="Графіка 1" descr="Arrow: Counter-clockwise curve outline">
            <a:extLst>
              <a:ext uri="{FF2B5EF4-FFF2-40B4-BE49-F238E27FC236}">
                <a16:creationId xmlns:a16="http://schemas.microsoft.com/office/drawing/2014/main" id="{F3159B17-4A05-41A3-F963-33FD705015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10141682" y="3703099"/>
            <a:ext cx="394094" cy="394094"/>
          </a:xfrm>
          <a:prstGeom prst="rect">
            <a:avLst/>
          </a:prstGeom>
        </p:spPr>
      </p:pic>
    </p:spTree>
    <p:extLst>
      <p:ext uri="{BB962C8B-B14F-4D97-AF65-F5344CB8AC3E}">
        <p14:creationId xmlns:p14="http://schemas.microsoft.com/office/powerpoint/2010/main" val="1115934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extLst>
              <p:ext uri="{D42A27DB-BD31-4B8C-83A1-F6EECF244321}">
                <p14:modId xmlns:p14="http://schemas.microsoft.com/office/powerpoint/2010/main" val="1897713431"/>
              </p:ext>
            </p:extLst>
          </p:nvPr>
        </p:nvGraphicFramePr>
        <p:xfrm>
          <a:off x="431211" y="2551247"/>
          <a:ext cx="11329571" cy="3554607"/>
        </p:xfrm>
        <a:graphic>
          <a:graphicData uri="http://schemas.openxmlformats.org/drawingml/2006/chart">
            <c:chart xmlns:c="http://schemas.openxmlformats.org/drawingml/2006/chart" xmlns:r="http://schemas.openxmlformats.org/officeDocument/2006/relationships" r:id="rId3"/>
          </a:graphicData>
        </a:graphic>
      </p:graphicFrame>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a:xfrm>
            <a:off x="431210" y="6105854"/>
            <a:ext cx="11329572" cy="299211"/>
          </a:xfrm>
        </p:spPr>
        <p:txBody>
          <a:bodyPr/>
          <a:lstStyle/>
          <a:p>
            <a:r>
              <a:rPr lang="uk-UA" sz="1200" dirty="0"/>
              <a:t>А19. Як вам здається, яка частина підприємств у вашій сфері можуть вдаватися до схем оптимізації податкового навантаження?</a:t>
            </a:r>
          </a:p>
        </p:txBody>
      </p:sp>
      <p:sp>
        <p:nvSpPr>
          <p:cNvPr id="8" name="Заголовок 2">
            <a:extLst>
              <a:ext uri="{FF2B5EF4-FFF2-40B4-BE49-F238E27FC236}">
                <a16:creationId xmlns:a16="http://schemas.microsoft.com/office/drawing/2014/main" id="{ED1DF79B-5E43-2CF9-336E-48D647C5D625}"/>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Застосування схем оптимізації податкового навантаження</a:t>
            </a:r>
          </a:p>
        </p:txBody>
      </p:sp>
      <p:sp>
        <p:nvSpPr>
          <p:cNvPr id="9" name="Текст 4">
            <a:extLst>
              <a:ext uri="{FF2B5EF4-FFF2-40B4-BE49-F238E27FC236}">
                <a16:creationId xmlns:a16="http://schemas.microsoft.com/office/drawing/2014/main" id="{1A2EE9C4-0587-A13C-9CB4-0C00A2ED63F2}"/>
              </a:ext>
            </a:extLst>
          </p:cNvPr>
          <p:cNvSpPr>
            <a:spLocks noGrp="1"/>
          </p:cNvSpPr>
          <p:nvPr>
            <p:ph type="body" sz="quarter" idx="10"/>
          </p:nvPr>
        </p:nvSpPr>
        <p:spPr>
          <a:xfrm>
            <a:off x="431210" y="748909"/>
            <a:ext cx="10049753" cy="1802338"/>
          </a:xfrm>
        </p:spPr>
        <p:txBody>
          <a:bodyPr/>
          <a:lstStyle/>
          <a:p>
            <a:r>
              <a:rPr lang="uk-UA" sz="1600" dirty="0"/>
              <a:t>На думку опитаних, найчастіше схеми оптимізації податкового навантаження застосовуються в сфері оптимізації податків на заробітну плату і прибуток: 46%-45% опитаних вважає, що до таких схем вдаються більше половини підприємств у їхній галузі.  </a:t>
            </a:r>
            <a:br>
              <a:rPr lang="uk-UA" sz="1600" dirty="0"/>
            </a:br>
            <a:r>
              <a:rPr lang="uk-UA" sz="1600" dirty="0"/>
              <a:t>Утім, до оптимізації ПДВ, на думку респондентів, також вдається значна частина бізнесів: 39% опитаних вважає, що схем оптимізації ПДВ вдаються більше половини підприємств. </a:t>
            </a:r>
          </a:p>
        </p:txBody>
      </p:sp>
    </p:spTree>
    <p:extLst>
      <p:ext uri="{BB962C8B-B14F-4D97-AF65-F5344CB8AC3E}">
        <p14:creationId xmlns:p14="http://schemas.microsoft.com/office/powerpoint/2010/main" val="2985747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extLst>
              <p:ext uri="{D42A27DB-BD31-4B8C-83A1-F6EECF244321}">
                <p14:modId xmlns:p14="http://schemas.microsoft.com/office/powerpoint/2010/main" val="38526087"/>
              </p:ext>
            </p:extLst>
          </p:nvPr>
        </p:nvGraphicFramePr>
        <p:xfrm>
          <a:off x="1047889" y="1785687"/>
          <a:ext cx="10712893" cy="1319046"/>
        </p:xfrm>
        <a:graphic>
          <a:graphicData uri="http://schemas.openxmlformats.org/drawingml/2006/chart">
            <c:chart xmlns:c="http://schemas.openxmlformats.org/drawingml/2006/chart" xmlns:r="http://schemas.openxmlformats.org/officeDocument/2006/relationships" r:id="rId3"/>
          </a:graphicData>
        </a:graphic>
      </p:graphicFrame>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a:xfrm>
            <a:off x="1047889" y="6270282"/>
            <a:ext cx="10712894" cy="90240"/>
          </a:xfrm>
        </p:spPr>
        <p:txBody>
          <a:bodyPr/>
          <a:lstStyle/>
          <a:p>
            <a:r>
              <a:rPr lang="uk-UA" sz="1200" dirty="0"/>
              <a:t>А19. Як вам здається, яка частина підприємств у вашій сфері можуть вдаватися до схем оптимізації податкового навантаження?</a:t>
            </a:r>
          </a:p>
        </p:txBody>
      </p:sp>
      <p:graphicFrame>
        <p:nvGraphicFramePr>
          <p:cNvPr id="2" name="Объект 9">
            <a:extLst>
              <a:ext uri="{FF2B5EF4-FFF2-40B4-BE49-F238E27FC236}">
                <a16:creationId xmlns:a16="http://schemas.microsoft.com/office/drawing/2014/main" id="{0238DFD1-50CF-2E0E-9BD5-9528C700A2CF}"/>
              </a:ext>
            </a:extLst>
          </p:cNvPr>
          <p:cNvGraphicFramePr>
            <a:graphicFrameLocks/>
          </p:cNvGraphicFramePr>
          <p:nvPr>
            <p:extLst>
              <p:ext uri="{D42A27DB-BD31-4B8C-83A1-F6EECF244321}">
                <p14:modId xmlns:p14="http://schemas.microsoft.com/office/powerpoint/2010/main" val="2148739846"/>
              </p:ext>
            </p:extLst>
          </p:nvPr>
        </p:nvGraphicFramePr>
        <p:xfrm>
          <a:off x="1047889" y="3280210"/>
          <a:ext cx="10712893" cy="13190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Объект 9">
            <a:extLst>
              <a:ext uri="{FF2B5EF4-FFF2-40B4-BE49-F238E27FC236}">
                <a16:creationId xmlns:a16="http://schemas.microsoft.com/office/drawing/2014/main" id="{049BF1D5-EC35-79E6-5584-BB667C10D807}"/>
              </a:ext>
            </a:extLst>
          </p:cNvPr>
          <p:cNvGraphicFramePr>
            <a:graphicFrameLocks/>
          </p:cNvGraphicFramePr>
          <p:nvPr>
            <p:extLst>
              <p:ext uri="{D42A27DB-BD31-4B8C-83A1-F6EECF244321}">
                <p14:modId xmlns:p14="http://schemas.microsoft.com/office/powerpoint/2010/main" val="3010642768"/>
              </p:ext>
            </p:extLst>
          </p:nvPr>
        </p:nvGraphicFramePr>
        <p:xfrm>
          <a:off x="1047889" y="4774733"/>
          <a:ext cx="10712893" cy="1319046"/>
        </p:xfrm>
        <a:graphic>
          <a:graphicData uri="http://schemas.openxmlformats.org/drawingml/2006/chart">
            <c:chart xmlns:c="http://schemas.openxmlformats.org/drawingml/2006/chart" xmlns:r="http://schemas.openxmlformats.org/officeDocument/2006/relationships" r:id="rId5"/>
          </a:graphicData>
        </a:graphic>
      </p:graphicFrame>
      <p:pic>
        <p:nvPicPr>
          <p:cNvPr id="7" name="Графіка 6" descr="Arrow: Counter-clockwise curve outline">
            <a:extLst>
              <a:ext uri="{FF2B5EF4-FFF2-40B4-BE49-F238E27FC236}">
                <a16:creationId xmlns:a16="http://schemas.microsoft.com/office/drawing/2014/main" id="{F0A91786-4C33-B08A-C947-6C1665C0A5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545290">
            <a:off x="6177338" y="5139176"/>
            <a:ext cx="394094" cy="394094"/>
          </a:xfrm>
          <a:prstGeom prst="rect">
            <a:avLst/>
          </a:prstGeom>
        </p:spPr>
      </p:pic>
      <p:pic>
        <p:nvPicPr>
          <p:cNvPr id="8" name="Графіка 7" descr="Arrow: Counter-clockwise curve outline">
            <a:extLst>
              <a:ext uri="{FF2B5EF4-FFF2-40B4-BE49-F238E27FC236}">
                <a16:creationId xmlns:a16="http://schemas.microsoft.com/office/drawing/2014/main" id="{0723B50B-6B42-1A21-C194-FD24802B2D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545290">
            <a:off x="6277454" y="5417561"/>
            <a:ext cx="394094" cy="394094"/>
          </a:xfrm>
          <a:prstGeom prst="rect">
            <a:avLst/>
          </a:prstGeom>
        </p:spPr>
      </p:pic>
      <p:pic>
        <p:nvPicPr>
          <p:cNvPr id="11" name="Графіка 10" descr="Arrow: Counter-clockwise curve outline">
            <a:extLst>
              <a:ext uri="{FF2B5EF4-FFF2-40B4-BE49-F238E27FC236}">
                <a16:creationId xmlns:a16="http://schemas.microsoft.com/office/drawing/2014/main" id="{3D8B98E4-D11A-9E5A-74F1-41A9EC62C9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545290">
            <a:off x="9114098" y="2753410"/>
            <a:ext cx="394094" cy="394094"/>
          </a:xfrm>
          <a:prstGeom prst="rect">
            <a:avLst/>
          </a:prstGeom>
        </p:spPr>
      </p:pic>
      <p:pic>
        <p:nvPicPr>
          <p:cNvPr id="12" name="Графіка 11" descr="Arrow: Counter-clockwise curve outline">
            <a:extLst>
              <a:ext uri="{FF2B5EF4-FFF2-40B4-BE49-F238E27FC236}">
                <a16:creationId xmlns:a16="http://schemas.microsoft.com/office/drawing/2014/main" id="{F7C45FAB-77A6-6096-197D-A2A860535A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545290">
            <a:off x="9547938" y="4211049"/>
            <a:ext cx="394094" cy="394094"/>
          </a:xfrm>
          <a:prstGeom prst="rect">
            <a:avLst/>
          </a:prstGeom>
        </p:spPr>
      </p:pic>
      <p:pic>
        <p:nvPicPr>
          <p:cNvPr id="13" name="Графіка 12" descr="Arrow: Counter-clockwise curve outline">
            <a:extLst>
              <a:ext uri="{FF2B5EF4-FFF2-40B4-BE49-F238E27FC236}">
                <a16:creationId xmlns:a16="http://schemas.microsoft.com/office/drawing/2014/main" id="{1A013134-E183-ADDB-70D5-C3234356B6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545290">
            <a:off x="9114098" y="2432385"/>
            <a:ext cx="394094" cy="394094"/>
          </a:xfrm>
          <a:prstGeom prst="rect">
            <a:avLst/>
          </a:prstGeom>
        </p:spPr>
      </p:pic>
      <p:pic>
        <p:nvPicPr>
          <p:cNvPr id="14" name="Графіка 13" descr="Arrow: Counter-clockwise curve outline">
            <a:extLst>
              <a:ext uri="{FF2B5EF4-FFF2-40B4-BE49-F238E27FC236}">
                <a16:creationId xmlns:a16="http://schemas.microsoft.com/office/drawing/2014/main" id="{7877AC4D-0FF3-FE16-49AC-84B2725D88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545290">
            <a:off x="9541548" y="3915599"/>
            <a:ext cx="394094" cy="394094"/>
          </a:xfrm>
          <a:prstGeom prst="rect">
            <a:avLst/>
          </a:prstGeom>
        </p:spPr>
      </p:pic>
      <p:pic>
        <p:nvPicPr>
          <p:cNvPr id="15" name="Графіка 14" descr="Arrow: Counter-clockwise curve outline">
            <a:extLst>
              <a:ext uri="{FF2B5EF4-FFF2-40B4-BE49-F238E27FC236}">
                <a16:creationId xmlns:a16="http://schemas.microsoft.com/office/drawing/2014/main" id="{D7548ECE-0807-50C5-508A-A15E0EF22F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545290">
            <a:off x="9107705" y="2118591"/>
            <a:ext cx="394094" cy="394094"/>
          </a:xfrm>
          <a:prstGeom prst="rect">
            <a:avLst/>
          </a:prstGeom>
        </p:spPr>
      </p:pic>
      <p:pic>
        <p:nvPicPr>
          <p:cNvPr id="16" name="Графіка 15" descr="Arrow: Counter-clockwise curve outline">
            <a:extLst>
              <a:ext uri="{FF2B5EF4-FFF2-40B4-BE49-F238E27FC236}">
                <a16:creationId xmlns:a16="http://schemas.microsoft.com/office/drawing/2014/main" id="{41EF093E-9509-8D0B-AB38-227FD20D6F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545290">
            <a:off x="9535158" y="3573886"/>
            <a:ext cx="394094" cy="394094"/>
          </a:xfrm>
          <a:prstGeom prst="rect">
            <a:avLst/>
          </a:prstGeom>
        </p:spPr>
      </p:pic>
      <p:sp>
        <p:nvSpPr>
          <p:cNvPr id="18" name="Заголовок 2">
            <a:extLst>
              <a:ext uri="{FF2B5EF4-FFF2-40B4-BE49-F238E27FC236}">
                <a16:creationId xmlns:a16="http://schemas.microsoft.com/office/drawing/2014/main" id="{C310D392-E19C-71E8-5A41-47602D0E6D4F}"/>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Застосування схем оптимізації податкового навантаження: </a:t>
            </a:r>
            <a:br>
              <a:rPr lang="uk-UA" sz="2200" b="1" dirty="0">
                <a:solidFill>
                  <a:srgbClr val="3498DB"/>
                </a:solidFill>
                <a:latin typeface="Tahoma"/>
                <a:ea typeface="Tahoma"/>
              </a:rPr>
            </a:br>
            <a:r>
              <a:rPr lang="uk-UA" sz="2000" dirty="0">
                <a:solidFill>
                  <a:srgbClr val="3498DB"/>
                </a:solidFill>
                <a:latin typeface="Tahoma"/>
                <a:ea typeface="Tahoma"/>
              </a:rPr>
              <a:t>за розміром підприємства</a:t>
            </a:r>
            <a:r>
              <a:rPr lang="uk-UA" sz="2200" b="1" dirty="0">
                <a:solidFill>
                  <a:srgbClr val="3498DB"/>
                </a:solidFill>
                <a:latin typeface="Tahoma"/>
                <a:ea typeface="Tahoma"/>
              </a:rPr>
              <a:t> </a:t>
            </a:r>
          </a:p>
        </p:txBody>
      </p:sp>
      <p:sp>
        <p:nvSpPr>
          <p:cNvPr id="19" name="Текст 4">
            <a:extLst>
              <a:ext uri="{FF2B5EF4-FFF2-40B4-BE49-F238E27FC236}">
                <a16:creationId xmlns:a16="http://schemas.microsoft.com/office/drawing/2014/main" id="{84D0471B-320A-60E5-AD76-E49386BA0C2B}"/>
              </a:ext>
            </a:extLst>
          </p:cNvPr>
          <p:cNvSpPr>
            <a:spLocks noGrp="1"/>
          </p:cNvSpPr>
          <p:nvPr>
            <p:ph type="body" sz="quarter" idx="10"/>
          </p:nvPr>
        </p:nvSpPr>
        <p:spPr>
          <a:xfrm>
            <a:off x="431210" y="922997"/>
            <a:ext cx="9841935" cy="1628249"/>
          </a:xfrm>
        </p:spPr>
        <p:txBody>
          <a:bodyPr/>
          <a:lstStyle/>
          <a:p>
            <a:r>
              <a:rPr lang="uk-UA" sz="1600" dirty="0"/>
              <a:t>Найчастіше підозри щодо того, що бізнеси вдаються до оптимізації податкових схем, висловлюють мікро- і малі підприємства. Середній і великий бізнес, навпаки, частіше впевнений в доброчесності інших підприємств.</a:t>
            </a:r>
          </a:p>
        </p:txBody>
      </p:sp>
      <p:sp>
        <p:nvSpPr>
          <p:cNvPr id="3" name="TextBox 2">
            <a:extLst>
              <a:ext uri="{FF2B5EF4-FFF2-40B4-BE49-F238E27FC236}">
                <a16:creationId xmlns:a16="http://schemas.microsoft.com/office/drawing/2014/main" id="{132D2FBF-73A8-9C01-5129-D46F493CE019}"/>
              </a:ext>
            </a:extLst>
          </p:cNvPr>
          <p:cNvSpPr txBox="1"/>
          <p:nvPr/>
        </p:nvSpPr>
        <p:spPr bwMode="gray">
          <a:xfrm>
            <a:off x="264353" y="2502898"/>
            <a:ext cx="1031202" cy="369332"/>
          </a:xfrm>
          <a:prstGeom prst="rect">
            <a:avLst/>
          </a:prstGeom>
          <a:noFill/>
        </p:spPr>
        <p:txBody>
          <a:bodyPr wrap="square">
            <a:spAutoFit/>
          </a:bodyPr>
          <a:lstStyle/>
          <a:p>
            <a:r>
              <a:rPr lang="uk-UA" sz="1800" b="1" dirty="0"/>
              <a:t>Мікро</a:t>
            </a:r>
            <a:endParaRPr lang="ru-UA" b="1" dirty="0"/>
          </a:p>
        </p:txBody>
      </p:sp>
      <p:sp>
        <p:nvSpPr>
          <p:cNvPr id="5" name="TextBox 4">
            <a:extLst>
              <a:ext uri="{FF2B5EF4-FFF2-40B4-BE49-F238E27FC236}">
                <a16:creationId xmlns:a16="http://schemas.microsoft.com/office/drawing/2014/main" id="{234836A4-5FA1-CB9E-83AE-77EB4EB41BD6}"/>
              </a:ext>
            </a:extLst>
          </p:cNvPr>
          <p:cNvSpPr txBox="1"/>
          <p:nvPr/>
        </p:nvSpPr>
        <p:spPr bwMode="gray">
          <a:xfrm>
            <a:off x="264353" y="4146617"/>
            <a:ext cx="1031202" cy="369332"/>
          </a:xfrm>
          <a:prstGeom prst="rect">
            <a:avLst/>
          </a:prstGeom>
          <a:noFill/>
        </p:spPr>
        <p:txBody>
          <a:bodyPr wrap="square">
            <a:spAutoFit/>
          </a:bodyPr>
          <a:lstStyle/>
          <a:p>
            <a:r>
              <a:rPr lang="uk-UA" sz="1800" b="1" dirty="0"/>
              <a:t>Малі</a:t>
            </a:r>
            <a:endParaRPr lang="ru-UA" b="1" dirty="0"/>
          </a:p>
        </p:txBody>
      </p:sp>
      <p:sp>
        <p:nvSpPr>
          <p:cNvPr id="9" name="TextBox 8">
            <a:extLst>
              <a:ext uri="{FF2B5EF4-FFF2-40B4-BE49-F238E27FC236}">
                <a16:creationId xmlns:a16="http://schemas.microsoft.com/office/drawing/2014/main" id="{66824AF4-5557-6CCE-C12E-776252F431CC}"/>
              </a:ext>
            </a:extLst>
          </p:cNvPr>
          <p:cNvSpPr txBox="1"/>
          <p:nvPr/>
        </p:nvSpPr>
        <p:spPr bwMode="gray">
          <a:xfrm>
            <a:off x="264353" y="5499331"/>
            <a:ext cx="1310821" cy="369332"/>
          </a:xfrm>
          <a:prstGeom prst="rect">
            <a:avLst/>
          </a:prstGeom>
          <a:noFill/>
        </p:spPr>
        <p:txBody>
          <a:bodyPr wrap="square">
            <a:spAutoFit/>
          </a:bodyPr>
          <a:lstStyle/>
          <a:p>
            <a:r>
              <a:rPr lang="uk-UA" sz="1800" b="1" dirty="0"/>
              <a:t>Середні+</a:t>
            </a:r>
            <a:endParaRPr lang="ru-UA" b="1" dirty="0"/>
          </a:p>
        </p:txBody>
      </p:sp>
    </p:spTree>
    <p:extLst>
      <p:ext uri="{BB962C8B-B14F-4D97-AF65-F5344CB8AC3E}">
        <p14:creationId xmlns:p14="http://schemas.microsoft.com/office/powerpoint/2010/main" val="2186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58;p2">
            <a:extLst>
              <a:ext uri="{FF2B5EF4-FFF2-40B4-BE49-F238E27FC236}">
                <a16:creationId xmlns:a16="http://schemas.microsoft.com/office/drawing/2014/main" id="{C0317592-8A5B-8DA9-ABB2-F96FBAFBB79C}"/>
              </a:ext>
            </a:extLst>
          </p:cNvPr>
          <p:cNvSpPr txBox="1">
            <a:spLocks/>
          </p:cNvSpPr>
          <p:nvPr/>
        </p:nvSpPr>
        <p:spPr>
          <a:xfrm>
            <a:off x="399697" y="263887"/>
            <a:ext cx="9409307" cy="906634"/>
          </a:xfrm>
          <a:prstGeom prst="rect">
            <a:avLst/>
          </a:prstGeom>
          <a:noFill/>
          <a:ln>
            <a:noFill/>
          </a:ln>
        </p:spPr>
        <p:txBody>
          <a:bodyPr spcFirstLastPara="1" wrap="square" lIns="0" tIns="1800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867"/>
              <a:buFont typeface="Arial"/>
              <a:buNone/>
              <a:defRPr sz="1867" b="0" i="0" u="none" strike="noStrike" cap="none">
                <a:solidFill>
                  <a:schemeClr val="dk1"/>
                </a:solidFill>
                <a:latin typeface="Tahoma"/>
                <a:ea typeface="Tahoma"/>
                <a:cs typeface="Tahoma"/>
                <a:sym typeface="Tahoma"/>
              </a:defRPr>
            </a:lvl1pPr>
            <a:lvl2pPr marL="914400" marR="0" lvl="1" indent="-228600" algn="l" rtl="0">
              <a:lnSpc>
                <a:spcPct val="100000"/>
              </a:lnSpc>
              <a:spcBef>
                <a:spcPts val="0"/>
              </a:spcBef>
              <a:spcAft>
                <a:spcPts val="0"/>
              </a:spcAft>
              <a:buClr>
                <a:schemeClr val="dk1"/>
              </a:buClr>
              <a:buSzPts val="1867"/>
              <a:buFont typeface="Noto Sans Symbols"/>
              <a:buNone/>
              <a:defRPr sz="1867"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867"/>
              <a:buFont typeface="Noto Sans Symbols"/>
              <a:buNone/>
              <a:defRPr sz="1867"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867"/>
              <a:buFont typeface="Noto Sans Symbols"/>
              <a:buNone/>
              <a:defRPr sz="1867"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867"/>
              <a:buFont typeface="Noto Sans Symbols"/>
              <a:buNone/>
              <a:defRPr sz="1867" b="0" i="0" u="none" strike="noStrike" cap="none">
                <a:solidFill>
                  <a:schemeClr val="dk1"/>
                </a:solidFill>
                <a:latin typeface="Arial"/>
                <a:ea typeface="Arial"/>
                <a:cs typeface="Arial"/>
                <a:sym typeface="Arial"/>
              </a:defRPr>
            </a:lvl5pPr>
            <a:lvl6pPr marL="2743200" marR="0" lvl="5" indent="-342900" algn="l" rtl="0">
              <a:lnSpc>
                <a:spcPct val="100000"/>
              </a:lnSpc>
              <a:spcBef>
                <a:spcPts val="400"/>
              </a:spcBef>
              <a:spcAft>
                <a:spcPts val="0"/>
              </a:spcAft>
              <a:buClr>
                <a:schemeClr val="dk1"/>
              </a:buClr>
              <a:buSzPts val="1800"/>
              <a:buFont typeface="Noto Sans Symbols"/>
              <a:buChar char="▪"/>
              <a:defRPr sz="2133" b="0" i="0" u="none" strike="noStrike" cap="none">
                <a:solidFill>
                  <a:schemeClr val="dk1"/>
                </a:solidFill>
                <a:latin typeface="Tahoma"/>
                <a:ea typeface="Tahoma"/>
                <a:cs typeface="Tahoma"/>
                <a:sym typeface="Tahoma"/>
              </a:defRPr>
            </a:lvl6pPr>
            <a:lvl7pPr marL="3200400" marR="0" lvl="6" indent="-342900" algn="l" rtl="0">
              <a:lnSpc>
                <a:spcPct val="100000"/>
              </a:lnSpc>
              <a:spcBef>
                <a:spcPts val="400"/>
              </a:spcBef>
              <a:spcAft>
                <a:spcPts val="0"/>
              </a:spcAft>
              <a:buClr>
                <a:schemeClr val="dk1"/>
              </a:buClr>
              <a:buSzPts val="1800"/>
              <a:buFont typeface="Noto Sans Symbols"/>
              <a:buChar char="▪"/>
              <a:defRPr sz="2133" b="0" i="0" u="none" strike="noStrike" cap="none">
                <a:solidFill>
                  <a:schemeClr val="dk1"/>
                </a:solidFill>
                <a:latin typeface="Tahoma"/>
                <a:ea typeface="Tahoma"/>
                <a:cs typeface="Tahoma"/>
                <a:sym typeface="Tahoma"/>
              </a:defRPr>
            </a:lvl7pPr>
            <a:lvl8pPr marL="3657600" marR="0" lvl="7" indent="-342900" algn="l" rtl="0">
              <a:lnSpc>
                <a:spcPct val="100000"/>
              </a:lnSpc>
              <a:spcBef>
                <a:spcPts val="400"/>
              </a:spcBef>
              <a:spcAft>
                <a:spcPts val="0"/>
              </a:spcAft>
              <a:buClr>
                <a:schemeClr val="dk1"/>
              </a:buClr>
              <a:buSzPts val="1800"/>
              <a:buFont typeface="Arial"/>
              <a:buChar char="•"/>
              <a:defRPr sz="2133" b="0" i="0" u="none" strike="noStrike" cap="none">
                <a:solidFill>
                  <a:schemeClr val="dk1"/>
                </a:solidFill>
                <a:latin typeface="Arial"/>
                <a:ea typeface="Arial"/>
                <a:cs typeface="Arial"/>
                <a:sym typeface="Arial"/>
              </a:defRPr>
            </a:lvl8pPr>
            <a:lvl9pPr marL="4114800" marR="0" lvl="8" indent="-342900" algn="l" rtl="0">
              <a:lnSpc>
                <a:spcPct val="100000"/>
              </a:lnSpc>
              <a:spcBef>
                <a:spcPts val="400"/>
              </a:spcBef>
              <a:spcAft>
                <a:spcPts val="0"/>
              </a:spcAft>
              <a:buClr>
                <a:schemeClr val="dk1"/>
              </a:buClr>
              <a:buSzPts val="1800"/>
              <a:buFont typeface="Noto Sans Symbols"/>
              <a:buChar char="▪"/>
              <a:defRPr sz="2133" b="0" i="0" u="none" strike="noStrike" cap="none">
                <a:solidFill>
                  <a:schemeClr val="dk1"/>
                </a:solidFill>
                <a:latin typeface="Arial"/>
                <a:ea typeface="Arial"/>
                <a:cs typeface="Arial"/>
                <a:sym typeface="Arial"/>
              </a:defRPr>
            </a:lvl9pPr>
          </a:lstStyle>
          <a:p>
            <a:pPr marL="0" indent="0">
              <a:buSzPts val="3200"/>
            </a:pPr>
            <a:r>
              <a:rPr lang="uk-UA" sz="3200" b="1" dirty="0">
                <a:latin typeface="Tahoma" panose="020B0604030504040204" pitchFamily="34" charset="0"/>
                <a:ea typeface="Tahoma" panose="020B0604030504040204" pitchFamily="34" charset="0"/>
                <a:cs typeface="Tahoma" panose="020B0604030504040204" pitchFamily="34" charset="0"/>
              </a:rPr>
              <a:t>ЗМІСТ</a:t>
            </a:r>
          </a:p>
        </p:txBody>
      </p:sp>
      <p:grpSp>
        <p:nvGrpSpPr>
          <p:cNvPr id="19" name="Групувати 18">
            <a:extLst>
              <a:ext uri="{FF2B5EF4-FFF2-40B4-BE49-F238E27FC236}">
                <a16:creationId xmlns:a16="http://schemas.microsoft.com/office/drawing/2014/main" id="{9C227311-1044-E4E3-0CAF-EE8643C3F9AF}"/>
              </a:ext>
            </a:extLst>
          </p:cNvPr>
          <p:cNvGrpSpPr/>
          <p:nvPr/>
        </p:nvGrpSpPr>
        <p:grpSpPr>
          <a:xfrm>
            <a:off x="396783" y="873923"/>
            <a:ext cx="11155002" cy="697379"/>
            <a:chOff x="476029" y="1048415"/>
            <a:chExt cx="11155002" cy="697379"/>
          </a:xfrm>
        </p:grpSpPr>
        <p:sp>
          <p:nvSpPr>
            <p:cNvPr id="5" name="Полілінія: фігура 4">
              <a:extLst>
                <a:ext uri="{FF2B5EF4-FFF2-40B4-BE49-F238E27FC236}">
                  <a16:creationId xmlns:a16="http://schemas.microsoft.com/office/drawing/2014/main" id="{B5A19297-5A8C-F94F-0E33-7494ACC4A1E6}"/>
                </a:ext>
              </a:extLst>
            </p:cNvPr>
            <p:cNvSpPr/>
            <p:nvPr/>
          </p:nvSpPr>
          <p:spPr>
            <a:xfrm>
              <a:off x="831031" y="1118153"/>
              <a:ext cx="10800000" cy="557903"/>
            </a:xfrm>
            <a:custGeom>
              <a:avLst/>
              <a:gdLst>
                <a:gd name="connsiteX0" fmla="*/ 0 w 11073844"/>
                <a:gd name="connsiteY0" fmla="*/ 0 h 557903"/>
                <a:gd name="connsiteX1" fmla="*/ 11073844 w 11073844"/>
                <a:gd name="connsiteY1" fmla="*/ 0 h 557903"/>
                <a:gd name="connsiteX2" fmla="*/ 11073844 w 11073844"/>
                <a:gd name="connsiteY2" fmla="*/ 557903 h 557903"/>
                <a:gd name="connsiteX3" fmla="*/ 0 w 11073844"/>
                <a:gd name="connsiteY3" fmla="*/ 557903 h 557903"/>
                <a:gd name="connsiteX4" fmla="*/ 0 w 11073844"/>
                <a:gd name="connsiteY4" fmla="*/ 0 h 55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3844" h="557903">
                  <a:moveTo>
                    <a:pt x="0" y="0"/>
                  </a:moveTo>
                  <a:lnTo>
                    <a:pt x="11073844" y="0"/>
                  </a:lnTo>
                  <a:lnTo>
                    <a:pt x="11073844" y="557903"/>
                  </a:lnTo>
                  <a:lnTo>
                    <a:pt x="0" y="557903"/>
                  </a:lnTo>
                  <a:lnTo>
                    <a:pt x="0" y="0"/>
                  </a:lnTo>
                  <a:close/>
                </a:path>
              </a:pathLst>
            </a:custGeom>
            <a:solidFill>
              <a:srgbClr val="3A92D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2836" tIns="63500" rIns="63500" bIns="63500" numCol="1" spcCol="1270" anchor="ctr" anchorCtr="0">
              <a:noAutofit/>
            </a:bodyPr>
            <a:lstStyle/>
            <a:p>
              <a:pPr marL="0" lvl="0" indent="0" algn="l" defTabSz="1111250">
                <a:lnSpc>
                  <a:spcPct val="90000"/>
                </a:lnSpc>
                <a:spcBef>
                  <a:spcPct val="0"/>
                </a:spcBef>
                <a:spcAft>
                  <a:spcPct val="35000"/>
                </a:spcAft>
                <a:buClr>
                  <a:schemeClr val="lt1"/>
                </a:buClr>
                <a:buSzPts val="3000"/>
                <a:buFont typeface="Tahoma"/>
                <a:buNone/>
              </a:pPr>
              <a:r>
                <a:rPr lang="uk-UA" sz="2500" b="0" i="0" u="none" strike="noStrike" kern="1200" cap="none" dirty="0">
                  <a:solidFill>
                    <a:schemeClr val="lt1"/>
                  </a:solidFill>
                  <a:latin typeface="Tahoma"/>
                  <a:ea typeface="Tahoma"/>
                  <a:cs typeface="Tahoma"/>
                  <a:sym typeface="Tahoma"/>
                </a:rPr>
                <a:t>Методологія і завдання дослідження </a:t>
              </a:r>
              <a:endParaRPr lang="ru-UA" sz="2500" kern="1200" dirty="0"/>
            </a:p>
          </p:txBody>
        </p:sp>
        <p:sp>
          <p:nvSpPr>
            <p:cNvPr id="6" name="Овал 5">
              <a:extLst>
                <a:ext uri="{FF2B5EF4-FFF2-40B4-BE49-F238E27FC236}">
                  <a16:creationId xmlns:a16="http://schemas.microsoft.com/office/drawing/2014/main" id="{D7B5C392-CAAB-B60B-9B89-5A6E285E9616}"/>
                </a:ext>
              </a:extLst>
            </p:cNvPr>
            <p:cNvSpPr/>
            <p:nvPr/>
          </p:nvSpPr>
          <p:spPr>
            <a:xfrm>
              <a:off x="476029" y="1048415"/>
              <a:ext cx="697379" cy="697379"/>
            </a:xfrm>
            <a:prstGeom prst="ellipse">
              <a:avLst/>
            </a:prstGeom>
            <a:ln>
              <a:solidFill>
                <a:srgbClr val="3A92D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20" name="Групувати 19">
            <a:extLst>
              <a:ext uri="{FF2B5EF4-FFF2-40B4-BE49-F238E27FC236}">
                <a16:creationId xmlns:a16="http://schemas.microsoft.com/office/drawing/2014/main" id="{875E0F04-E14E-80A0-2C09-6CF97785DD14}"/>
              </a:ext>
            </a:extLst>
          </p:cNvPr>
          <p:cNvGrpSpPr/>
          <p:nvPr/>
        </p:nvGrpSpPr>
        <p:grpSpPr>
          <a:xfrm>
            <a:off x="396783" y="1678490"/>
            <a:ext cx="11155001" cy="697379"/>
            <a:chOff x="476029" y="1885165"/>
            <a:chExt cx="11155001" cy="697379"/>
          </a:xfrm>
        </p:grpSpPr>
        <p:sp>
          <p:nvSpPr>
            <p:cNvPr id="7" name="Полілінія: фігура 6">
              <a:extLst>
                <a:ext uri="{FF2B5EF4-FFF2-40B4-BE49-F238E27FC236}">
                  <a16:creationId xmlns:a16="http://schemas.microsoft.com/office/drawing/2014/main" id="{F4440570-28DA-8D1D-3F73-F471BF00075D}"/>
                </a:ext>
              </a:extLst>
            </p:cNvPr>
            <p:cNvSpPr/>
            <p:nvPr/>
          </p:nvSpPr>
          <p:spPr>
            <a:xfrm>
              <a:off x="831030" y="1954903"/>
              <a:ext cx="10800000" cy="557903"/>
            </a:xfrm>
            <a:custGeom>
              <a:avLst/>
              <a:gdLst>
                <a:gd name="connsiteX0" fmla="*/ 0 w 10614931"/>
                <a:gd name="connsiteY0" fmla="*/ 0 h 557903"/>
                <a:gd name="connsiteX1" fmla="*/ 10614931 w 10614931"/>
                <a:gd name="connsiteY1" fmla="*/ 0 h 557903"/>
                <a:gd name="connsiteX2" fmla="*/ 10614931 w 10614931"/>
                <a:gd name="connsiteY2" fmla="*/ 557903 h 557903"/>
                <a:gd name="connsiteX3" fmla="*/ 0 w 10614931"/>
                <a:gd name="connsiteY3" fmla="*/ 557903 h 557903"/>
                <a:gd name="connsiteX4" fmla="*/ 0 w 10614931"/>
                <a:gd name="connsiteY4" fmla="*/ 0 h 55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4931" h="557903">
                  <a:moveTo>
                    <a:pt x="0" y="0"/>
                  </a:moveTo>
                  <a:lnTo>
                    <a:pt x="10614931" y="0"/>
                  </a:lnTo>
                  <a:lnTo>
                    <a:pt x="10614931" y="557903"/>
                  </a:lnTo>
                  <a:lnTo>
                    <a:pt x="0" y="557903"/>
                  </a:lnTo>
                  <a:lnTo>
                    <a:pt x="0" y="0"/>
                  </a:lnTo>
                  <a:close/>
                </a:path>
              </a:pathLst>
            </a:custGeom>
            <a:solidFill>
              <a:srgbClr val="3A92D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2836" tIns="63500" rIns="63500" bIns="63500" numCol="1" spcCol="1270" anchor="ctr" anchorCtr="0">
              <a:noAutofit/>
            </a:bodyPr>
            <a:lstStyle/>
            <a:p>
              <a:pPr marL="0" lvl="0" indent="0" algn="l" defTabSz="1111250">
                <a:lnSpc>
                  <a:spcPct val="90000"/>
                </a:lnSpc>
                <a:spcBef>
                  <a:spcPct val="0"/>
                </a:spcBef>
                <a:spcAft>
                  <a:spcPct val="35000"/>
                </a:spcAft>
                <a:buNone/>
              </a:pPr>
              <a:r>
                <a:rPr lang="uk-UA" sz="2500" b="0" i="0" u="none" strike="noStrike" kern="1200" cap="none" dirty="0">
                  <a:solidFill>
                    <a:schemeClr val="lt1"/>
                  </a:solidFill>
                  <a:latin typeface="Tahoma"/>
                  <a:ea typeface="Tahoma"/>
                  <a:cs typeface="Tahoma"/>
                  <a:sym typeface="Tahoma"/>
                </a:rPr>
                <a:t>Основні аспекти податкової реформи</a:t>
              </a:r>
              <a:endParaRPr lang="uk-UA" sz="2500" kern="1200"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Овал 7">
              <a:extLst>
                <a:ext uri="{FF2B5EF4-FFF2-40B4-BE49-F238E27FC236}">
                  <a16:creationId xmlns:a16="http://schemas.microsoft.com/office/drawing/2014/main" id="{F9D23E7C-85A5-B997-9B1E-1E1BD6A70303}"/>
                </a:ext>
              </a:extLst>
            </p:cNvPr>
            <p:cNvSpPr/>
            <p:nvPr/>
          </p:nvSpPr>
          <p:spPr>
            <a:xfrm>
              <a:off x="476029" y="1885165"/>
              <a:ext cx="697379" cy="697379"/>
            </a:xfrm>
            <a:prstGeom prst="ellipse">
              <a:avLst/>
            </a:prstGeom>
            <a:ln>
              <a:solidFill>
                <a:srgbClr val="3A92D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21" name="Групувати 20">
            <a:extLst>
              <a:ext uri="{FF2B5EF4-FFF2-40B4-BE49-F238E27FC236}">
                <a16:creationId xmlns:a16="http://schemas.microsoft.com/office/drawing/2014/main" id="{5A488B66-01C9-64C8-A73A-454CE697AF61}"/>
              </a:ext>
            </a:extLst>
          </p:cNvPr>
          <p:cNvGrpSpPr/>
          <p:nvPr/>
        </p:nvGrpSpPr>
        <p:grpSpPr>
          <a:xfrm>
            <a:off x="396783" y="4896758"/>
            <a:ext cx="11155001" cy="697379"/>
            <a:chOff x="476029" y="2721914"/>
            <a:chExt cx="11155001" cy="697379"/>
          </a:xfrm>
        </p:grpSpPr>
        <p:sp>
          <p:nvSpPr>
            <p:cNvPr id="9" name="Полілінія: фігура 8">
              <a:extLst>
                <a:ext uri="{FF2B5EF4-FFF2-40B4-BE49-F238E27FC236}">
                  <a16:creationId xmlns:a16="http://schemas.microsoft.com/office/drawing/2014/main" id="{FE90883C-A685-91DB-75C8-3D5FF056A1D7}"/>
                </a:ext>
              </a:extLst>
            </p:cNvPr>
            <p:cNvSpPr/>
            <p:nvPr/>
          </p:nvSpPr>
          <p:spPr>
            <a:xfrm>
              <a:off x="831030" y="2790686"/>
              <a:ext cx="10800000" cy="557903"/>
            </a:xfrm>
            <a:custGeom>
              <a:avLst/>
              <a:gdLst>
                <a:gd name="connsiteX0" fmla="*/ 0 w 10405081"/>
                <a:gd name="connsiteY0" fmla="*/ 0 h 557903"/>
                <a:gd name="connsiteX1" fmla="*/ 10405081 w 10405081"/>
                <a:gd name="connsiteY1" fmla="*/ 0 h 557903"/>
                <a:gd name="connsiteX2" fmla="*/ 10405081 w 10405081"/>
                <a:gd name="connsiteY2" fmla="*/ 557903 h 557903"/>
                <a:gd name="connsiteX3" fmla="*/ 0 w 10405081"/>
                <a:gd name="connsiteY3" fmla="*/ 557903 h 557903"/>
                <a:gd name="connsiteX4" fmla="*/ 0 w 10405081"/>
                <a:gd name="connsiteY4" fmla="*/ 0 h 55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5081" h="557903">
                  <a:moveTo>
                    <a:pt x="0" y="0"/>
                  </a:moveTo>
                  <a:lnTo>
                    <a:pt x="10405081" y="0"/>
                  </a:lnTo>
                  <a:lnTo>
                    <a:pt x="10405081" y="557903"/>
                  </a:lnTo>
                  <a:lnTo>
                    <a:pt x="0" y="557903"/>
                  </a:lnTo>
                  <a:lnTo>
                    <a:pt x="0" y="0"/>
                  </a:lnTo>
                  <a:close/>
                </a:path>
              </a:pathLst>
            </a:custGeom>
            <a:solidFill>
              <a:srgbClr val="3A92D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2836" tIns="63500" rIns="63500" bIns="63500" numCol="1" spcCol="1270" anchor="ctr" anchorCtr="0">
              <a:noAutofit/>
            </a:bodyPr>
            <a:lstStyle/>
            <a:p>
              <a:pPr marL="0" lvl="0" indent="0" algn="l" defTabSz="1111250">
                <a:lnSpc>
                  <a:spcPct val="90000"/>
                </a:lnSpc>
                <a:spcBef>
                  <a:spcPct val="0"/>
                </a:spcBef>
                <a:spcAft>
                  <a:spcPct val="35000"/>
                </a:spcAft>
                <a:buNone/>
              </a:pPr>
              <a:r>
                <a:rPr lang="uk-UA" sz="2500" kern="1200" dirty="0">
                  <a:latin typeface="Tahoma" panose="020B0604030504040204" pitchFamily="34" charset="0"/>
                  <a:ea typeface="Tahoma" panose="020B0604030504040204" pitchFamily="34" charset="0"/>
                  <a:cs typeface="Tahoma" panose="020B0604030504040204" pitchFamily="34" charset="0"/>
                </a:rPr>
                <a:t>Сприйняття корупції в податкових органах</a:t>
              </a:r>
            </a:p>
          </p:txBody>
        </p:sp>
        <p:sp>
          <p:nvSpPr>
            <p:cNvPr id="11" name="Овал 10">
              <a:extLst>
                <a:ext uri="{FF2B5EF4-FFF2-40B4-BE49-F238E27FC236}">
                  <a16:creationId xmlns:a16="http://schemas.microsoft.com/office/drawing/2014/main" id="{9D1CE938-AC26-B3B3-4382-3DA53E5C7511}"/>
                </a:ext>
              </a:extLst>
            </p:cNvPr>
            <p:cNvSpPr/>
            <p:nvPr/>
          </p:nvSpPr>
          <p:spPr>
            <a:xfrm>
              <a:off x="476029" y="2721914"/>
              <a:ext cx="697379" cy="697379"/>
            </a:xfrm>
            <a:prstGeom prst="ellipse">
              <a:avLst/>
            </a:prstGeom>
            <a:ln>
              <a:solidFill>
                <a:srgbClr val="3A92D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22" name="Групувати 21">
            <a:extLst>
              <a:ext uri="{FF2B5EF4-FFF2-40B4-BE49-F238E27FC236}">
                <a16:creationId xmlns:a16="http://schemas.microsoft.com/office/drawing/2014/main" id="{B65F2D19-1855-CCF9-4762-FD9221073368}"/>
              </a:ext>
            </a:extLst>
          </p:cNvPr>
          <p:cNvGrpSpPr/>
          <p:nvPr/>
        </p:nvGrpSpPr>
        <p:grpSpPr>
          <a:xfrm>
            <a:off x="396783" y="4092191"/>
            <a:ext cx="11155001" cy="697379"/>
            <a:chOff x="476029" y="4965041"/>
            <a:chExt cx="11155001" cy="697379"/>
          </a:xfrm>
        </p:grpSpPr>
        <p:sp>
          <p:nvSpPr>
            <p:cNvPr id="15" name="Полілінія: фігура 14">
              <a:extLst>
                <a:ext uri="{FF2B5EF4-FFF2-40B4-BE49-F238E27FC236}">
                  <a16:creationId xmlns:a16="http://schemas.microsoft.com/office/drawing/2014/main" id="{0F1266CE-2B68-226E-1E57-3B8B57943501}"/>
                </a:ext>
              </a:extLst>
            </p:cNvPr>
            <p:cNvSpPr/>
            <p:nvPr/>
          </p:nvSpPr>
          <p:spPr>
            <a:xfrm>
              <a:off x="831030" y="5033812"/>
              <a:ext cx="10800000" cy="557903"/>
            </a:xfrm>
            <a:custGeom>
              <a:avLst/>
              <a:gdLst>
                <a:gd name="connsiteX0" fmla="*/ 0 w 10614931"/>
                <a:gd name="connsiteY0" fmla="*/ 0 h 557903"/>
                <a:gd name="connsiteX1" fmla="*/ 10614931 w 10614931"/>
                <a:gd name="connsiteY1" fmla="*/ 0 h 557903"/>
                <a:gd name="connsiteX2" fmla="*/ 10614931 w 10614931"/>
                <a:gd name="connsiteY2" fmla="*/ 557903 h 557903"/>
                <a:gd name="connsiteX3" fmla="*/ 0 w 10614931"/>
                <a:gd name="connsiteY3" fmla="*/ 557903 h 557903"/>
                <a:gd name="connsiteX4" fmla="*/ 0 w 10614931"/>
                <a:gd name="connsiteY4" fmla="*/ 0 h 55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4931" h="557903">
                  <a:moveTo>
                    <a:pt x="0" y="0"/>
                  </a:moveTo>
                  <a:lnTo>
                    <a:pt x="10614931" y="0"/>
                  </a:lnTo>
                  <a:lnTo>
                    <a:pt x="10614931" y="557903"/>
                  </a:lnTo>
                  <a:lnTo>
                    <a:pt x="0" y="557903"/>
                  </a:lnTo>
                  <a:lnTo>
                    <a:pt x="0" y="0"/>
                  </a:lnTo>
                  <a:close/>
                </a:path>
              </a:pathLst>
            </a:custGeom>
            <a:solidFill>
              <a:srgbClr val="3A92D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2836" tIns="63500" rIns="63500" bIns="63500" numCol="1" spcCol="1270" anchor="ctr" anchorCtr="0">
              <a:noAutofit/>
            </a:bodyPr>
            <a:lstStyle/>
            <a:p>
              <a:pPr marL="0" lvl="0" indent="0" algn="l" defTabSz="1111250">
                <a:lnSpc>
                  <a:spcPct val="90000"/>
                </a:lnSpc>
                <a:spcBef>
                  <a:spcPct val="0"/>
                </a:spcBef>
                <a:spcAft>
                  <a:spcPct val="35000"/>
                </a:spcAft>
                <a:buSzPts val="1000"/>
                <a:buFont typeface="Symbol" panose="05050102010706020507" pitchFamily="18" charset="2"/>
                <a:buNone/>
              </a:pPr>
              <a:r>
                <a:rPr lang="uk-UA" sz="2500" kern="1200" dirty="0">
                  <a:latin typeface="Tahoma" panose="020B0604030504040204" pitchFamily="34" charset="0"/>
                  <a:ea typeface="Tahoma" panose="020B0604030504040204" pitchFamily="34" charset="0"/>
                  <a:cs typeface="Tahoma" panose="020B0604030504040204" pitchFamily="34" charset="0"/>
                </a:rPr>
                <a:t>Тінізація бізнесу і шляхи її подолання</a:t>
              </a:r>
            </a:p>
          </p:txBody>
        </p:sp>
        <p:sp>
          <p:nvSpPr>
            <p:cNvPr id="16" name="Овал 15">
              <a:extLst>
                <a:ext uri="{FF2B5EF4-FFF2-40B4-BE49-F238E27FC236}">
                  <a16:creationId xmlns:a16="http://schemas.microsoft.com/office/drawing/2014/main" id="{5567248C-3C5B-B4C8-F569-39DC52348894}"/>
                </a:ext>
              </a:extLst>
            </p:cNvPr>
            <p:cNvSpPr/>
            <p:nvPr/>
          </p:nvSpPr>
          <p:spPr>
            <a:xfrm>
              <a:off x="476029" y="4965041"/>
              <a:ext cx="697379" cy="697379"/>
            </a:xfrm>
            <a:prstGeom prst="ellipse">
              <a:avLst/>
            </a:prstGeom>
            <a:ln>
              <a:solidFill>
                <a:srgbClr val="3A92D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24" name="Групувати 23">
            <a:extLst>
              <a:ext uri="{FF2B5EF4-FFF2-40B4-BE49-F238E27FC236}">
                <a16:creationId xmlns:a16="http://schemas.microsoft.com/office/drawing/2014/main" id="{02FF8AA0-E94C-B0BA-1BD5-5D99CA08F06A}"/>
              </a:ext>
            </a:extLst>
          </p:cNvPr>
          <p:cNvGrpSpPr/>
          <p:nvPr/>
        </p:nvGrpSpPr>
        <p:grpSpPr>
          <a:xfrm>
            <a:off x="396783" y="2483057"/>
            <a:ext cx="11155002" cy="697379"/>
            <a:chOff x="476029" y="5801790"/>
            <a:chExt cx="11155002" cy="697379"/>
          </a:xfrm>
        </p:grpSpPr>
        <p:sp>
          <p:nvSpPr>
            <p:cNvPr id="17" name="Полілінія: фігура 16">
              <a:extLst>
                <a:ext uri="{FF2B5EF4-FFF2-40B4-BE49-F238E27FC236}">
                  <a16:creationId xmlns:a16="http://schemas.microsoft.com/office/drawing/2014/main" id="{7ED7B94B-8839-8C36-A3E6-2BD6E839E0D5}"/>
                </a:ext>
              </a:extLst>
            </p:cNvPr>
            <p:cNvSpPr/>
            <p:nvPr/>
          </p:nvSpPr>
          <p:spPr>
            <a:xfrm>
              <a:off x="831031" y="5870562"/>
              <a:ext cx="10800000" cy="557903"/>
            </a:xfrm>
            <a:custGeom>
              <a:avLst/>
              <a:gdLst>
                <a:gd name="connsiteX0" fmla="*/ 0 w 11073844"/>
                <a:gd name="connsiteY0" fmla="*/ 0 h 557903"/>
                <a:gd name="connsiteX1" fmla="*/ 11073844 w 11073844"/>
                <a:gd name="connsiteY1" fmla="*/ 0 h 557903"/>
                <a:gd name="connsiteX2" fmla="*/ 11073844 w 11073844"/>
                <a:gd name="connsiteY2" fmla="*/ 557903 h 557903"/>
                <a:gd name="connsiteX3" fmla="*/ 0 w 11073844"/>
                <a:gd name="connsiteY3" fmla="*/ 557903 h 557903"/>
                <a:gd name="connsiteX4" fmla="*/ 0 w 11073844"/>
                <a:gd name="connsiteY4" fmla="*/ 0 h 55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3844" h="557903">
                  <a:moveTo>
                    <a:pt x="0" y="0"/>
                  </a:moveTo>
                  <a:lnTo>
                    <a:pt x="11073844" y="0"/>
                  </a:lnTo>
                  <a:lnTo>
                    <a:pt x="11073844" y="557903"/>
                  </a:lnTo>
                  <a:lnTo>
                    <a:pt x="0" y="557903"/>
                  </a:lnTo>
                  <a:lnTo>
                    <a:pt x="0" y="0"/>
                  </a:lnTo>
                  <a:close/>
                </a:path>
              </a:pathLst>
            </a:custGeom>
            <a:solidFill>
              <a:srgbClr val="3A92D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2836" tIns="63500" rIns="63500" bIns="63500" numCol="1" spcCol="1270" anchor="ctr" anchorCtr="0">
              <a:noAutofit/>
            </a:bodyPr>
            <a:lstStyle/>
            <a:p>
              <a:pPr marL="0" lvl="0" indent="0" algn="l" defTabSz="1111250">
                <a:lnSpc>
                  <a:spcPct val="90000"/>
                </a:lnSpc>
                <a:spcBef>
                  <a:spcPct val="0"/>
                </a:spcBef>
                <a:spcAft>
                  <a:spcPct val="35000"/>
                </a:spcAft>
                <a:buSzPts val="1000"/>
                <a:buFont typeface="Symbol" panose="05050102010706020507" pitchFamily="18" charset="2"/>
                <a:buNone/>
              </a:pPr>
              <a:r>
                <a:rPr lang="uk-UA" sz="2500" kern="1200" dirty="0">
                  <a:latin typeface="Tahoma" panose="020B0604030504040204" pitchFamily="34" charset="0"/>
                  <a:ea typeface="Tahoma" panose="020B0604030504040204" pitchFamily="34" charset="0"/>
                  <a:cs typeface="Tahoma" panose="020B0604030504040204" pitchFamily="34" charset="0"/>
                </a:rPr>
                <a:t>Обізнаність про реформу «10-10-10»</a:t>
              </a:r>
              <a:endParaRPr lang="ru-UA" sz="2500" kern="1200" dirty="0">
                <a:latin typeface="Tahoma" panose="020B0604030504040204" pitchFamily="34" charset="0"/>
                <a:ea typeface="Tahoma" panose="020B0604030504040204" pitchFamily="34" charset="0"/>
                <a:cs typeface="Tahoma" panose="020B0604030504040204" pitchFamily="34" charset="0"/>
              </a:endParaRPr>
            </a:p>
          </p:txBody>
        </p:sp>
        <p:sp>
          <p:nvSpPr>
            <p:cNvPr id="18" name="Овал 17">
              <a:extLst>
                <a:ext uri="{FF2B5EF4-FFF2-40B4-BE49-F238E27FC236}">
                  <a16:creationId xmlns:a16="http://schemas.microsoft.com/office/drawing/2014/main" id="{515EE404-E9DE-01D0-8839-54AF34255250}"/>
                </a:ext>
              </a:extLst>
            </p:cNvPr>
            <p:cNvSpPr/>
            <p:nvPr/>
          </p:nvSpPr>
          <p:spPr>
            <a:xfrm>
              <a:off x="476029" y="5801790"/>
              <a:ext cx="697379" cy="697379"/>
            </a:xfrm>
            <a:prstGeom prst="ellipse">
              <a:avLst/>
            </a:prstGeom>
            <a:ln>
              <a:solidFill>
                <a:srgbClr val="3A92D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2" name="Групувати 1">
            <a:extLst>
              <a:ext uri="{FF2B5EF4-FFF2-40B4-BE49-F238E27FC236}">
                <a16:creationId xmlns:a16="http://schemas.microsoft.com/office/drawing/2014/main" id="{EE1FFADB-5767-D768-3F6B-FE5C50D5E196}"/>
              </a:ext>
            </a:extLst>
          </p:cNvPr>
          <p:cNvGrpSpPr/>
          <p:nvPr/>
        </p:nvGrpSpPr>
        <p:grpSpPr>
          <a:xfrm>
            <a:off x="396783" y="5701327"/>
            <a:ext cx="11155002" cy="697379"/>
            <a:chOff x="476029" y="5801790"/>
            <a:chExt cx="11155002" cy="697379"/>
          </a:xfrm>
        </p:grpSpPr>
        <p:sp>
          <p:nvSpPr>
            <p:cNvPr id="3" name="Полілінія: фігура 2">
              <a:extLst>
                <a:ext uri="{FF2B5EF4-FFF2-40B4-BE49-F238E27FC236}">
                  <a16:creationId xmlns:a16="http://schemas.microsoft.com/office/drawing/2014/main" id="{B7AE1E1C-3066-235F-EC65-02719FDD3F39}"/>
                </a:ext>
              </a:extLst>
            </p:cNvPr>
            <p:cNvSpPr/>
            <p:nvPr/>
          </p:nvSpPr>
          <p:spPr>
            <a:xfrm>
              <a:off x="831031" y="5870562"/>
              <a:ext cx="10800000" cy="557903"/>
            </a:xfrm>
            <a:custGeom>
              <a:avLst/>
              <a:gdLst>
                <a:gd name="connsiteX0" fmla="*/ 0 w 11073844"/>
                <a:gd name="connsiteY0" fmla="*/ 0 h 557903"/>
                <a:gd name="connsiteX1" fmla="*/ 11073844 w 11073844"/>
                <a:gd name="connsiteY1" fmla="*/ 0 h 557903"/>
                <a:gd name="connsiteX2" fmla="*/ 11073844 w 11073844"/>
                <a:gd name="connsiteY2" fmla="*/ 557903 h 557903"/>
                <a:gd name="connsiteX3" fmla="*/ 0 w 11073844"/>
                <a:gd name="connsiteY3" fmla="*/ 557903 h 557903"/>
                <a:gd name="connsiteX4" fmla="*/ 0 w 11073844"/>
                <a:gd name="connsiteY4" fmla="*/ 0 h 55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3844" h="557903">
                  <a:moveTo>
                    <a:pt x="0" y="0"/>
                  </a:moveTo>
                  <a:lnTo>
                    <a:pt x="11073844" y="0"/>
                  </a:lnTo>
                  <a:lnTo>
                    <a:pt x="11073844" y="557903"/>
                  </a:lnTo>
                  <a:lnTo>
                    <a:pt x="0" y="557903"/>
                  </a:lnTo>
                  <a:lnTo>
                    <a:pt x="0" y="0"/>
                  </a:lnTo>
                  <a:close/>
                </a:path>
              </a:pathLst>
            </a:custGeom>
            <a:solidFill>
              <a:srgbClr val="3A92D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2836" tIns="63500" rIns="63500" bIns="63500" numCol="1" spcCol="1270" anchor="ctr" anchorCtr="0">
              <a:noAutofit/>
            </a:bodyPr>
            <a:lstStyle/>
            <a:p>
              <a:pPr marL="0" lvl="0" indent="0" algn="l" defTabSz="1111250">
                <a:lnSpc>
                  <a:spcPct val="90000"/>
                </a:lnSpc>
                <a:spcBef>
                  <a:spcPct val="0"/>
                </a:spcBef>
                <a:spcAft>
                  <a:spcPct val="35000"/>
                </a:spcAft>
                <a:buNone/>
              </a:pPr>
              <a:r>
                <a:rPr lang="uk-UA" sz="2500" b="0" i="0" u="none" strike="noStrike" kern="1200" cap="none" dirty="0">
                  <a:solidFill>
                    <a:schemeClr val="lt1"/>
                  </a:solidFill>
                  <a:latin typeface="Tahoma"/>
                  <a:ea typeface="Tahoma"/>
                  <a:cs typeface="Tahoma"/>
                  <a:sym typeface="Tahoma"/>
                </a:rPr>
                <a:t>Портрет респондента</a:t>
              </a:r>
              <a:endParaRPr lang="uk-UA" sz="2500" kern="1200" noProof="0" dirty="0">
                <a:latin typeface="Tahoma" panose="020B0604030504040204" pitchFamily="34" charset="0"/>
                <a:ea typeface="Tahoma" panose="020B0604030504040204" pitchFamily="34" charset="0"/>
                <a:cs typeface="Tahoma" panose="020B0604030504040204" pitchFamily="34" charset="0"/>
              </a:endParaRPr>
            </a:p>
          </p:txBody>
        </p:sp>
        <p:sp>
          <p:nvSpPr>
            <p:cNvPr id="4" name="Овал 3">
              <a:extLst>
                <a:ext uri="{FF2B5EF4-FFF2-40B4-BE49-F238E27FC236}">
                  <a16:creationId xmlns:a16="http://schemas.microsoft.com/office/drawing/2014/main" id="{31CC9227-E6F0-6775-38B7-D0CD14A9C08C}"/>
                </a:ext>
              </a:extLst>
            </p:cNvPr>
            <p:cNvSpPr/>
            <p:nvPr/>
          </p:nvSpPr>
          <p:spPr>
            <a:xfrm>
              <a:off x="476029" y="5801790"/>
              <a:ext cx="697379" cy="697379"/>
            </a:xfrm>
            <a:prstGeom prst="ellipse">
              <a:avLst/>
            </a:prstGeom>
            <a:ln>
              <a:solidFill>
                <a:srgbClr val="3A92D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2" name="Групувати 11">
            <a:extLst>
              <a:ext uri="{FF2B5EF4-FFF2-40B4-BE49-F238E27FC236}">
                <a16:creationId xmlns:a16="http://schemas.microsoft.com/office/drawing/2014/main" id="{C7EB409B-590D-990C-E086-18B7197D60FB}"/>
              </a:ext>
            </a:extLst>
          </p:cNvPr>
          <p:cNvGrpSpPr/>
          <p:nvPr/>
        </p:nvGrpSpPr>
        <p:grpSpPr>
          <a:xfrm>
            <a:off x="396783" y="3287624"/>
            <a:ext cx="11155001" cy="697379"/>
            <a:chOff x="476029" y="4965041"/>
            <a:chExt cx="11155001" cy="697379"/>
          </a:xfrm>
        </p:grpSpPr>
        <p:sp>
          <p:nvSpPr>
            <p:cNvPr id="23" name="Полілінія: фігура 22">
              <a:extLst>
                <a:ext uri="{FF2B5EF4-FFF2-40B4-BE49-F238E27FC236}">
                  <a16:creationId xmlns:a16="http://schemas.microsoft.com/office/drawing/2014/main" id="{A1253A2B-DF7D-1778-722F-5211D36668B0}"/>
                </a:ext>
              </a:extLst>
            </p:cNvPr>
            <p:cNvSpPr/>
            <p:nvPr/>
          </p:nvSpPr>
          <p:spPr>
            <a:xfrm>
              <a:off x="831030" y="5033812"/>
              <a:ext cx="10800000" cy="557903"/>
            </a:xfrm>
            <a:custGeom>
              <a:avLst/>
              <a:gdLst>
                <a:gd name="connsiteX0" fmla="*/ 0 w 10614931"/>
                <a:gd name="connsiteY0" fmla="*/ 0 h 557903"/>
                <a:gd name="connsiteX1" fmla="*/ 10614931 w 10614931"/>
                <a:gd name="connsiteY1" fmla="*/ 0 h 557903"/>
                <a:gd name="connsiteX2" fmla="*/ 10614931 w 10614931"/>
                <a:gd name="connsiteY2" fmla="*/ 557903 h 557903"/>
                <a:gd name="connsiteX3" fmla="*/ 0 w 10614931"/>
                <a:gd name="connsiteY3" fmla="*/ 557903 h 557903"/>
                <a:gd name="connsiteX4" fmla="*/ 0 w 10614931"/>
                <a:gd name="connsiteY4" fmla="*/ 0 h 55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4931" h="557903">
                  <a:moveTo>
                    <a:pt x="0" y="0"/>
                  </a:moveTo>
                  <a:lnTo>
                    <a:pt x="10614931" y="0"/>
                  </a:lnTo>
                  <a:lnTo>
                    <a:pt x="10614931" y="557903"/>
                  </a:lnTo>
                  <a:lnTo>
                    <a:pt x="0" y="557903"/>
                  </a:lnTo>
                  <a:lnTo>
                    <a:pt x="0" y="0"/>
                  </a:lnTo>
                  <a:close/>
                </a:path>
              </a:pathLst>
            </a:custGeom>
            <a:solidFill>
              <a:srgbClr val="3A92D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2836" tIns="63500" rIns="63500" bIns="63500" numCol="1" spcCol="1270" anchor="ctr" anchorCtr="0">
              <a:noAutofit/>
            </a:bodyPr>
            <a:lstStyle/>
            <a:p>
              <a:pPr marL="0" lvl="0" indent="0" algn="l" defTabSz="1111250">
                <a:lnSpc>
                  <a:spcPct val="90000"/>
                </a:lnSpc>
                <a:spcBef>
                  <a:spcPct val="0"/>
                </a:spcBef>
                <a:spcAft>
                  <a:spcPct val="35000"/>
                </a:spcAft>
                <a:buSzPts val="1000"/>
                <a:buFont typeface="Symbol" panose="05050102010706020507" pitchFamily="18" charset="2"/>
                <a:buNone/>
              </a:pPr>
              <a:r>
                <a:rPr lang="uk-UA" sz="2500" kern="1200" dirty="0">
                  <a:latin typeface="Tahoma" panose="020B0604030504040204" pitchFamily="34" charset="0"/>
                  <a:ea typeface="Tahoma" panose="020B0604030504040204" pitchFamily="34" charset="0"/>
                  <a:cs typeface="Tahoma" panose="020B0604030504040204" pitchFamily="34" charset="0"/>
                </a:rPr>
                <a:t>Окремі аспекти роботи податкових органів («податок з обороту»)</a:t>
              </a:r>
            </a:p>
          </p:txBody>
        </p:sp>
        <p:sp>
          <p:nvSpPr>
            <p:cNvPr id="26" name="Овал 25">
              <a:extLst>
                <a:ext uri="{FF2B5EF4-FFF2-40B4-BE49-F238E27FC236}">
                  <a16:creationId xmlns:a16="http://schemas.microsoft.com/office/drawing/2014/main" id="{BA342924-AD06-E2D5-1546-2A21A8020114}"/>
                </a:ext>
              </a:extLst>
            </p:cNvPr>
            <p:cNvSpPr/>
            <p:nvPr/>
          </p:nvSpPr>
          <p:spPr>
            <a:xfrm>
              <a:off x="476029" y="4965041"/>
              <a:ext cx="697379" cy="697379"/>
            </a:xfrm>
            <a:prstGeom prst="ellipse">
              <a:avLst/>
            </a:prstGeom>
            <a:ln>
              <a:solidFill>
                <a:srgbClr val="3A92D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54592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extLst>
              <p:ext uri="{D42A27DB-BD31-4B8C-83A1-F6EECF244321}">
                <p14:modId xmlns:p14="http://schemas.microsoft.com/office/powerpoint/2010/main" val="1075096822"/>
              </p:ext>
            </p:extLst>
          </p:nvPr>
        </p:nvGraphicFramePr>
        <p:xfrm>
          <a:off x="431212" y="2286000"/>
          <a:ext cx="10369146" cy="3819854"/>
        </p:xfrm>
        <a:graphic>
          <a:graphicData uri="http://schemas.openxmlformats.org/drawingml/2006/chart">
            <c:chart xmlns:c="http://schemas.openxmlformats.org/drawingml/2006/chart" xmlns:r="http://schemas.openxmlformats.org/officeDocument/2006/relationships" r:id="rId2"/>
          </a:graphicData>
        </a:graphic>
      </p:graphicFrame>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dirty="0"/>
              <a:t>А20. Які саме податки варто було б знизити для того, щоб заохотити бізнес відмовитися від схем оптимізації?</a:t>
            </a:r>
          </a:p>
        </p:txBody>
      </p:sp>
      <p:sp>
        <p:nvSpPr>
          <p:cNvPr id="2" name="Заголовок 2">
            <a:extLst>
              <a:ext uri="{FF2B5EF4-FFF2-40B4-BE49-F238E27FC236}">
                <a16:creationId xmlns:a16="http://schemas.microsoft.com/office/drawing/2014/main" id="{B172DF6D-94A3-5FB8-FC3D-BF78C355220D}"/>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Подолання тінізації бізнесу</a:t>
            </a:r>
          </a:p>
        </p:txBody>
      </p:sp>
      <p:sp>
        <p:nvSpPr>
          <p:cNvPr id="4" name="Текст 4">
            <a:extLst>
              <a:ext uri="{FF2B5EF4-FFF2-40B4-BE49-F238E27FC236}">
                <a16:creationId xmlns:a16="http://schemas.microsoft.com/office/drawing/2014/main" id="{0C25FBE8-251F-5536-97C2-43049BFAAA39}"/>
              </a:ext>
            </a:extLst>
          </p:cNvPr>
          <p:cNvSpPr>
            <a:spLocks noGrp="1"/>
          </p:cNvSpPr>
          <p:nvPr>
            <p:ph type="body" sz="quarter" idx="10"/>
          </p:nvPr>
        </p:nvSpPr>
        <p:spPr>
          <a:xfrm>
            <a:off x="431210" y="748909"/>
            <a:ext cx="10049753" cy="1802338"/>
          </a:xfrm>
        </p:spPr>
        <p:txBody>
          <a:bodyPr/>
          <a:lstStyle/>
          <a:p>
            <a:r>
              <a:rPr lang="uk-UA" sz="1600" dirty="0"/>
              <a:t>Відповідаючи на питання, </a:t>
            </a:r>
            <a:r>
              <a:rPr lang="uk-UA" sz="1600" i="1" dirty="0"/>
              <a:t>які саме податки варто було б знизити для того, щоб заохотити бізнес відмовитися від схем оптимізації</a:t>
            </a:r>
            <a:r>
              <a:rPr lang="uk-UA" sz="1600" dirty="0"/>
              <a:t>, 68% опитаних назвали податки на заробітну плату. </a:t>
            </a:r>
            <a:br>
              <a:rPr lang="uk-UA" sz="1600" dirty="0"/>
            </a:br>
            <a:r>
              <a:rPr lang="uk-UA" sz="1600" dirty="0"/>
              <a:t>За те, що треба знизити ПДВ, проголосували 50% опитаних, а за зниження податку на прибуток – 44%.</a:t>
            </a:r>
          </a:p>
          <a:p>
            <a:r>
              <a:rPr lang="uk-UA" sz="1600" dirty="0"/>
              <a:t>Кожен п'ятий опитаний (19%) вважає, що необхідно знизити всі три податки. </a:t>
            </a:r>
          </a:p>
        </p:txBody>
      </p:sp>
    </p:spTree>
    <p:extLst>
      <p:ext uri="{BB962C8B-B14F-4D97-AF65-F5344CB8AC3E}">
        <p14:creationId xmlns:p14="http://schemas.microsoft.com/office/powerpoint/2010/main" val="1358753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a:t>А20. Які саме податки варто було б знизити для того, щоб заохотити бізнес відмовитися від схем оптимізації?</a:t>
            </a:r>
          </a:p>
        </p:txBody>
      </p:sp>
      <p:graphicFrame>
        <p:nvGraphicFramePr>
          <p:cNvPr id="9" name="Объект 8">
            <a:extLst>
              <a:ext uri="{FF2B5EF4-FFF2-40B4-BE49-F238E27FC236}">
                <a16:creationId xmlns:a16="http://schemas.microsoft.com/office/drawing/2014/main" id="{DC1CBD19-AE60-4382-B838-769E498A1284}"/>
              </a:ext>
            </a:extLst>
          </p:cNvPr>
          <p:cNvGraphicFramePr>
            <a:graphicFrameLocks noGrp="1"/>
          </p:cNvGraphicFramePr>
          <p:nvPr>
            <p:ph idx="1"/>
            <p:extLst>
              <p:ext uri="{D42A27DB-BD31-4B8C-83A1-F6EECF244321}">
                <p14:modId xmlns:p14="http://schemas.microsoft.com/office/powerpoint/2010/main" val="2097064277"/>
              </p:ext>
            </p:extLst>
          </p:nvPr>
        </p:nvGraphicFramePr>
        <p:xfrm>
          <a:off x="431800" y="1743075"/>
          <a:ext cx="11328400" cy="4373563"/>
        </p:xfrm>
        <a:graphic>
          <a:graphicData uri="http://schemas.openxmlformats.org/drawingml/2006/chart">
            <c:chart xmlns:c="http://schemas.openxmlformats.org/drawingml/2006/chart" xmlns:r="http://schemas.openxmlformats.org/officeDocument/2006/relationships" r:id="rId3"/>
          </a:graphicData>
        </a:graphic>
      </p:graphicFrame>
      <p:pic>
        <p:nvPicPr>
          <p:cNvPr id="2" name="Графіка 1" descr="Arrow: Counter-clockwise curve outline">
            <a:extLst>
              <a:ext uri="{FF2B5EF4-FFF2-40B4-BE49-F238E27FC236}">
                <a16:creationId xmlns:a16="http://schemas.microsoft.com/office/drawing/2014/main" id="{96C0C495-466B-7359-F22B-4F4150A334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5898948" y="4398313"/>
            <a:ext cx="394094" cy="394094"/>
          </a:xfrm>
          <a:prstGeom prst="rect">
            <a:avLst/>
          </a:prstGeom>
        </p:spPr>
      </p:pic>
      <p:sp>
        <p:nvSpPr>
          <p:cNvPr id="4" name="Заголовок 2">
            <a:extLst>
              <a:ext uri="{FF2B5EF4-FFF2-40B4-BE49-F238E27FC236}">
                <a16:creationId xmlns:a16="http://schemas.microsoft.com/office/drawing/2014/main" id="{33B545AF-3824-2565-4F8A-FE93378A4338}"/>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Подолання тінізації бізнесу: </a:t>
            </a:r>
            <a:r>
              <a:rPr lang="uk-UA" sz="2200" dirty="0">
                <a:solidFill>
                  <a:srgbClr val="3498DB"/>
                </a:solidFill>
                <a:latin typeface="Tahoma"/>
                <a:ea typeface="Tahoma"/>
              </a:rPr>
              <a:t>за розміром підприємства </a:t>
            </a:r>
          </a:p>
        </p:txBody>
      </p:sp>
      <p:sp>
        <p:nvSpPr>
          <p:cNvPr id="7" name="Текст 4">
            <a:extLst>
              <a:ext uri="{FF2B5EF4-FFF2-40B4-BE49-F238E27FC236}">
                <a16:creationId xmlns:a16="http://schemas.microsoft.com/office/drawing/2014/main" id="{7BB93028-08A2-6891-F33B-CCEB33EE2AA9}"/>
              </a:ext>
            </a:extLst>
          </p:cNvPr>
          <p:cNvSpPr>
            <a:spLocks noGrp="1"/>
          </p:cNvSpPr>
          <p:nvPr>
            <p:ph type="body" sz="quarter" idx="10"/>
          </p:nvPr>
        </p:nvSpPr>
        <p:spPr>
          <a:xfrm>
            <a:off x="431210" y="748909"/>
            <a:ext cx="10049753" cy="1802338"/>
          </a:xfrm>
        </p:spPr>
        <p:txBody>
          <a:bodyPr/>
          <a:lstStyle/>
          <a:p>
            <a:r>
              <a:rPr lang="uk-UA" sz="1600" dirty="0"/>
              <a:t>В зниженні податків на фонд заробітної плати зацікавлені рівною мірою підприємства усіх розмірів. </a:t>
            </a:r>
          </a:p>
          <a:p>
            <a:r>
              <a:rPr lang="uk-UA" sz="1600" dirty="0"/>
              <a:t>Зниження податку на прибуток більше цікавить малий бізнес. </a:t>
            </a:r>
          </a:p>
        </p:txBody>
      </p:sp>
    </p:spTree>
    <p:extLst>
      <p:ext uri="{BB962C8B-B14F-4D97-AF65-F5344CB8AC3E}">
        <p14:creationId xmlns:p14="http://schemas.microsoft.com/office/powerpoint/2010/main" val="2360685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a:extLst>
              <a:ext uri="{FF2B5EF4-FFF2-40B4-BE49-F238E27FC236}">
                <a16:creationId xmlns:a16="http://schemas.microsoft.com/office/drawing/2014/main" id="{DC1CBD19-AE60-4382-B838-769E498A1284}"/>
              </a:ext>
            </a:extLst>
          </p:cNvPr>
          <p:cNvGraphicFramePr>
            <a:graphicFrameLocks noGrp="1"/>
          </p:cNvGraphicFramePr>
          <p:nvPr>
            <p:ph idx="1"/>
            <p:extLst>
              <p:ext uri="{D42A27DB-BD31-4B8C-83A1-F6EECF244321}">
                <p14:modId xmlns:p14="http://schemas.microsoft.com/office/powerpoint/2010/main" val="4072947922"/>
              </p:ext>
            </p:extLst>
          </p:nvPr>
        </p:nvGraphicFramePr>
        <p:xfrm>
          <a:off x="484910" y="2169197"/>
          <a:ext cx="11275290" cy="341418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627C63B-48ED-F48A-2E86-707E99892AEE}"/>
              </a:ext>
            </a:extLst>
          </p:cNvPr>
          <p:cNvSpPr txBox="1"/>
          <p:nvPr/>
        </p:nvSpPr>
        <p:spPr bwMode="gray">
          <a:xfrm>
            <a:off x="5270621" y="5658575"/>
            <a:ext cx="464871"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a:t>
            </a:r>
            <a:r>
              <a:rPr lang="uk-UA" sz="1200" i="1" dirty="0">
                <a:solidFill>
                  <a:schemeClr val="tx2"/>
                </a:solidFill>
                <a:cs typeface="Arial" pitchFamily="34" charset="0"/>
              </a:rPr>
              <a:t>102</a:t>
            </a:r>
            <a:endParaRPr lang="ru-UA" dirty="0"/>
          </a:p>
        </p:txBody>
      </p:sp>
      <p:sp>
        <p:nvSpPr>
          <p:cNvPr id="10" name="TextBox 9">
            <a:extLst>
              <a:ext uri="{FF2B5EF4-FFF2-40B4-BE49-F238E27FC236}">
                <a16:creationId xmlns:a16="http://schemas.microsoft.com/office/drawing/2014/main" id="{60B0DAF7-DDF7-C5D2-5FA4-DE3C86DA5E4F}"/>
              </a:ext>
            </a:extLst>
          </p:cNvPr>
          <p:cNvSpPr txBox="1"/>
          <p:nvPr/>
        </p:nvSpPr>
        <p:spPr bwMode="gray">
          <a:xfrm>
            <a:off x="7392569" y="5639528"/>
            <a:ext cx="464871"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N=1</a:t>
            </a:r>
            <a:r>
              <a:rPr lang="uk-UA" sz="1200" i="1" dirty="0">
                <a:solidFill>
                  <a:schemeClr val="tx2"/>
                </a:solidFill>
                <a:cs typeface="Arial" pitchFamily="34" charset="0"/>
              </a:rPr>
              <a:t>01</a:t>
            </a:r>
            <a:endParaRPr lang="ru-UA" dirty="0"/>
          </a:p>
        </p:txBody>
      </p:sp>
      <p:sp>
        <p:nvSpPr>
          <p:cNvPr id="11" name="TextBox 10">
            <a:extLst>
              <a:ext uri="{FF2B5EF4-FFF2-40B4-BE49-F238E27FC236}">
                <a16:creationId xmlns:a16="http://schemas.microsoft.com/office/drawing/2014/main" id="{B6E3F063-7011-C076-17A6-11F6E8ED21EB}"/>
              </a:ext>
            </a:extLst>
          </p:cNvPr>
          <p:cNvSpPr txBox="1"/>
          <p:nvPr/>
        </p:nvSpPr>
        <p:spPr bwMode="gray">
          <a:xfrm>
            <a:off x="9514516" y="5651566"/>
            <a:ext cx="464871"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a:t>
            </a:r>
            <a:r>
              <a:rPr lang="uk-UA" sz="1200" i="1" dirty="0">
                <a:solidFill>
                  <a:schemeClr val="tx2"/>
                </a:solidFill>
                <a:cs typeface="Arial" pitchFamily="34" charset="0"/>
              </a:rPr>
              <a:t>124</a:t>
            </a:r>
            <a:endParaRPr lang="ru-UA" dirty="0"/>
          </a:p>
        </p:txBody>
      </p:sp>
      <p:sp>
        <p:nvSpPr>
          <p:cNvPr id="12" name="TextBox 11">
            <a:extLst>
              <a:ext uri="{FF2B5EF4-FFF2-40B4-BE49-F238E27FC236}">
                <a16:creationId xmlns:a16="http://schemas.microsoft.com/office/drawing/2014/main" id="{0FDD8675-821C-D943-0573-9F5CD7837E9E}"/>
              </a:ext>
            </a:extLst>
          </p:cNvPr>
          <p:cNvSpPr txBox="1"/>
          <p:nvPr/>
        </p:nvSpPr>
        <p:spPr bwMode="gray">
          <a:xfrm>
            <a:off x="3065317" y="5658575"/>
            <a:ext cx="512961"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a:t>
            </a:r>
            <a:r>
              <a:rPr lang="uk-UA" sz="1200" i="1" dirty="0">
                <a:solidFill>
                  <a:schemeClr val="tx2"/>
                </a:solidFill>
                <a:cs typeface="Arial" pitchFamily="34" charset="0"/>
              </a:rPr>
              <a:t> 327</a:t>
            </a:r>
            <a:endParaRPr lang="ru-UA" dirty="0"/>
          </a:p>
        </p:txBody>
      </p:sp>
      <p:sp>
        <p:nvSpPr>
          <p:cNvPr id="7" name="Текст 5">
            <a:extLst>
              <a:ext uri="{FF2B5EF4-FFF2-40B4-BE49-F238E27FC236}">
                <a16:creationId xmlns:a16="http://schemas.microsoft.com/office/drawing/2014/main" id="{38C7A074-3062-E75C-7F56-26EC813F0C9C}"/>
              </a:ext>
            </a:extLst>
          </p:cNvPr>
          <p:cNvSpPr>
            <a:spLocks noGrp="1"/>
          </p:cNvSpPr>
          <p:nvPr>
            <p:ph type="body" sz="quarter" idx="11"/>
          </p:nvPr>
        </p:nvSpPr>
        <p:spPr>
          <a:xfrm>
            <a:off x="431214" y="6117372"/>
            <a:ext cx="11329572" cy="299211"/>
          </a:xfrm>
        </p:spPr>
        <p:txBody>
          <a:bodyPr/>
          <a:lstStyle/>
          <a:p>
            <a:r>
              <a:rPr lang="uk-UA" sz="1200" dirty="0"/>
              <a:t>А22. Якою, на вашу думку має бути загальна ставка ПОДАТКІВ НА ЗАРОБІТНУ ПЛАТУ (відносно до чистої зарплати) щоб бізнес зміг оформити усіх співробітників офіційно із збереженням рівня зарплат «на руки»?</a:t>
            </a:r>
          </a:p>
        </p:txBody>
      </p:sp>
      <p:sp>
        <p:nvSpPr>
          <p:cNvPr id="14" name="Заголовок 2">
            <a:extLst>
              <a:ext uri="{FF2B5EF4-FFF2-40B4-BE49-F238E27FC236}">
                <a16:creationId xmlns:a16="http://schemas.microsoft.com/office/drawing/2014/main" id="{37A23B93-92BC-9B32-0766-8BB9F229F4AB}"/>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Бажані ставки податків на зарплату</a:t>
            </a:r>
            <a:endParaRPr lang="uk-UA" sz="2200" dirty="0">
              <a:solidFill>
                <a:srgbClr val="3498DB"/>
              </a:solidFill>
              <a:latin typeface="Tahoma"/>
              <a:ea typeface="Tahoma"/>
            </a:endParaRPr>
          </a:p>
        </p:txBody>
      </p:sp>
      <p:sp>
        <p:nvSpPr>
          <p:cNvPr id="15" name="Текст 4">
            <a:extLst>
              <a:ext uri="{FF2B5EF4-FFF2-40B4-BE49-F238E27FC236}">
                <a16:creationId xmlns:a16="http://schemas.microsoft.com/office/drawing/2014/main" id="{78EAB2BD-5E73-2CC3-652A-937F45C041D5}"/>
              </a:ext>
            </a:extLst>
          </p:cNvPr>
          <p:cNvSpPr>
            <a:spLocks noGrp="1"/>
          </p:cNvSpPr>
          <p:nvPr>
            <p:ph type="body" sz="quarter" idx="10"/>
          </p:nvPr>
        </p:nvSpPr>
        <p:spPr>
          <a:xfrm>
            <a:off x="431210" y="748909"/>
            <a:ext cx="10049753" cy="1802338"/>
          </a:xfrm>
        </p:spPr>
        <p:txBody>
          <a:bodyPr/>
          <a:lstStyle/>
          <a:p>
            <a:r>
              <a:rPr lang="uk-UA" sz="1600" dirty="0"/>
              <a:t>Респондентів, які сказали, що податки на зарплату мають бути знижені для того, щоб бізнес міг відмовитися від схем оптимізації податкового навантаження, спитали про те, якою має бути загальна ставка податків на заробітну плату (відносно до чистої зарплати) щоб бізнес зміг оформити усіх співробітників офіційно із збереженням рівня зарплат «на руки».</a:t>
            </a:r>
          </a:p>
          <a:p>
            <a:r>
              <a:rPr lang="uk-UA" sz="1600" dirty="0"/>
              <a:t>Відносна більшість схиляється до ставки 20%, утім, середній і великий бізнес готовий і на ставку 25%. </a:t>
            </a:r>
          </a:p>
        </p:txBody>
      </p:sp>
    </p:spTree>
    <p:extLst>
      <p:ext uri="{BB962C8B-B14F-4D97-AF65-F5344CB8AC3E}">
        <p14:creationId xmlns:p14="http://schemas.microsoft.com/office/powerpoint/2010/main" val="402479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dirty="0"/>
              <a:t>А21. Якою має бути ставка ПОДАТКУ НА ДОДАНУ ВАРТІСТЬ, щоб бізнес зміг відмовитися від схем оптимізації податкового навантаження?*</a:t>
            </a:r>
          </a:p>
        </p:txBody>
      </p:sp>
      <p:graphicFrame>
        <p:nvGraphicFramePr>
          <p:cNvPr id="9" name="Объект 8">
            <a:extLst>
              <a:ext uri="{FF2B5EF4-FFF2-40B4-BE49-F238E27FC236}">
                <a16:creationId xmlns:a16="http://schemas.microsoft.com/office/drawing/2014/main" id="{DC1CBD19-AE60-4382-B838-769E498A1284}"/>
              </a:ext>
            </a:extLst>
          </p:cNvPr>
          <p:cNvGraphicFramePr>
            <a:graphicFrameLocks noGrp="1"/>
          </p:cNvGraphicFramePr>
          <p:nvPr>
            <p:ph idx="1"/>
            <p:extLst>
              <p:ext uri="{D42A27DB-BD31-4B8C-83A1-F6EECF244321}">
                <p14:modId xmlns:p14="http://schemas.microsoft.com/office/powerpoint/2010/main" val="1208105829"/>
              </p:ext>
            </p:extLst>
          </p:nvPr>
        </p:nvGraphicFramePr>
        <p:xfrm>
          <a:off x="484910" y="2129150"/>
          <a:ext cx="11275290" cy="3454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627C63B-48ED-F48A-2E86-707E99892AEE}"/>
              </a:ext>
            </a:extLst>
          </p:cNvPr>
          <p:cNvSpPr txBox="1"/>
          <p:nvPr/>
        </p:nvSpPr>
        <p:spPr bwMode="gray">
          <a:xfrm>
            <a:off x="5270621" y="5658575"/>
            <a:ext cx="381515"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N=72</a:t>
            </a:r>
            <a:endParaRPr lang="ru-UA" dirty="0"/>
          </a:p>
        </p:txBody>
      </p:sp>
      <p:sp>
        <p:nvSpPr>
          <p:cNvPr id="10" name="TextBox 9">
            <a:extLst>
              <a:ext uri="{FF2B5EF4-FFF2-40B4-BE49-F238E27FC236}">
                <a16:creationId xmlns:a16="http://schemas.microsoft.com/office/drawing/2014/main" id="{60B0DAF7-DDF7-C5D2-5FA4-DE3C86DA5E4F}"/>
              </a:ext>
            </a:extLst>
          </p:cNvPr>
          <p:cNvSpPr txBox="1"/>
          <p:nvPr/>
        </p:nvSpPr>
        <p:spPr bwMode="gray">
          <a:xfrm>
            <a:off x="7392569" y="5639528"/>
            <a:ext cx="381515"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N=88</a:t>
            </a:r>
            <a:endParaRPr lang="ru-UA" dirty="0"/>
          </a:p>
        </p:txBody>
      </p:sp>
      <p:sp>
        <p:nvSpPr>
          <p:cNvPr id="11" name="TextBox 10">
            <a:extLst>
              <a:ext uri="{FF2B5EF4-FFF2-40B4-BE49-F238E27FC236}">
                <a16:creationId xmlns:a16="http://schemas.microsoft.com/office/drawing/2014/main" id="{B6E3F063-7011-C076-17A6-11F6E8ED21EB}"/>
              </a:ext>
            </a:extLst>
          </p:cNvPr>
          <p:cNvSpPr txBox="1"/>
          <p:nvPr/>
        </p:nvSpPr>
        <p:spPr bwMode="gray">
          <a:xfrm>
            <a:off x="9514516" y="5651566"/>
            <a:ext cx="464871"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N=111</a:t>
            </a:r>
            <a:endParaRPr lang="ru-UA" dirty="0"/>
          </a:p>
        </p:txBody>
      </p:sp>
      <p:sp>
        <p:nvSpPr>
          <p:cNvPr id="12" name="TextBox 11">
            <a:extLst>
              <a:ext uri="{FF2B5EF4-FFF2-40B4-BE49-F238E27FC236}">
                <a16:creationId xmlns:a16="http://schemas.microsoft.com/office/drawing/2014/main" id="{0FDD8675-821C-D943-0573-9F5CD7837E9E}"/>
              </a:ext>
            </a:extLst>
          </p:cNvPr>
          <p:cNvSpPr txBox="1"/>
          <p:nvPr/>
        </p:nvSpPr>
        <p:spPr bwMode="gray">
          <a:xfrm>
            <a:off x="3065317" y="5658575"/>
            <a:ext cx="464871"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N=271</a:t>
            </a:r>
            <a:endParaRPr lang="ru-UA" dirty="0"/>
          </a:p>
        </p:txBody>
      </p:sp>
      <p:sp>
        <p:nvSpPr>
          <p:cNvPr id="13" name="Заголовок 2">
            <a:extLst>
              <a:ext uri="{FF2B5EF4-FFF2-40B4-BE49-F238E27FC236}">
                <a16:creationId xmlns:a16="http://schemas.microsoft.com/office/drawing/2014/main" id="{C6B08EAF-637E-7B5B-C355-FCA5C81D99AC}"/>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Бажані ставки ПДВ</a:t>
            </a:r>
            <a:endParaRPr lang="uk-UA" sz="2200" dirty="0">
              <a:solidFill>
                <a:srgbClr val="3498DB"/>
              </a:solidFill>
              <a:latin typeface="Tahoma"/>
              <a:ea typeface="Tahoma"/>
            </a:endParaRPr>
          </a:p>
        </p:txBody>
      </p:sp>
      <p:sp>
        <p:nvSpPr>
          <p:cNvPr id="14" name="Текст 4">
            <a:extLst>
              <a:ext uri="{FF2B5EF4-FFF2-40B4-BE49-F238E27FC236}">
                <a16:creationId xmlns:a16="http://schemas.microsoft.com/office/drawing/2014/main" id="{AEF62DE6-867C-E488-B134-2D4C2D5F3B96}"/>
              </a:ext>
            </a:extLst>
          </p:cNvPr>
          <p:cNvSpPr>
            <a:spLocks noGrp="1"/>
          </p:cNvSpPr>
          <p:nvPr>
            <p:ph type="body" sz="quarter" idx="10"/>
          </p:nvPr>
        </p:nvSpPr>
        <p:spPr>
          <a:xfrm>
            <a:off x="431210" y="748909"/>
            <a:ext cx="10049753" cy="1802338"/>
          </a:xfrm>
        </p:spPr>
        <p:txBody>
          <a:bodyPr/>
          <a:lstStyle/>
          <a:p>
            <a:r>
              <a:rPr lang="uk-UA" sz="1600" dirty="0"/>
              <a:t>Респондентів, які сказали, що ПДВ має бути знижений для того, щоб бізнес міг відмовитися від схем оптимізації податкового навантаження, спитали про те, якою має бути загальна ставка ПДВ.</a:t>
            </a:r>
          </a:p>
          <a:p>
            <a:r>
              <a:rPr lang="uk-UA" sz="1600" dirty="0"/>
              <a:t>Більшість респондентів називає ставку 10% або нижче 10% (особливо мікро бізнес). </a:t>
            </a:r>
          </a:p>
        </p:txBody>
      </p:sp>
    </p:spTree>
    <p:extLst>
      <p:ext uri="{BB962C8B-B14F-4D97-AF65-F5344CB8AC3E}">
        <p14:creationId xmlns:p14="http://schemas.microsoft.com/office/powerpoint/2010/main" val="493233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a:extLst>
              <a:ext uri="{FF2B5EF4-FFF2-40B4-BE49-F238E27FC236}">
                <a16:creationId xmlns:a16="http://schemas.microsoft.com/office/drawing/2014/main" id="{DC1CBD19-AE60-4382-B838-769E498A1284}"/>
              </a:ext>
            </a:extLst>
          </p:cNvPr>
          <p:cNvGraphicFramePr>
            <a:graphicFrameLocks noGrp="1"/>
          </p:cNvGraphicFramePr>
          <p:nvPr>
            <p:ph idx="1"/>
            <p:extLst>
              <p:ext uri="{D42A27DB-BD31-4B8C-83A1-F6EECF244321}">
                <p14:modId xmlns:p14="http://schemas.microsoft.com/office/powerpoint/2010/main" val="1387935740"/>
              </p:ext>
            </p:extLst>
          </p:nvPr>
        </p:nvGraphicFramePr>
        <p:xfrm>
          <a:off x="484910" y="1743075"/>
          <a:ext cx="11275290" cy="384030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627C63B-48ED-F48A-2E86-707E99892AEE}"/>
              </a:ext>
            </a:extLst>
          </p:cNvPr>
          <p:cNvSpPr txBox="1"/>
          <p:nvPr/>
        </p:nvSpPr>
        <p:spPr bwMode="gray">
          <a:xfrm>
            <a:off x="5270621" y="5658575"/>
            <a:ext cx="381515"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a:t>
            </a:r>
            <a:r>
              <a:rPr lang="uk-UA" sz="1200" i="1" dirty="0">
                <a:solidFill>
                  <a:schemeClr val="tx2"/>
                </a:solidFill>
                <a:cs typeface="Arial" pitchFamily="34" charset="0"/>
              </a:rPr>
              <a:t>64</a:t>
            </a:r>
            <a:endParaRPr lang="ru-UA" dirty="0"/>
          </a:p>
        </p:txBody>
      </p:sp>
      <p:sp>
        <p:nvSpPr>
          <p:cNvPr id="10" name="TextBox 9">
            <a:extLst>
              <a:ext uri="{FF2B5EF4-FFF2-40B4-BE49-F238E27FC236}">
                <a16:creationId xmlns:a16="http://schemas.microsoft.com/office/drawing/2014/main" id="{60B0DAF7-DDF7-C5D2-5FA4-DE3C86DA5E4F}"/>
              </a:ext>
            </a:extLst>
          </p:cNvPr>
          <p:cNvSpPr txBox="1"/>
          <p:nvPr/>
        </p:nvSpPr>
        <p:spPr bwMode="gray">
          <a:xfrm>
            <a:off x="7392569" y="5639528"/>
            <a:ext cx="381515"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N=82</a:t>
            </a:r>
            <a:endParaRPr lang="ru-UA" dirty="0"/>
          </a:p>
        </p:txBody>
      </p:sp>
      <p:sp>
        <p:nvSpPr>
          <p:cNvPr id="11" name="TextBox 10">
            <a:extLst>
              <a:ext uri="{FF2B5EF4-FFF2-40B4-BE49-F238E27FC236}">
                <a16:creationId xmlns:a16="http://schemas.microsoft.com/office/drawing/2014/main" id="{B6E3F063-7011-C076-17A6-11F6E8ED21EB}"/>
              </a:ext>
            </a:extLst>
          </p:cNvPr>
          <p:cNvSpPr txBox="1"/>
          <p:nvPr/>
        </p:nvSpPr>
        <p:spPr bwMode="gray">
          <a:xfrm>
            <a:off x="9514516" y="5651566"/>
            <a:ext cx="381515"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a:t>
            </a:r>
            <a:r>
              <a:rPr lang="uk-UA" sz="1200" i="1" dirty="0">
                <a:solidFill>
                  <a:schemeClr val="tx2"/>
                </a:solidFill>
                <a:cs typeface="Arial" pitchFamily="34" charset="0"/>
              </a:rPr>
              <a:t>79</a:t>
            </a:r>
            <a:endParaRPr lang="ru-UA" dirty="0"/>
          </a:p>
        </p:txBody>
      </p:sp>
      <p:sp>
        <p:nvSpPr>
          <p:cNvPr id="12" name="TextBox 11">
            <a:extLst>
              <a:ext uri="{FF2B5EF4-FFF2-40B4-BE49-F238E27FC236}">
                <a16:creationId xmlns:a16="http://schemas.microsoft.com/office/drawing/2014/main" id="{0FDD8675-821C-D943-0573-9F5CD7837E9E}"/>
              </a:ext>
            </a:extLst>
          </p:cNvPr>
          <p:cNvSpPr txBox="1"/>
          <p:nvPr/>
        </p:nvSpPr>
        <p:spPr bwMode="gray">
          <a:xfrm>
            <a:off x="3065317" y="5658575"/>
            <a:ext cx="512961"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a:t>
            </a:r>
            <a:r>
              <a:rPr lang="uk-UA" sz="1200" i="1" dirty="0">
                <a:solidFill>
                  <a:schemeClr val="tx2"/>
                </a:solidFill>
                <a:cs typeface="Arial" pitchFamily="34" charset="0"/>
              </a:rPr>
              <a:t> 225</a:t>
            </a:r>
            <a:endParaRPr lang="ru-UA" dirty="0"/>
          </a:p>
        </p:txBody>
      </p:sp>
      <p:sp>
        <p:nvSpPr>
          <p:cNvPr id="7" name="Текст 5">
            <a:extLst>
              <a:ext uri="{FF2B5EF4-FFF2-40B4-BE49-F238E27FC236}">
                <a16:creationId xmlns:a16="http://schemas.microsoft.com/office/drawing/2014/main" id="{38C7A074-3062-E75C-7F56-26EC813F0C9C}"/>
              </a:ext>
            </a:extLst>
          </p:cNvPr>
          <p:cNvSpPr>
            <a:spLocks noGrp="1"/>
          </p:cNvSpPr>
          <p:nvPr>
            <p:ph type="body" sz="quarter" idx="11"/>
          </p:nvPr>
        </p:nvSpPr>
        <p:spPr>
          <a:xfrm>
            <a:off x="431214" y="6117372"/>
            <a:ext cx="11329572" cy="299211"/>
          </a:xfrm>
        </p:spPr>
        <p:txBody>
          <a:bodyPr/>
          <a:lstStyle/>
          <a:p>
            <a:r>
              <a:rPr lang="uk-UA" sz="1200" dirty="0"/>
              <a:t>А23. Якою має бути ставка ПОДАТКУ НА ПРИБУТОК, щоб бізнес зміг відмовитися від схем оптимізації податкового навантаження?</a:t>
            </a:r>
          </a:p>
        </p:txBody>
      </p:sp>
      <p:sp>
        <p:nvSpPr>
          <p:cNvPr id="4" name="Заголовок 2">
            <a:extLst>
              <a:ext uri="{FF2B5EF4-FFF2-40B4-BE49-F238E27FC236}">
                <a16:creationId xmlns:a16="http://schemas.microsoft.com/office/drawing/2014/main" id="{926EBF48-EB5C-6508-43E6-B13E89C72622}"/>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Бажані ставки податку на прибуток</a:t>
            </a:r>
            <a:endParaRPr lang="uk-UA" sz="2200" dirty="0">
              <a:solidFill>
                <a:srgbClr val="3498DB"/>
              </a:solidFill>
              <a:latin typeface="Tahoma"/>
              <a:ea typeface="Tahoma"/>
            </a:endParaRPr>
          </a:p>
        </p:txBody>
      </p:sp>
      <p:sp>
        <p:nvSpPr>
          <p:cNvPr id="6" name="Текст 4">
            <a:extLst>
              <a:ext uri="{FF2B5EF4-FFF2-40B4-BE49-F238E27FC236}">
                <a16:creationId xmlns:a16="http://schemas.microsoft.com/office/drawing/2014/main" id="{7865EE68-AB0A-0A14-2989-11162B7531AB}"/>
              </a:ext>
            </a:extLst>
          </p:cNvPr>
          <p:cNvSpPr>
            <a:spLocks noGrp="1"/>
          </p:cNvSpPr>
          <p:nvPr>
            <p:ph type="body" sz="quarter" idx="10"/>
          </p:nvPr>
        </p:nvSpPr>
        <p:spPr>
          <a:xfrm>
            <a:off x="431210" y="748909"/>
            <a:ext cx="10049753" cy="1802338"/>
          </a:xfrm>
        </p:spPr>
        <p:txBody>
          <a:bodyPr/>
          <a:lstStyle/>
          <a:p>
            <a:r>
              <a:rPr lang="uk-UA" sz="1600" dirty="0"/>
              <a:t>Респондентів, які сказали, що податок на прибуток має бути знижений для того, щоб бізнес міг відмовитися від схем оптимізації податкового навантаження, спитали про те, якою має бути загальна ставка цього податку.</a:t>
            </a:r>
          </a:p>
          <a:p>
            <a:r>
              <a:rPr lang="uk-UA" sz="1600" dirty="0"/>
              <a:t>Більшість респондентів називає ставку 10% або нижче 10% (особливо мікро-бізнес). </a:t>
            </a:r>
          </a:p>
        </p:txBody>
      </p:sp>
    </p:spTree>
    <p:extLst>
      <p:ext uri="{BB962C8B-B14F-4D97-AF65-F5344CB8AC3E}">
        <p14:creationId xmlns:p14="http://schemas.microsoft.com/office/powerpoint/2010/main" val="3306474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F175313-52FD-460E-99E6-127A50317898}"/>
              </a:ext>
            </a:extLst>
          </p:cNvPr>
          <p:cNvSpPr>
            <a:spLocks noGrp="1"/>
          </p:cNvSpPr>
          <p:nvPr>
            <p:ph type="title"/>
          </p:nvPr>
        </p:nvSpPr>
        <p:spPr/>
        <p:txBody>
          <a:bodyPr/>
          <a:lstStyle/>
          <a:p>
            <a:r>
              <a:rPr lang="uk-UA" dirty="0"/>
              <a:t>Обізнаність щодо реформи «10-10-10»</a:t>
            </a:r>
          </a:p>
        </p:txBody>
      </p:sp>
    </p:spTree>
    <p:extLst>
      <p:ext uri="{BB962C8B-B14F-4D97-AF65-F5344CB8AC3E}">
        <p14:creationId xmlns:p14="http://schemas.microsoft.com/office/powerpoint/2010/main" val="2811149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a:extLst>
              <a:ext uri="{FF2B5EF4-FFF2-40B4-BE49-F238E27FC236}">
                <a16:creationId xmlns:a16="http://schemas.microsoft.com/office/drawing/2014/main" id="{DC1CBD19-AE60-4382-B838-769E498A1284}"/>
              </a:ext>
            </a:extLst>
          </p:cNvPr>
          <p:cNvGraphicFramePr>
            <a:graphicFrameLocks noGrp="1"/>
          </p:cNvGraphicFramePr>
          <p:nvPr>
            <p:ph idx="1"/>
            <p:extLst>
              <p:ext uri="{D42A27DB-BD31-4B8C-83A1-F6EECF244321}">
                <p14:modId xmlns:p14="http://schemas.microsoft.com/office/powerpoint/2010/main" val="4216917343"/>
              </p:ext>
            </p:extLst>
          </p:nvPr>
        </p:nvGraphicFramePr>
        <p:xfrm>
          <a:off x="484910" y="1743075"/>
          <a:ext cx="11275290" cy="3840307"/>
        </p:xfrm>
        <a:graphic>
          <a:graphicData uri="http://schemas.openxmlformats.org/drawingml/2006/chart">
            <c:chart xmlns:c="http://schemas.openxmlformats.org/drawingml/2006/chart" xmlns:r="http://schemas.openxmlformats.org/officeDocument/2006/relationships" r:id="rId3"/>
          </a:graphicData>
        </a:graphic>
      </p:graphicFrame>
      <p:sp>
        <p:nvSpPr>
          <p:cNvPr id="7" name="Текст 5">
            <a:extLst>
              <a:ext uri="{FF2B5EF4-FFF2-40B4-BE49-F238E27FC236}">
                <a16:creationId xmlns:a16="http://schemas.microsoft.com/office/drawing/2014/main" id="{38C7A074-3062-E75C-7F56-26EC813F0C9C}"/>
              </a:ext>
            </a:extLst>
          </p:cNvPr>
          <p:cNvSpPr>
            <a:spLocks noGrp="1"/>
          </p:cNvSpPr>
          <p:nvPr>
            <p:ph type="body" sz="quarter" idx="11"/>
          </p:nvPr>
        </p:nvSpPr>
        <p:spPr>
          <a:xfrm>
            <a:off x="431214" y="6117372"/>
            <a:ext cx="11329572" cy="299211"/>
          </a:xfrm>
        </p:spPr>
        <p:txBody>
          <a:bodyPr/>
          <a:lstStyle/>
          <a:p>
            <a:r>
              <a:rPr lang="uk-UA" sz="1200" dirty="0"/>
              <a:t>А24. Чи чули ви про такий компонент податкової реформи, як введення податку на виведений капітал замість податку на прибуток?</a:t>
            </a:r>
          </a:p>
        </p:txBody>
      </p:sp>
      <p:sp>
        <p:nvSpPr>
          <p:cNvPr id="4" name="Заголовок 2">
            <a:extLst>
              <a:ext uri="{FF2B5EF4-FFF2-40B4-BE49-F238E27FC236}">
                <a16:creationId xmlns:a16="http://schemas.microsoft.com/office/drawing/2014/main" id="{926EBF48-EB5C-6508-43E6-B13E89C72622}"/>
              </a:ext>
            </a:extLst>
          </p:cNvPr>
          <p:cNvSpPr>
            <a:spLocks noGrp="1"/>
          </p:cNvSpPr>
          <p:nvPr>
            <p:ph type="title"/>
          </p:nvPr>
        </p:nvSpPr>
        <p:spPr>
          <a:xfrm>
            <a:off x="431216" y="260560"/>
            <a:ext cx="9854115" cy="384053"/>
          </a:xfrm>
        </p:spPr>
        <p:txBody>
          <a:bodyPr/>
          <a:lstStyle/>
          <a:p>
            <a:r>
              <a:rPr lang="uk-UA" sz="2200" b="1" dirty="0">
                <a:solidFill>
                  <a:srgbClr val="3498DB"/>
                </a:solidFill>
                <a:latin typeface="Tahoma"/>
                <a:ea typeface="Tahoma"/>
              </a:rPr>
              <a:t>Податок на виведений капітал замість податку на прибуток (1/2)</a:t>
            </a:r>
            <a:endParaRPr lang="uk-UA" sz="2200" dirty="0">
              <a:solidFill>
                <a:srgbClr val="3498DB"/>
              </a:solidFill>
              <a:latin typeface="Tahoma"/>
              <a:ea typeface="Tahoma"/>
            </a:endParaRPr>
          </a:p>
        </p:txBody>
      </p:sp>
      <p:sp>
        <p:nvSpPr>
          <p:cNvPr id="6" name="Текст 4">
            <a:extLst>
              <a:ext uri="{FF2B5EF4-FFF2-40B4-BE49-F238E27FC236}">
                <a16:creationId xmlns:a16="http://schemas.microsoft.com/office/drawing/2014/main" id="{7865EE68-AB0A-0A14-2989-11162B7531AB}"/>
              </a:ext>
            </a:extLst>
          </p:cNvPr>
          <p:cNvSpPr>
            <a:spLocks noGrp="1"/>
          </p:cNvSpPr>
          <p:nvPr>
            <p:ph type="body" sz="quarter" idx="10"/>
          </p:nvPr>
        </p:nvSpPr>
        <p:spPr>
          <a:xfrm>
            <a:off x="431210" y="748909"/>
            <a:ext cx="9580469" cy="1802338"/>
          </a:xfrm>
        </p:spPr>
        <p:txBody>
          <a:bodyPr/>
          <a:lstStyle/>
          <a:p>
            <a:r>
              <a:rPr lang="uk-UA" sz="1600" dirty="0"/>
              <a:t>Майже 80% бізнес-аудиторії принаймні щось чули про такий компонент податкової реформи, як введення податку на виведений капітал замість податку на прибуток, проте лише третина знає про це дуже добре. </a:t>
            </a:r>
          </a:p>
          <a:p>
            <a:r>
              <a:rPr lang="uk-UA" sz="1600" dirty="0"/>
              <a:t>Мікро-підприємці обізнані про цю концепцію трохи краще за інших. </a:t>
            </a:r>
          </a:p>
        </p:txBody>
      </p:sp>
      <p:pic>
        <p:nvPicPr>
          <p:cNvPr id="2" name="Графіка 1" descr="Arrow: Counter-clockwise curve outline">
            <a:extLst>
              <a:ext uri="{FF2B5EF4-FFF2-40B4-BE49-F238E27FC236}">
                <a16:creationId xmlns:a16="http://schemas.microsoft.com/office/drawing/2014/main" id="{BB553A76-A424-61AA-BA9B-E9CE4260D6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5483194" y="2609806"/>
            <a:ext cx="394094" cy="394094"/>
          </a:xfrm>
          <a:prstGeom prst="rect">
            <a:avLst/>
          </a:prstGeom>
        </p:spPr>
      </p:pic>
    </p:spTree>
    <p:extLst>
      <p:ext uri="{BB962C8B-B14F-4D97-AF65-F5344CB8AC3E}">
        <p14:creationId xmlns:p14="http://schemas.microsoft.com/office/powerpoint/2010/main" val="230741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a:extLst>
              <a:ext uri="{FF2B5EF4-FFF2-40B4-BE49-F238E27FC236}">
                <a16:creationId xmlns:a16="http://schemas.microsoft.com/office/drawing/2014/main" id="{DC1CBD19-AE60-4382-B838-769E498A1284}"/>
              </a:ext>
            </a:extLst>
          </p:cNvPr>
          <p:cNvGraphicFramePr>
            <a:graphicFrameLocks noGrp="1"/>
          </p:cNvGraphicFramePr>
          <p:nvPr>
            <p:ph idx="1"/>
            <p:extLst>
              <p:ext uri="{D42A27DB-BD31-4B8C-83A1-F6EECF244321}">
                <p14:modId xmlns:p14="http://schemas.microsoft.com/office/powerpoint/2010/main" val="42931063"/>
              </p:ext>
            </p:extLst>
          </p:nvPr>
        </p:nvGraphicFramePr>
        <p:xfrm>
          <a:off x="484910" y="1743075"/>
          <a:ext cx="11275290" cy="3840307"/>
        </p:xfrm>
        <a:graphic>
          <a:graphicData uri="http://schemas.openxmlformats.org/drawingml/2006/chart">
            <c:chart xmlns:c="http://schemas.openxmlformats.org/drawingml/2006/chart" xmlns:r="http://schemas.openxmlformats.org/officeDocument/2006/relationships" r:id="rId3"/>
          </a:graphicData>
        </a:graphic>
      </p:graphicFrame>
      <p:sp>
        <p:nvSpPr>
          <p:cNvPr id="7" name="Текст 5">
            <a:extLst>
              <a:ext uri="{FF2B5EF4-FFF2-40B4-BE49-F238E27FC236}">
                <a16:creationId xmlns:a16="http://schemas.microsoft.com/office/drawing/2014/main" id="{38C7A074-3062-E75C-7F56-26EC813F0C9C}"/>
              </a:ext>
            </a:extLst>
          </p:cNvPr>
          <p:cNvSpPr>
            <a:spLocks noGrp="1"/>
          </p:cNvSpPr>
          <p:nvPr>
            <p:ph type="body" sz="quarter" idx="11"/>
          </p:nvPr>
        </p:nvSpPr>
        <p:spPr>
          <a:xfrm>
            <a:off x="431214" y="6117372"/>
            <a:ext cx="11329572" cy="299211"/>
          </a:xfrm>
        </p:spPr>
        <p:txBody>
          <a:bodyPr/>
          <a:lstStyle/>
          <a:p>
            <a:r>
              <a:rPr lang="uk-UA" sz="1200" dirty="0"/>
              <a:t>А25. Чи перейшло б ваше підприємство на податок на виведений капітал за можливості?</a:t>
            </a:r>
          </a:p>
        </p:txBody>
      </p:sp>
      <p:sp>
        <p:nvSpPr>
          <p:cNvPr id="4" name="Заголовок 2">
            <a:extLst>
              <a:ext uri="{FF2B5EF4-FFF2-40B4-BE49-F238E27FC236}">
                <a16:creationId xmlns:a16="http://schemas.microsoft.com/office/drawing/2014/main" id="{926EBF48-EB5C-6508-43E6-B13E89C72622}"/>
              </a:ext>
            </a:extLst>
          </p:cNvPr>
          <p:cNvSpPr>
            <a:spLocks noGrp="1"/>
          </p:cNvSpPr>
          <p:nvPr>
            <p:ph type="title"/>
          </p:nvPr>
        </p:nvSpPr>
        <p:spPr>
          <a:xfrm>
            <a:off x="431216" y="260560"/>
            <a:ext cx="9900837" cy="384053"/>
          </a:xfrm>
        </p:spPr>
        <p:txBody>
          <a:bodyPr/>
          <a:lstStyle/>
          <a:p>
            <a:r>
              <a:rPr lang="uk-UA" sz="2200" b="1" dirty="0">
                <a:solidFill>
                  <a:srgbClr val="3498DB"/>
                </a:solidFill>
                <a:latin typeface="Tahoma"/>
                <a:ea typeface="Tahoma"/>
              </a:rPr>
              <a:t>Податок на виведений капітал замість податку на прибуток (2/2)</a:t>
            </a:r>
            <a:endParaRPr lang="uk-UA" sz="2200" dirty="0">
              <a:solidFill>
                <a:srgbClr val="3498DB"/>
              </a:solidFill>
              <a:latin typeface="Tahoma"/>
              <a:ea typeface="Tahoma"/>
            </a:endParaRPr>
          </a:p>
        </p:txBody>
      </p:sp>
      <p:sp>
        <p:nvSpPr>
          <p:cNvPr id="6" name="Текст 4">
            <a:extLst>
              <a:ext uri="{FF2B5EF4-FFF2-40B4-BE49-F238E27FC236}">
                <a16:creationId xmlns:a16="http://schemas.microsoft.com/office/drawing/2014/main" id="{7865EE68-AB0A-0A14-2989-11162B7531AB}"/>
              </a:ext>
            </a:extLst>
          </p:cNvPr>
          <p:cNvSpPr>
            <a:spLocks noGrp="1"/>
          </p:cNvSpPr>
          <p:nvPr>
            <p:ph type="body" sz="quarter" idx="10"/>
          </p:nvPr>
        </p:nvSpPr>
        <p:spPr>
          <a:xfrm>
            <a:off x="431210" y="748909"/>
            <a:ext cx="10049753" cy="1802338"/>
          </a:xfrm>
        </p:spPr>
        <p:txBody>
          <a:bodyPr/>
          <a:lstStyle/>
          <a:p>
            <a:r>
              <a:rPr lang="uk-UA" sz="1600" dirty="0"/>
              <a:t>Серед тих респондентів, які знають про концепцію введення податку на виведений капітал замість податку на прибуток, чверть готові перейти на такий податок безперечно, і майже половина – в залежності від розміру податку.  </a:t>
            </a:r>
          </a:p>
        </p:txBody>
      </p:sp>
      <p:pic>
        <p:nvPicPr>
          <p:cNvPr id="2" name="Графіка 1" descr="Arrow: Counter-clockwise curve outline">
            <a:extLst>
              <a:ext uri="{FF2B5EF4-FFF2-40B4-BE49-F238E27FC236}">
                <a16:creationId xmlns:a16="http://schemas.microsoft.com/office/drawing/2014/main" id="{BB553A76-A424-61AA-BA9B-E9CE4260D6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7706342" y="3231952"/>
            <a:ext cx="394094" cy="394094"/>
          </a:xfrm>
          <a:prstGeom prst="rect">
            <a:avLst/>
          </a:prstGeom>
        </p:spPr>
      </p:pic>
      <p:sp>
        <p:nvSpPr>
          <p:cNvPr id="3" name="TextBox 2">
            <a:extLst>
              <a:ext uri="{FF2B5EF4-FFF2-40B4-BE49-F238E27FC236}">
                <a16:creationId xmlns:a16="http://schemas.microsoft.com/office/drawing/2014/main" id="{6CE224B8-9F0E-51CB-879A-90679CD866DC}"/>
              </a:ext>
            </a:extLst>
          </p:cNvPr>
          <p:cNvSpPr txBox="1"/>
          <p:nvPr/>
        </p:nvSpPr>
        <p:spPr bwMode="gray">
          <a:xfrm>
            <a:off x="5270621" y="5658575"/>
            <a:ext cx="464871"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a:t>
            </a:r>
            <a:r>
              <a:rPr lang="uk-UA" sz="1200" i="1" dirty="0">
                <a:solidFill>
                  <a:schemeClr val="tx2"/>
                </a:solidFill>
                <a:cs typeface="Arial" pitchFamily="34" charset="0"/>
              </a:rPr>
              <a:t>118</a:t>
            </a:r>
            <a:endParaRPr lang="ru-UA" dirty="0"/>
          </a:p>
        </p:txBody>
      </p:sp>
      <p:sp>
        <p:nvSpPr>
          <p:cNvPr id="5" name="TextBox 4">
            <a:extLst>
              <a:ext uri="{FF2B5EF4-FFF2-40B4-BE49-F238E27FC236}">
                <a16:creationId xmlns:a16="http://schemas.microsoft.com/office/drawing/2014/main" id="{9AF5307F-D06E-E70B-B62C-FAB299345BC2}"/>
              </a:ext>
            </a:extLst>
          </p:cNvPr>
          <p:cNvSpPr txBox="1"/>
          <p:nvPr/>
        </p:nvSpPr>
        <p:spPr bwMode="gray">
          <a:xfrm>
            <a:off x="7392569" y="5639528"/>
            <a:ext cx="464871"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N=118</a:t>
            </a:r>
            <a:endParaRPr lang="ru-UA" dirty="0"/>
          </a:p>
        </p:txBody>
      </p:sp>
      <p:sp>
        <p:nvSpPr>
          <p:cNvPr id="8" name="TextBox 7">
            <a:extLst>
              <a:ext uri="{FF2B5EF4-FFF2-40B4-BE49-F238E27FC236}">
                <a16:creationId xmlns:a16="http://schemas.microsoft.com/office/drawing/2014/main" id="{A681379B-2C28-4758-9DFF-DDCFCF3BFAC9}"/>
              </a:ext>
            </a:extLst>
          </p:cNvPr>
          <p:cNvSpPr txBox="1"/>
          <p:nvPr/>
        </p:nvSpPr>
        <p:spPr bwMode="gray">
          <a:xfrm>
            <a:off x="9514516" y="5651566"/>
            <a:ext cx="464871"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a:t>
            </a:r>
            <a:r>
              <a:rPr lang="uk-UA" sz="1200" i="1" dirty="0">
                <a:solidFill>
                  <a:schemeClr val="tx2"/>
                </a:solidFill>
                <a:cs typeface="Arial" pitchFamily="34" charset="0"/>
              </a:rPr>
              <a:t>151</a:t>
            </a:r>
            <a:endParaRPr lang="ru-UA" dirty="0"/>
          </a:p>
        </p:txBody>
      </p:sp>
      <p:sp>
        <p:nvSpPr>
          <p:cNvPr id="10" name="TextBox 9">
            <a:extLst>
              <a:ext uri="{FF2B5EF4-FFF2-40B4-BE49-F238E27FC236}">
                <a16:creationId xmlns:a16="http://schemas.microsoft.com/office/drawing/2014/main" id="{C72552B3-3803-83EA-755A-FF436AA6C98E}"/>
              </a:ext>
            </a:extLst>
          </p:cNvPr>
          <p:cNvSpPr txBox="1"/>
          <p:nvPr/>
        </p:nvSpPr>
        <p:spPr bwMode="gray">
          <a:xfrm>
            <a:off x="3065317" y="5658575"/>
            <a:ext cx="512961"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a:t>
            </a:r>
            <a:r>
              <a:rPr lang="uk-UA" sz="1200" i="1" dirty="0">
                <a:solidFill>
                  <a:schemeClr val="tx2"/>
                </a:solidFill>
                <a:cs typeface="Arial" pitchFamily="34" charset="0"/>
              </a:rPr>
              <a:t> 387</a:t>
            </a:r>
            <a:endParaRPr lang="ru-UA" dirty="0"/>
          </a:p>
        </p:txBody>
      </p:sp>
      <p:pic>
        <p:nvPicPr>
          <p:cNvPr id="12" name="Графіка 11" descr="Arrow: Counter-clockwise curve outline">
            <a:extLst>
              <a:ext uri="{FF2B5EF4-FFF2-40B4-BE49-F238E27FC236}">
                <a16:creationId xmlns:a16="http://schemas.microsoft.com/office/drawing/2014/main" id="{9934BB71-45B3-C5C3-1AB9-CF775B902E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5533804" y="4073757"/>
            <a:ext cx="394094" cy="394094"/>
          </a:xfrm>
          <a:prstGeom prst="rect">
            <a:avLst/>
          </a:prstGeom>
        </p:spPr>
      </p:pic>
    </p:spTree>
    <p:extLst>
      <p:ext uri="{BB962C8B-B14F-4D97-AF65-F5344CB8AC3E}">
        <p14:creationId xmlns:p14="http://schemas.microsoft.com/office/powerpoint/2010/main" val="2610445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a:extLst>
              <a:ext uri="{FF2B5EF4-FFF2-40B4-BE49-F238E27FC236}">
                <a16:creationId xmlns:a16="http://schemas.microsoft.com/office/drawing/2014/main" id="{DC1CBD19-AE60-4382-B838-769E498A1284}"/>
              </a:ext>
            </a:extLst>
          </p:cNvPr>
          <p:cNvGraphicFramePr>
            <a:graphicFrameLocks noGrp="1"/>
          </p:cNvGraphicFramePr>
          <p:nvPr>
            <p:ph idx="1"/>
            <p:extLst>
              <p:ext uri="{D42A27DB-BD31-4B8C-83A1-F6EECF244321}">
                <p14:modId xmlns:p14="http://schemas.microsoft.com/office/powerpoint/2010/main" val="686625110"/>
              </p:ext>
            </p:extLst>
          </p:nvPr>
        </p:nvGraphicFramePr>
        <p:xfrm>
          <a:off x="484910" y="1743075"/>
          <a:ext cx="11275290" cy="3840307"/>
        </p:xfrm>
        <a:graphic>
          <a:graphicData uri="http://schemas.openxmlformats.org/drawingml/2006/chart">
            <c:chart xmlns:c="http://schemas.openxmlformats.org/drawingml/2006/chart" xmlns:r="http://schemas.openxmlformats.org/officeDocument/2006/relationships" r:id="rId3"/>
          </a:graphicData>
        </a:graphic>
      </p:graphicFrame>
      <p:sp>
        <p:nvSpPr>
          <p:cNvPr id="7" name="Текст 5">
            <a:extLst>
              <a:ext uri="{FF2B5EF4-FFF2-40B4-BE49-F238E27FC236}">
                <a16:creationId xmlns:a16="http://schemas.microsoft.com/office/drawing/2014/main" id="{38C7A074-3062-E75C-7F56-26EC813F0C9C}"/>
              </a:ext>
            </a:extLst>
          </p:cNvPr>
          <p:cNvSpPr>
            <a:spLocks noGrp="1"/>
          </p:cNvSpPr>
          <p:nvPr>
            <p:ph type="body" sz="quarter" idx="11"/>
          </p:nvPr>
        </p:nvSpPr>
        <p:spPr>
          <a:xfrm>
            <a:off x="431214" y="6117372"/>
            <a:ext cx="11329572" cy="299211"/>
          </a:xfrm>
        </p:spPr>
        <p:txBody>
          <a:bodyPr/>
          <a:lstStyle/>
          <a:p>
            <a:r>
              <a:rPr lang="uk-UA" sz="1200" dirty="0"/>
              <a:t>А26. Чи чули ви про концепцію податкової реформи під назвою «10-10-10»?</a:t>
            </a:r>
          </a:p>
        </p:txBody>
      </p:sp>
      <p:sp>
        <p:nvSpPr>
          <p:cNvPr id="4" name="Заголовок 2">
            <a:extLst>
              <a:ext uri="{FF2B5EF4-FFF2-40B4-BE49-F238E27FC236}">
                <a16:creationId xmlns:a16="http://schemas.microsoft.com/office/drawing/2014/main" id="{926EBF48-EB5C-6508-43E6-B13E89C72622}"/>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Обізнаність про податкову реформу «10-10-10»</a:t>
            </a:r>
            <a:endParaRPr lang="uk-UA" sz="2200" dirty="0">
              <a:solidFill>
                <a:srgbClr val="3498DB"/>
              </a:solidFill>
              <a:latin typeface="Tahoma"/>
              <a:ea typeface="Tahoma"/>
            </a:endParaRPr>
          </a:p>
        </p:txBody>
      </p:sp>
      <p:sp>
        <p:nvSpPr>
          <p:cNvPr id="6" name="Текст 4">
            <a:extLst>
              <a:ext uri="{FF2B5EF4-FFF2-40B4-BE49-F238E27FC236}">
                <a16:creationId xmlns:a16="http://schemas.microsoft.com/office/drawing/2014/main" id="{7865EE68-AB0A-0A14-2989-11162B7531AB}"/>
              </a:ext>
            </a:extLst>
          </p:cNvPr>
          <p:cNvSpPr>
            <a:spLocks noGrp="1"/>
          </p:cNvSpPr>
          <p:nvPr>
            <p:ph type="body" sz="quarter" idx="10"/>
          </p:nvPr>
        </p:nvSpPr>
        <p:spPr>
          <a:xfrm>
            <a:off x="431210" y="748909"/>
            <a:ext cx="10049753" cy="1802338"/>
          </a:xfrm>
        </p:spPr>
        <p:txBody>
          <a:bodyPr/>
          <a:lstStyle/>
          <a:p>
            <a:r>
              <a:rPr lang="uk-UA" sz="1600" dirty="0"/>
              <a:t>Про податкову реформу «10-10-10» знає трохи більше половини підприємств. При цьому середній і великий бізнес обізнаний краще – в цьому сегменті про податкову реформу знають 70% опитаних. Щоправда, більша частина з них обізнана на рівні «щось чули, не певні» </a:t>
            </a:r>
          </a:p>
        </p:txBody>
      </p:sp>
      <p:pic>
        <p:nvPicPr>
          <p:cNvPr id="2" name="Графіка 1" descr="Arrow: Counter-clockwise curve outline">
            <a:extLst>
              <a:ext uri="{FF2B5EF4-FFF2-40B4-BE49-F238E27FC236}">
                <a16:creationId xmlns:a16="http://schemas.microsoft.com/office/drawing/2014/main" id="{BB553A76-A424-61AA-BA9B-E9CE4260D6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9781542" y="3684392"/>
            <a:ext cx="394094" cy="394094"/>
          </a:xfrm>
          <a:prstGeom prst="rect">
            <a:avLst/>
          </a:prstGeom>
        </p:spPr>
      </p:pic>
      <p:pic>
        <p:nvPicPr>
          <p:cNvPr id="3" name="Графіка 2" descr="Arrow: Counter-clockwise curve outline">
            <a:extLst>
              <a:ext uri="{FF2B5EF4-FFF2-40B4-BE49-F238E27FC236}">
                <a16:creationId xmlns:a16="http://schemas.microsoft.com/office/drawing/2014/main" id="{1EF09EF2-618F-0F03-A001-D955CD99D7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5537423" y="4745629"/>
            <a:ext cx="394094" cy="394094"/>
          </a:xfrm>
          <a:prstGeom prst="rect">
            <a:avLst/>
          </a:prstGeom>
        </p:spPr>
      </p:pic>
    </p:spTree>
    <p:extLst>
      <p:ext uri="{BB962C8B-B14F-4D97-AF65-F5344CB8AC3E}">
        <p14:creationId xmlns:p14="http://schemas.microsoft.com/office/powerpoint/2010/main" val="3463183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a:extLst>
              <a:ext uri="{FF2B5EF4-FFF2-40B4-BE49-F238E27FC236}">
                <a16:creationId xmlns:a16="http://schemas.microsoft.com/office/drawing/2014/main" id="{DC1CBD19-AE60-4382-B838-769E498A1284}"/>
              </a:ext>
            </a:extLst>
          </p:cNvPr>
          <p:cNvGraphicFramePr>
            <a:graphicFrameLocks noGrp="1"/>
          </p:cNvGraphicFramePr>
          <p:nvPr>
            <p:ph idx="1"/>
            <p:extLst>
              <p:ext uri="{D42A27DB-BD31-4B8C-83A1-F6EECF244321}">
                <p14:modId xmlns:p14="http://schemas.microsoft.com/office/powerpoint/2010/main" val="895124041"/>
              </p:ext>
            </p:extLst>
          </p:nvPr>
        </p:nvGraphicFramePr>
        <p:xfrm>
          <a:off x="484910" y="1743075"/>
          <a:ext cx="11275290" cy="3840307"/>
        </p:xfrm>
        <a:graphic>
          <a:graphicData uri="http://schemas.openxmlformats.org/drawingml/2006/chart">
            <c:chart xmlns:c="http://schemas.openxmlformats.org/drawingml/2006/chart" xmlns:r="http://schemas.openxmlformats.org/officeDocument/2006/relationships" r:id="rId3"/>
          </a:graphicData>
        </a:graphic>
      </p:graphicFrame>
      <p:sp>
        <p:nvSpPr>
          <p:cNvPr id="7" name="Текст 5">
            <a:extLst>
              <a:ext uri="{FF2B5EF4-FFF2-40B4-BE49-F238E27FC236}">
                <a16:creationId xmlns:a16="http://schemas.microsoft.com/office/drawing/2014/main" id="{38C7A074-3062-E75C-7F56-26EC813F0C9C}"/>
              </a:ext>
            </a:extLst>
          </p:cNvPr>
          <p:cNvSpPr>
            <a:spLocks noGrp="1"/>
          </p:cNvSpPr>
          <p:nvPr>
            <p:ph type="body" sz="quarter" idx="11"/>
          </p:nvPr>
        </p:nvSpPr>
        <p:spPr>
          <a:xfrm>
            <a:off x="431214" y="6117372"/>
            <a:ext cx="11329572" cy="299211"/>
          </a:xfrm>
        </p:spPr>
        <p:txBody>
          <a:bodyPr/>
          <a:lstStyle/>
          <a:p>
            <a:r>
              <a:rPr lang="uk-UA" sz="1200" dirty="0"/>
              <a:t>А27. Чи підтримуєте ви таку реформу?</a:t>
            </a:r>
          </a:p>
        </p:txBody>
      </p:sp>
      <p:sp>
        <p:nvSpPr>
          <p:cNvPr id="4" name="Заголовок 2">
            <a:extLst>
              <a:ext uri="{FF2B5EF4-FFF2-40B4-BE49-F238E27FC236}">
                <a16:creationId xmlns:a16="http://schemas.microsoft.com/office/drawing/2014/main" id="{926EBF48-EB5C-6508-43E6-B13E89C72622}"/>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Підтримка податкової реформи «10-10-10»</a:t>
            </a:r>
            <a:endParaRPr lang="uk-UA" sz="2200" dirty="0">
              <a:solidFill>
                <a:srgbClr val="3498DB"/>
              </a:solidFill>
              <a:latin typeface="Tahoma"/>
              <a:ea typeface="Tahoma"/>
            </a:endParaRPr>
          </a:p>
        </p:txBody>
      </p:sp>
      <p:sp>
        <p:nvSpPr>
          <p:cNvPr id="6" name="Текст 4">
            <a:extLst>
              <a:ext uri="{FF2B5EF4-FFF2-40B4-BE49-F238E27FC236}">
                <a16:creationId xmlns:a16="http://schemas.microsoft.com/office/drawing/2014/main" id="{7865EE68-AB0A-0A14-2989-11162B7531AB}"/>
              </a:ext>
            </a:extLst>
          </p:cNvPr>
          <p:cNvSpPr>
            <a:spLocks noGrp="1"/>
          </p:cNvSpPr>
          <p:nvPr>
            <p:ph type="body" sz="quarter" idx="10"/>
          </p:nvPr>
        </p:nvSpPr>
        <p:spPr>
          <a:xfrm>
            <a:off x="431210" y="748909"/>
            <a:ext cx="10049753" cy="1802338"/>
          </a:xfrm>
        </p:spPr>
        <p:txBody>
          <a:bodyPr/>
          <a:lstStyle/>
          <a:p>
            <a:r>
              <a:rPr lang="uk-UA" sz="1600" dirty="0"/>
              <a:t>Респондентів, які сказали, що знають про концепцію податкової реформи, спитали про підтримку такої реформи. Загалом більше 80% аудиторії реформу підтримують. </a:t>
            </a:r>
          </a:p>
          <a:p>
            <a:r>
              <a:rPr lang="uk-UA" sz="1600" dirty="0"/>
              <a:t>Найбільша підтримка – в сегменті малого бізнесу, тут реформу «10-10-10» безперечно підтримують 45% опитаних. </a:t>
            </a:r>
          </a:p>
        </p:txBody>
      </p:sp>
      <p:pic>
        <p:nvPicPr>
          <p:cNvPr id="2" name="Графіка 1" descr="Arrow: Counter-clockwise curve outline">
            <a:extLst>
              <a:ext uri="{FF2B5EF4-FFF2-40B4-BE49-F238E27FC236}">
                <a16:creationId xmlns:a16="http://schemas.microsoft.com/office/drawing/2014/main" id="{BB553A76-A424-61AA-BA9B-E9CE4260D6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7660392" y="2423500"/>
            <a:ext cx="394094" cy="394094"/>
          </a:xfrm>
          <a:prstGeom prst="rect">
            <a:avLst/>
          </a:prstGeom>
        </p:spPr>
      </p:pic>
      <p:sp>
        <p:nvSpPr>
          <p:cNvPr id="3" name="TextBox 2">
            <a:extLst>
              <a:ext uri="{FF2B5EF4-FFF2-40B4-BE49-F238E27FC236}">
                <a16:creationId xmlns:a16="http://schemas.microsoft.com/office/drawing/2014/main" id="{6CE224B8-9F0E-51CB-879A-90679CD866DC}"/>
              </a:ext>
            </a:extLst>
          </p:cNvPr>
          <p:cNvSpPr txBox="1"/>
          <p:nvPr/>
        </p:nvSpPr>
        <p:spPr bwMode="gray">
          <a:xfrm>
            <a:off x="5270621" y="5658575"/>
            <a:ext cx="381515"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a:t>
            </a:r>
            <a:r>
              <a:rPr lang="uk-UA" sz="1200" i="1" dirty="0">
                <a:solidFill>
                  <a:schemeClr val="tx2"/>
                </a:solidFill>
                <a:cs typeface="Arial" pitchFamily="34" charset="0"/>
              </a:rPr>
              <a:t>81</a:t>
            </a:r>
            <a:endParaRPr lang="ru-UA" dirty="0"/>
          </a:p>
        </p:txBody>
      </p:sp>
      <p:sp>
        <p:nvSpPr>
          <p:cNvPr id="5" name="TextBox 4">
            <a:extLst>
              <a:ext uri="{FF2B5EF4-FFF2-40B4-BE49-F238E27FC236}">
                <a16:creationId xmlns:a16="http://schemas.microsoft.com/office/drawing/2014/main" id="{9AF5307F-D06E-E70B-B62C-FAB299345BC2}"/>
              </a:ext>
            </a:extLst>
          </p:cNvPr>
          <p:cNvSpPr txBox="1"/>
          <p:nvPr/>
        </p:nvSpPr>
        <p:spPr bwMode="gray">
          <a:xfrm>
            <a:off x="7392569" y="5639528"/>
            <a:ext cx="381515"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N=90</a:t>
            </a:r>
            <a:endParaRPr lang="ru-UA" dirty="0"/>
          </a:p>
        </p:txBody>
      </p:sp>
      <p:sp>
        <p:nvSpPr>
          <p:cNvPr id="8" name="TextBox 7">
            <a:extLst>
              <a:ext uri="{FF2B5EF4-FFF2-40B4-BE49-F238E27FC236}">
                <a16:creationId xmlns:a16="http://schemas.microsoft.com/office/drawing/2014/main" id="{A681379B-2C28-4758-9DFF-DDCFCF3BFAC9}"/>
              </a:ext>
            </a:extLst>
          </p:cNvPr>
          <p:cNvSpPr txBox="1"/>
          <p:nvPr/>
        </p:nvSpPr>
        <p:spPr bwMode="gray">
          <a:xfrm>
            <a:off x="9514516" y="5651566"/>
            <a:ext cx="464871"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a:t>
            </a:r>
            <a:r>
              <a:rPr lang="uk-UA" sz="1200" i="1" dirty="0">
                <a:solidFill>
                  <a:schemeClr val="tx2"/>
                </a:solidFill>
                <a:cs typeface="Arial" pitchFamily="34" charset="0"/>
              </a:rPr>
              <a:t>139</a:t>
            </a:r>
            <a:endParaRPr lang="ru-UA" dirty="0"/>
          </a:p>
        </p:txBody>
      </p:sp>
      <p:sp>
        <p:nvSpPr>
          <p:cNvPr id="10" name="TextBox 9">
            <a:extLst>
              <a:ext uri="{FF2B5EF4-FFF2-40B4-BE49-F238E27FC236}">
                <a16:creationId xmlns:a16="http://schemas.microsoft.com/office/drawing/2014/main" id="{C72552B3-3803-83EA-755A-FF436AA6C98E}"/>
              </a:ext>
            </a:extLst>
          </p:cNvPr>
          <p:cNvSpPr txBox="1"/>
          <p:nvPr/>
        </p:nvSpPr>
        <p:spPr bwMode="gray">
          <a:xfrm>
            <a:off x="3065317" y="5658575"/>
            <a:ext cx="512961" cy="184666"/>
          </a:xfrm>
          <a:prstGeom prst="rect">
            <a:avLst/>
          </a:prstGeom>
          <a:noFill/>
        </p:spPr>
        <p:txBody>
          <a:bodyPr wrap="none" lIns="0" tIns="0" rIns="0" bIns="0" rtlCol="0">
            <a:spAutoFit/>
          </a:bodyPr>
          <a:lstStyle>
            <a:defPPr>
              <a:defRPr lang="en-US"/>
            </a:defPPr>
            <a:lvl1pPr>
              <a:spcBef>
                <a:spcPts val="300"/>
              </a:spcBef>
              <a:defRPr sz="1200" i="1">
                <a:solidFill>
                  <a:schemeClr val="tx2"/>
                </a:solidFill>
                <a:cs typeface="Arial" pitchFamily="34" charset="0"/>
              </a:defRPr>
            </a:lvl1pPr>
          </a:lstStyle>
          <a:p>
            <a:r>
              <a:rPr lang="uk-UA" dirty="0"/>
              <a:t>N=</a:t>
            </a:r>
            <a:r>
              <a:rPr lang="uk-UA" sz="1200" i="1" dirty="0">
                <a:solidFill>
                  <a:schemeClr val="tx2"/>
                </a:solidFill>
                <a:cs typeface="Arial" pitchFamily="34" charset="0"/>
              </a:rPr>
              <a:t> 310</a:t>
            </a:r>
            <a:endParaRPr lang="ru-UA" dirty="0"/>
          </a:p>
        </p:txBody>
      </p:sp>
      <p:pic>
        <p:nvPicPr>
          <p:cNvPr id="12" name="Графіка 11" descr="Arrow: Counter-clockwise curve outline">
            <a:extLst>
              <a:ext uri="{FF2B5EF4-FFF2-40B4-BE49-F238E27FC236}">
                <a16:creationId xmlns:a16="http://schemas.microsoft.com/office/drawing/2014/main" id="{9934BB71-45B3-C5C3-1AB9-CF775B902E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9828288" y="4100455"/>
            <a:ext cx="394094" cy="394094"/>
          </a:xfrm>
          <a:prstGeom prst="rect">
            <a:avLst/>
          </a:prstGeom>
        </p:spPr>
      </p:pic>
    </p:spTree>
    <p:extLst>
      <p:ext uri="{BB962C8B-B14F-4D97-AF65-F5344CB8AC3E}">
        <p14:creationId xmlns:p14="http://schemas.microsoft.com/office/powerpoint/2010/main" val="183455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F175313-52FD-460E-99E6-127A50317898}"/>
              </a:ext>
            </a:extLst>
          </p:cNvPr>
          <p:cNvSpPr>
            <a:spLocks noGrp="1"/>
          </p:cNvSpPr>
          <p:nvPr>
            <p:ph type="title"/>
          </p:nvPr>
        </p:nvSpPr>
        <p:spPr/>
        <p:txBody>
          <a:bodyPr/>
          <a:lstStyle/>
          <a:p>
            <a:r>
              <a:rPr lang="uk-UA" dirty="0"/>
              <a:t>Методологія і завдання дослідження </a:t>
            </a:r>
          </a:p>
        </p:txBody>
      </p:sp>
    </p:spTree>
    <p:extLst>
      <p:ext uri="{BB962C8B-B14F-4D97-AF65-F5344CB8AC3E}">
        <p14:creationId xmlns:p14="http://schemas.microsoft.com/office/powerpoint/2010/main" val="1609579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F175313-52FD-460E-99E6-127A50317898}"/>
              </a:ext>
            </a:extLst>
          </p:cNvPr>
          <p:cNvSpPr>
            <a:spLocks noGrp="1"/>
          </p:cNvSpPr>
          <p:nvPr>
            <p:ph type="title"/>
          </p:nvPr>
        </p:nvSpPr>
        <p:spPr/>
        <p:txBody>
          <a:bodyPr/>
          <a:lstStyle/>
          <a:p>
            <a:r>
              <a:rPr lang="uk-UA" dirty="0"/>
              <a:t>Сприйняття корупції в податкових органах</a:t>
            </a:r>
          </a:p>
        </p:txBody>
      </p:sp>
    </p:spTree>
    <p:extLst>
      <p:ext uri="{BB962C8B-B14F-4D97-AF65-F5344CB8AC3E}">
        <p14:creationId xmlns:p14="http://schemas.microsoft.com/office/powerpoint/2010/main" val="250382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nvPr>
        </p:nvGraphicFramePr>
        <p:xfrm>
          <a:off x="431211" y="2235942"/>
          <a:ext cx="11329571" cy="3869912"/>
        </p:xfrm>
        <a:graphic>
          <a:graphicData uri="http://schemas.openxmlformats.org/drawingml/2006/chart">
            <c:chart xmlns:c="http://schemas.openxmlformats.org/drawingml/2006/chart" xmlns:r="http://schemas.openxmlformats.org/officeDocument/2006/relationships" r:id="rId2"/>
          </a:graphicData>
        </a:graphic>
      </p:graphicFrame>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ru-RU" sz="1200" dirty="0"/>
              <a:t>А14. Як би Ви </a:t>
            </a:r>
            <a:r>
              <a:rPr lang="ru-RU" sz="1200" dirty="0" err="1"/>
              <a:t>оцінили</a:t>
            </a:r>
            <a:r>
              <a:rPr lang="ru-RU" sz="1200" dirty="0"/>
              <a:t> </a:t>
            </a:r>
            <a:r>
              <a:rPr lang="ru-RU" sz="1200" dirty="0" err="1"/>
              <a:t>рівень</a:t>
            </a:r>
            <a:r>
              <a:rPr lang="ru-RU" sz="1200" dirty="0"/>
              <a:t> </a:t>
            </a:r>
            <a:r>
              <a:rPr lang="ru-RU" sz="1200" dirty="0" err="1"/>
              <a:t>корупції</a:t>
            </a:r>
            <a:r>
              <a:rPr lang="ru-RU" sz="1200" dirty="0"/>
              <a:t> в органах ДПС </a:t>
            </a:r>
            <a:r>
              <a:rPr lang="ru-RU" sz="1200" dirty="0" err="1"/>
              <a:t>загалом</a:t>
            </a:r>
            <a:r>
              <a:rPr lang="ru-RU" sz="1200" dirty="0"/>
              <a:t>?</a:t>
            </a:r>
            <a:endParaRPr lang="uk-UA" sz="1200" dirty="0"/>
          </a:p>
        </p:txBody>
      </p:sp>
      <p:pic>
        <p:nvPicPr>
          <p:cNvPr id="4" name="Графіка 3" descr="Arrow: Counter-clockwise curve outline">
            <a:extLst>
              <a:ext uri="{FF2B5EF4-FFF2-40B4-BE49-F238E27FC236}">
                <a16:creationId xmlns:a16="http://schemas.microsoft.com/office/drawing/2014/main" id="{2E2E6BF8-F8B0-F457-B72B-947354EB92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45290">
            <a:off x="8648825" y="4117985"/>
            <a:ext cx="394094" cy="394094"/>
          </a:xfrm>
          <a:prstGeom prst="rect">
            <a:avLst/>
          </a:prstGeom>
        </p:spPr>
      </p:pic>
      <p:sp>
        <p:nvSpPr>
          <p:cNvPr id="11" name="Заголовок 2">
            <a:extLst>
              <a:ext uri="{FF2B5EF4-FFF2-40B4-BE49-F238E27FC236}">
                <a16:creationId xmlns:a16="http://schemas.microsoft.com/office/drawing/2014/main" id="{1BE8E17C-EF5D-FA50-C149-E421C23B695D}"/>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Оцінка сприйняття корупції</a:t>
            </a:r>
          </a:p>
        </p:txBody>
      </p:sp>
      <p:sp>
        <p:nvSpPr>
          <p:cNvPr id="12" name="Текст 4">
            <a:extLst>
              <a:ext uri="{FF2B5EF4-FFF2-40B4-BE49-F238E27FC236}">
                <a16:creationId xmlns:a16="http://schemas.microsoft.com/office/drawing/2014/main" id="{1BC98E0F-F671-506C-5220-8F89B0C2EC9A}"/>
              </a:ext>
            </a:extLst>
          </p:cNvPr>
          <p:cNvSpPr>
            <a:spLocks noGrp="1"/>
          </p:cNvSpPr>
          <p:nvPr>
            <p:ph type="body" sz="quarter" idx="10"/>
          </p:nvPr>
        </p:nvSpPr>
        <p:spPr>
          <a:xfrm>
            <a:off x="431211" y="748909"/>
            <a:ext cx="9907516" cy="818955"/>
          </a:xfrm>
        </p:spPr>
        <p:txBody>
          <a:bodyPr/>
          <a:lstStyle/>
          <a:p>
            <a:r>
              <a:rPr lang="uk-UA" sz="1600" dirty="0"/>
              <a:t>Загалом лише 11% респондентів сприймають органи </a:t>
            </a:r>
            <a:r>
              <a:rPr lang="uk-UA" sz="1600" dirty="0" err="1"/>
              <a:t>ДПС</a:t>
            </a:r>
            <a:r>
              <a:rPr lang="uk-UA" sz="1600" dirty="0"/>
              <a:t> як такі, що вільні від корупції (поставили оцінки 1 та 2 за 5-бальною шкалою, де 1 – повна відсутність корупції, а 5 – високий рівень корупції). При цьому середній і великий бізнес більше схильний сприймати органи </a:t>
            </a:r>
            <a:r>
              <a:rPr lang="uk-UA" sz="1600" dirty="0" err="1"/>
              <a:t>ДПС</a:t>
            </a:r>
            <a:r>
              <a:rPr lang="uk-UA" sz="1600" dirty="0"/>
              <a:t> як вільні від корупції (19% поставили оцінки 1 та 2). Мікробізнес, навпаки, частіше ставить оцінку 5, що означає «високий рівень корупції» (35%). </a:t>
            </a:r>
            <a:br>
              <a:rPr lang="uk-UA" sz="1600" dirty="0"/>
            </a:br>
            <a:r>
              <a:rPr lang="uk-UA" sz="1600" dirty="0"/>
              <a:t>Загалом про високий рівень корупції в органах </a:t>
            </a:r>
            <a:r>
              <a:rPr lang="uk-UA" sz="1600" dirty="0" err="1"/>
              <a:t>ДПС</a:t>
            </a:r>
            <a:r>
              <a:rPr lang="uk-UA" sz="1600" dirty="0"/>
              <a:t> (оцінки 4 та 5) кажуть 48% опитаних. </a:t>
            </a:r>
          </a:p>
        </p:txBody>
      </p:sp>
    </p:spTree>
    <p:extLst>
      <p:ext uri="{BB962C8B-B14F-4D97-AF65-F5344CB8AC3E}">
        <p14:creationId xmlns:p14="http://schemas.microsoft.com/office/powerpoint/2010/main" val="1007527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D9C0C2A9-8E4C-42A4-94E8-7DC0E2507866}"/>
              </a:ext>
            </a:extLst>
          </p:cNvPr>
          <p:cNvSpPr>
            <a:spLocks noGrp="1"/>
          </p:cNvSpPr>
          <p:nvPr>
            <p:ph type="title"/>
          </p:nvPr>
        </p:nvSpPr>
        <p:spPr/>
        <p:txBody>
          <a:bodyPr/>
          <a:lstStyle/>
          <a:p>
            <a:r>
              <a:rPr lang="uk-UA" sz="2400" b="1" dirty="0">
                <a:solidFill>
                  <a:srgbClr val="3498DB"/>
                </a:solidFill>
                <a:latin typeface="Tahoma"/>
                <a:ea typeface="Tahoma"/>
              </a:rPr>
              <a:t>Сфери розповсюдження корупції</a:t>
            </a:r>
            <a:endParaRPr lang="uk-UA" dirty="0"/>
          </a:p>
        </p:txBody>
      </p:sp>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nvPr>
        </p:nvGraphicFramePr>
        <p:xfrm>
          <a:off x="431211" y="1968964"/>
          <a:ext cx="11329571" cy="4136890"/>
        </p:xfrm>
        <a:graphic>
          <a:graphicData uri="http://schemas.openxmlformats.org/drawingml/2006/chart">
            <c:chart xmlns:c="http://schemas.openxmlformats.org/drawingml/2006/chart" xmlns:r="http://schemas.openxmlformats.org/officeDocument/2006/relationships" r:id="rId2"/>
          </a:graphicData>
        </a:graphic>
      </p:graphicFrame>
      <p:sp>
        <p:nvSpPr>
          <p:cNvPr id="5" name="Текст 4">
            <a:extLst>
              <a:ext uri="{FF2B5EF4-FFF2-40B4-BE49-F238E27FC236}">
                <a16:creationId xmlns:a16="http://schemas.microsoft.com/office/drawing/2014/main" id="{CD2E5AA3-A4D1-4BE4-A606-035DB8EB7587}"/>
              </a:ext>
            </a:extLst>
          </p:cNvPr>
          <p:cNvSpPr>
            <a:spLocks noGrp="1"/>
          </p:cNvSpPr>
          <p:nvPr>
            <p:ph type="body" sz="quarter" idx="10"/>
          </p:nvPr>
        </p:nvSpPr>
        <p:spPr/>
        <p:txBody>
          <a:bodyPr/>
          <a:lstStyle/>
          <a:p>
            <a:r>
              <a:rPr lang="uk-UA" sz="1600" dirty="0"/>
              <a:t>Основним драйвером загальної оцінки корупційності органів </a:t>
            </a:r>
            <a:r>
              <a:rPr lang="uk-UA" sz="1600" dirty="0" err="1"/>
              <a:t>ДПС</a:t>
            </a:r>
            <a:r>
              <a:rPr lang="uk-UA" sz="1600" dirty="0"/>
              <a:t> є сфера блокування і розблокування податкових накладних: 4</a:t>
            </a:r>
            <a:r>
              <a:rPr lang="en-US" sz="1600" dirty="0"/>
              <a:t>9</a:t>
            </a:r>
            <a:r>
              <a:rPr lang="uk-UA" sz="1600" dirty="0"/>
              <a:t>% опитаних заявили, що в цій сфері високий рівень корупції (оцінка 5), а загалом про корупцію в цій сфері кажуть </a:t>
            </a:r>
            <a:r>
              <a:rPr lang="en-US" sz="1600" dirty="0"/>
              <a:t>64</a:t>
            </a:r>
            <a:r>
              <a:rPr lang="uk-UA" sz="1600" dirty="0"/>
              <a:t>% респондентів. </a:t>
            </a:r>
          </a:p>
          <a:p>
            <a:r>
              <a:rPr lang="uk-UA" sz="1600" dirty="0"/>
              <a:t>Наймеш корупційною сферою, на думку респондентів, є сплата акцизів. </a:t>
            </a:r>
          </a:p>
        </p:txBody>
      </p:sp>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dirty="0"/>
              <a:t>А15. Яким чином корупція в органах ДПС розповсюджена у наступних сферах?</a:t>
            </a:r>
          </a:p>
        </p:txBody>
      </p:sp>
    </p:spTree>
    <p:extLst>
      <p:ext uri="{BB962C8B-B14F-4D97-AF65-F5344CB8AC3E}">
        <p14:creationId xmlns:p14="http://schemas.microsoft.com/office/powerpoint/2010/main" val="3510188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nvPr>
        </p:nvGraphicFramePr>
        <p:xfrm>
          <a:off x="1154680" y="1732291"/>
          <a:ext cx="10606102"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dirty="0"/>
              <a:t>А15. Яким чином корупція в органах ДПС розповсюджена у наступних сферах?</a:t>
            </a:r>
          </a:p>
        </p:txBody>
      </p:sp>
      <p:pic>
        <p:nvPicPr>
          <p:cNvPr id="2" name="Графіка 1" descr="Arrow: Counter-clockwise curve outline">
            <a:extLst>
              <a:ext uri="{FF2B5EF4-FFF2-40B4-BE49-F238E27FC236}">
                <a16:creationId xmlns:a16="http://schemas.microsoft.com/office/drawing/2014/main" id="{99EFA561-7B6A-7AC3-C245-2F86D62101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45290">
            <a:off x="9075988" y="2207801"/>
            <a:ext cx="394094" cy="394094"/>
          </a:xfrm>
          <a:prstGeom prst="rect">
            <a:avLst/>
          </a:prstGeom>
        </p:spPr>
      </p:pic>
      <p:sp>
        <p:nvSpPr>
          <p:cNvPr id="8" name="Заголовок 2">
            <a:extLst>
              <a:ext uri="{FF2B5EF4-FFF2-40B4-BE49-F238E27FC236}">
                <a16:creationId xmlns:a16="http://schemas.microsoft.com/office/drawing/2014/main" id="{3DDC51E9-EB8E-1914-7969-C1DF07B6A066}"/>
              </a:ext>
            </a:extLst>
          </p:cNvPr>
          <p:cNvSpPr>
            <a:spLocks noGrp="1"/>
          </p:cNvSpPr>
          <p:nvPr>
            <p:ph type="title"/>
          </p:nvPr>
        </p:nvSpPr>
        <p:spPr>
          <a:xfrm>
            <a:off x="431216" y="260560"/>
            <a:ext cx="9409305" cy="384053"/>
          </a:xfrm>
        </p:spPr>
        <p:txBody>
          <a:bodyPr/>
          <a:lstStyle/>
          <a:p>
            <a:r>
              <a:rPr lang="uk-UA" sz="2400" b="1" dirty="0">
                <a:solidFill>
                  <a:srgbClr val="3498DB"/>
                </a:solidFill>
                <a:latin typeface="Tahoma"/>
                <a:ea typeface="Tahoma"/>
              </a:rPr>
              <a:t>Сфери розповсюдження корупції: </a:t>
            </a:r>
            <a:r>
              <a:rPr lang="uk-UA" sz="2400" dirty="0">
                <a:solidFill>
                  <a:srgbClr val="3498DB"/>
                </a:solidFill>
                <a:latin typeface="Tahoma"/>
                <a:ea typeface="Tahoma"/>
              </a:rPr>
              <a:t>за розміром підприємства </a:t>
            </a:r>
            <a:endParaRPr lang="uk-UA" dirty="0"/>
          </a:p>
        </p:txBody>
      </p:sp>
      <p:sp>
        <p:nvSpPr>
          <p:cNvPr id="9" name="Текст 4">
            <a:extLst>
              <a:ext uri="{FF2B5EF4-FFF2-40B4-BE49-F238E27FC236}">
                <a16:creationId xmlns:a16="http://schemas.microsoft.com/office/drawing/2014/main" id="{C28FE9F3-CB29-C618-FEC7-E92F4A7C84CB}"/>
              </a:ext>
            </a:extLst>
          </p:cNvPr>
          <p:cNvSpPr>
            <a:spLocks noGrp="1"/>
          </p:cNvSpPr>
          <p:nvPr>
            <p:ph type="body" sz="quarter" idx="10"/>
          </p:nvPr>
        </p:nvSpPr>
        <p:spPr>
          <a:xfrm>
            <a:off x="431215" y="740628"/>
            <a:ext cx="9409307" cy="895648"/>
          </a:xfrm>
        </p:spPr>
        <p:txBody>
          <a:bodyPr/>
          <a:lstStyle/>
          <a:p>
            <a:r>
              <a:rPr lang="uk-UA" sz="1600" dirty="0"/>
              <a:t>Підприємства усіх розмірів вважають блокування і розблокування податкових накладних найбільш корумпованою сферою. Серед мікро-бізнесу більше половини опитаних (52%) вважають, що тут високий рівень корупції (оцінка 5 за шкалою від 1 до 5). </a:t>
            </a:r>
          </a:p>
        </p:txBody>
      </p:sp>
      <p:sp>
        <p:nvSpPr>
          <p:cNvPr id="11" name="TextBox 10">
            <a:extLst>
              <a:ext uri="{FF2B5EF4-FFF2-40B4-BE49-F238E27FC236}">
                <a16:creationId xmlns:a16="http://schemas.microsoft.com/office/drawing/2014/main" id="{FE6A02B8-A99D-C2A8-7A15-925CA348F1B6}"/>
              </a:ext>
            </a:extLst>
          </p:cNvPr>
          <p:cNvSpPr txBox="1"/>
          <p:nvPr/>
        </p:nvSpPr>
        <p:spPr bwMode="gray">
          <a:xfrm>
            <a:off x="431211" y="2502898"/>
            <a:ext cx="1031202" cy="369332"/>
          </a:xfrm>
          <a:prstGeom prst="rect">
            <a:avLst/>
          </a:prstGeom>
          <a:noFill/>
        </p:spPr>
        <p:txBody>
          <a:bodyPr wrap="square">
            <a:spAutoFit/>
          </a:bodyPr>
          <a:lstStyle/>
          <a:p>
            <a:r>
              <a:rPr lang="uk-UA" sz="1800" b="1" dirty="0"/>
              <a:t>Мікро</a:t>
            </a:r>
            <a:endParaRPr lang="ru-UA" b="1" dirty="0"/>
          </a:p>
        </p:txBody>
      </p:sp>
      <p:sp>
        <p:nvSpPr>
          <p:cNvPr id="12" name="TextBox 11">
            <a:extLst>
              <a:ext uri="{FF2B5EF4-FFF2-40B4-BE49-F238E27FC236}">
                <a16:creationId xmlns:a16="http://schemas.microsoft.com/office/drawing/2014/main" id="{375DC79C-2DC7-2033-387A-7EFA9BFEF5E5}"/>
              </a:ext>
            </a:extLst>
          </p:cNvPr>
          <p:cNvSpPr txBox="1"/>
          <p:nvPr/>
        </p:nvSpPr>
        <p:spPr bwMode="gray">
          <a:xfrm>
            <a:off x="431211" y="4146617"/>
            <a:ext cx="1031202" cy="369332"/>
          </a:xfrm>
          <a:prstGeom prst="rect">
            <a:avLst/>
          </a:prstGeom>
          <a:noFill/>
        </p:spPr>
        <p:txBody>
          <a:bodyPr wrap="square">
            <a:spAutoFit/>
          </a:bodyPr>
          <a:lstStyle/>
          <a:p>
            <a:r>
              <a:rPr lang="uk-UA" sz="1800" b="1" dirty="0"/>
              <a:t>Малі</a:t>
            </a:r>
            <a:endParaRPr lang="ru-UA" b="1" dirty="0"/>
          </a:p>
        </p:txBody>
      </p:sp>
      <p:sp>
        <p:nvSpPr>
          <p:cNvPr id="13" name="TextBox 12">
            <a:extLst>
              <a:ext uri="{FF2B5EF4-FFF2-40B4-BE49-F238E27FC236}">
                <a16:creationId xmlns:a16="http://schemas.microsoft.com/office/drawing/2014/main" id="{F4BA715B-A3E7-6065-25EC-CDB0B1B98BEE}"/>
              </a:ext>
            </a:extLst>
          </p:cNvPr>
          <p:cNvSpPr txBox="1"/>
          <p:nvPr/>
        </p:nvSpPr>
        <p:spPr bwMode="gray">
          <a:xfrm>
            <a:off x="431211" y="5499331"/>
            <a:ext cx="1310821" cy="369332"/>
          </a:xfrm>
          <a:prstGeom prst="rect">
            <a:avLst/>
          </a:prstGeom>
          <a:noFill/>
        </p:spPr>
        <p:txBody>
          <a:bodyPr wrap="square">
            <a:spAutoFit/>
          </a:bodyPr>
          <a:lstStyle/>
          <a:p>
            <a:r>
              <a:rPr lang="uk-UA" sz="1800" b="1" dirty="0"/>
              <a:t>Середні+</a:t>
            </a:r>
            <a:endParaRPr lang="ru-UA" b="1" dirty="0"/>
          </a:p>
        </p:txBody>
      </p:sp>
      <p:sp>
        <p:nvSpPr>
          <p:cNvPr id="14" name="Прямокутник 13">
            <a:extLst>
              <a:ext uri="{FF2B5EF4-FFF2-40B4-BE49-F238E27FC236}">
                <a16:creationId xmlns:a16="http://schemas.microsoft.com/office/drawing/2014/main" id="{51C87050-E031-3204-A8D5-609E33E27A83}"/>
              </a:ext>
            </a:extLst>
          </p:cNvPr>
          <p:cNvSpPr/>
          <p:nvPr/>
        </p:nvSpPr>
        <p:spPr bwMode="gray">
          <a:xfrm>
            <a:off x="767562" y="3290506"/>
            <a:ext cx="11066242" cy="30985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ru-UA" sz="1600" dirty="0">
              <a:solidFill>
                <a:schemeClr val="tx1"/>
              </a:solidFill>
              <a:latin typeface="Arial" pitchFamily="34" charset="0"/>
              <a:cs typeface="Arial" pitchFamily="34" charset="0"/>
            </a:endParaRPr>
          </a:p>
        </p:txBody>
      </p:sp>
      <p:sp>
        <p:nvSpPr>
          <p:cNvPr id="15" name="Прямокутник 14">
            <a:extLst>
              <a:ext uri="{FF2B5EF4-FFF2-40B4-BE49-F238E27FC236}">
                <a16:creationId xmlns:a16="http://schemas.microsoft.com/office/drawing/2014/main" id="{855A6A30-4E6F-6004-4086-5697A35B731A}"/>
              </a:ext>
            </a:extLst>
          </p:cNvPr>
          <p:cNvSpPr/>
          <p:nvPr/>
        </p:nvSpPr>
        <p:spPr bwMode="gray">
          <a:xfrm>
            <a:off x="562876" y="4630019"/>
            <a:ext cx="11066242" cy="2965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ru-UA"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17183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F175313-52FD-460E-99E6-127A50317898}"/>
              </a:ext>
            </a:extLst>
          </p:cNvPr>
          <p:cNvSpPr>
            <a:spLocks noGrp="1"/>
          </p:cNvSpPr>
          <p:nvPr>
            <p:ph type="title"/>
          </p:nvPr>
        </p:nvSpPr>
        <p:spPr/>
        <p:txBody>
          <a:bodyPr/>
          <a:lstStyle/>
          <a:p>
            <a:r>
              <a:rPr lang="uk-UA" dirty="0"/>
              <a:t>Портрет респондента</a:t>
            </a:r>
          </a:p>
        </p:txBody>
      </p:sp>
    </p:spTree>
    <p:extLst>
      <p:ext uri="{BB962C8B-B14F-4D97-AF65-F5344CB8AC3E}">
        <p14:creationId xmlns:p14="http://schemas.microsoft.com/office/powerpoint/2010/main" val="4074634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D9C0C2A9-8E4C-42A4-94E8-7DC0E2507866}"/>
              </a:ext>
            </a:extLst>
          </p:cNvPr>
          <p:cNvSpPr>
            <a:spLocks noGrp="1"/>
          </p:cNvSpPr>
          <p:nvPr>
            <p:ph type="title"/>
          </p:nvPr>
        </p:nvSpPr>
        <p:spPr/>
        <p:txBody>
          <a:bodyPr/>
          <a:lstStyle/>
          <a:p>
            <a:r>
              <a:rPr lang="uk-UA" b="1" dirty="0">
                <a:solidFill>
                  <a:srgbClr val="3498DB"/>
                </a:solidFill>
              </a:rPr>
              <a:t>Посада респондента</a:t>
            </a:r>
          </a:p>
        </p:txBody>
      </p:sp>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extLst>
              <p:ext uri="{D42A27DB-BD31-4B8C-83A1-F6EECF244321}">
                <p14:modId xmlns:p14="http://schemas.microsoft.com/office/powerpoint/2010/main" val="2775537814"/>
              </p:ext>
            </p:extLst>
          </p:nvPr>
        </p:nvGraphicFramePr>
        <p:xfrm>
          <a:off x="431212" y="1732291"/>
          <a:ext cx="10369146"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5" name="Текст 4">
            <a:extLst>
              <a:ext uri="{FF2B5EF4-FFF2-40B4-BE49-F238E27FC236}">
                <a16:creationId xmlns:a16="http://schemas.microsoft.com/office/drawing/2014/main" id="{CD2E5AA3-A4D1-4BE4-A606-035DB8EB7587}"/>
              </a:ext>
            </a:extLst>
          </p:cNvPr>
          <p:cNvSpPr>
            <a:spLocks noGrp="1"/>
          </p:cNvSpPr>
          <p:nvPr>
            <p:ph type="body" sz="quarter" idx="10"/>
          </p:nvPr>
        </p:nvSpPr>
        <p:spPr/>
        <p:txBody>
          <a:bodyPr/>
          <a:lstStyle/>
          <a:p>
            <a:r>
              <a:rPr lang="uk-UA" dirty="0"/>
              <a:t>Всі респонденти опитування виконують керівниці функції на рівні підприємства. Майже 60% респондентів є власниками і керівниками бізнесу</a:t>
            </a:r>
          </a:p>
        </p:txBody>
      </p:sp>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a:t>А1. Ми хотіли б поговорити з керівництвом підприємства. Якою є Ваша посада?</a:t>
            </a:r>
          </a:p>
        </p:txBody>
      </p:sp>
    </p:spTree>
    <p:extLst>
      <p:ext uri="{BB962C8B-B14F-4D97-AF65-F5344CB8AC3E}">
        <p14:creationId xmlns:p14="http://schemas.microsoft.com/office/powerpoint/2010/main" val="2135792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a:t>А3. Яка система оподаткування вашого підприємства?</a:t>
            </a:r>
          </a:p>
        </p:txBody>
      </p:sp>
      <p:graphicFrame>
        <p:nvGraphicFramePr>
          <p:cNvPr id="9" name="Объект 8">
            <a:extLst>
              <a:ext uri="{FF2B5EF4-FFF2-40B4-BE49-F238E27FC236}">
                <a16:creationId xmlns:a16="http://schemas.microsoft.com/office/drawing/2014/main" id="{DC1CBD19-AE60-4382-B838-769E498A1284}"/>
              </a:ext>
            </a:extLst>
          </p:cNvPr>
          <p:cNvGraphicFramePr>
            <a:graphicFrameLocks noGrp="1"/>
          </p:cNvGraphicFramePr>
          <p:nvPr>
            <p:ph idx="1"/>
          </p:nvPr>
        </p:nvGraphicFramePr>
        <p:xfrm>
          <a:off x="431800" y="1743075"/>
          <a:ext cx="113284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2">
            <a:extLst>
              <a:ext uri="{FF2B5EF4-FFF2-40B4-BE49-F238E27FC236}">
                <a16:creationId xmlns:a16="http://schemas.microsoft.com/office/drawing/2014/main" id="{C650D0BC-CADD-61FD-759B-C8ECCC7588A2}"/>
              </a:ext>
            </a:extLst>
          </p:cNvPr>
          <p:cNvSpPr>
            <a:spLocks noGrp="1"/>
          </p:cNvSpPr>
          <p:nvPr>
            <p:ph type="title"/>
          </p:nvPr>
        </p:nvSpPr>
        <p:spPr>
          <a:xfrm>
            <a:off x="431216" y="260560"/>
            <a:ext cx="9409305" cy="384053"/>
          </a:xfrm>
        </p:spPr>
        <p:txBody>
          <a:bodyPr/>
          <a:lstStyle/>
          <a:p>
            <a:r>
              <a:rPr lang="uk-UA" b="1" dirty="0">
                <a:solidFill>
                  <a:srgbClr val="3498DB"/>
                </a:solidFill>
              </a:rPr>
              <a:t>Посада респондента: </a:t>
            </a:r>
            <a:r>
              <a:rPr lang="uk-UA" dirty="0">
                <a:solidFill>
                  <a:srgbClr val="3498DB"/>
                </a:solidFill>
              </a:rPr>
              <a:t>за розміром бізнесу</a:t>
            </a:r>
          </a:p>
        </p:txBody>
      </p:sp>
      <p:sp>
        <p:nvSpPr>
          <p:cNvPr id="4" name="Текст 4">
            <a:extLst>
              <a:ext uri="{FF2B5EF4-FFF2-40B4-BE49-F238E27FC236}">
                <a16:creationId xmlns:a16="http://schemas.microsoft.com/office/drawing/2014/main" id="{728546AA-B68F-7F5D-C324-75807DC061CD}"/>
              </a:ext>
            </a:extLst>
          </p:cNvPr>
          <p:cNvSpPr>
            <a:spLocks noGrp="1"/>
          </p:cNvSpPr>
          <p:nvPr>
            <p:ph type="body" sz="quarter" idx="10"/>
          </p:nvPr>
        </p:nvSpPr>
        <p:spPr>
          <a:xfrm>
            <a:off x="431215" y="740628"/>
            <a:ext cx="9409307" cy="895648"/>
          </a:xfrm>
        </p:spPr>
        <p:txBody>
          <a:bodyPr/>
          <a:lstStyle/>
          <a:p>
            <a:r>
              <a:rPr lang="uk-UA" dirty="0"/>
              <a:t>Найбільшу частка власників і керівників бізнесу було опитано в групі мікро-підприємств (63%). </a:t>
            </a:r>
          </a:p>
          <a:p>
            <a:r>
              <a:rPr lang="uk-UA" dirty="0"/>
              <a:t>В групі середнього і великого бізнесу майже 60% опитаних становлять головні бухгалтери.   </a:t>
            </a:r>
          </a:p>
        </p:txBody>
      </p:sp>
      <p:pic>
        <p:nvPicPr>
          <p:cNvPr id="7" name="Графіка 6" descr="Arrow: Counter-clockwise curve outline">
            <a:extLst>
              <a:ext uri="{FF2B5EF4-FFF2-40B4-BE49-F238E27FC236}">
                <a16:creationId xmlns:a16="http://schemas.microsoft.com/office/drawing/2014/main" id="{CECFD5A7-4FDC-6784-B940-6722F7485E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9364441" y="2968237"/>
            <a:ext cx="514978" cy="514978"/>
          </a:xfrm>
          <a:prstGeom prst="rect">
            <a:avLst/>
          </a:prstGeom>
        </p:spPr>
      </p:pic>
      <p:pic>
        <p:nvPicPr>
          <p:cNvPr id="8" name="Графіка 7" descr="Arrow: Counter-clockwise curve outline">
            <a:extLst>
              <a:ext uri="{FF2B5EF4-FFF2-40B4-BE49-F238E27FC236}">
                <a16:creationId xmlns:a16="http://schemas.microsoft.com/office/drawing/2014/main" id="{45380660-F8C0-5F8D-9D3B-B83836EB1E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6862394" y="2968236"/>
            <a:ext cx="514978" cy="514978"/>
          </a:xfrm>
          <a:prstGeom prst="rect">
            <a:avLst/>
          </a:prstGeom>
        </p:spPr>
      </p:pic>
    </p:spTree>
    <p:extLst>
      <p:ext uri="{BB962C8B-B14F-4D97-AF65-F5344CB8AC3E}">
        <p14:creationId xmlns:p14="http://schemas.microsoft.com/office/powerpoint/2010/main" val="2118905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extLst>
              <p:ext uri="{D42A27DB-BD31-4B8C-83A1-F6EECF244321}">
                <p14:modId xmlns:p14="http://schemas.microsoft.com/office/powerpoint/2010/main" val="2768983042"/>
              </p:ext>
            </p:extLst>
          </p:nvPr>
        </p:nvGraphicFramePr>
        <p:xfrm>
          <a:off x="431212" y="2329384"/>
          <a:ext cx="10369146" cy="3776470"/>
        </p:xfrm>
        <a:graphic>
          <a:graphicData uri="http://schemas.openxmlformats.org/drawingml/2006/chart">
            <c:chart xmlns:c="http://schemas.openxmlformats.org/drawingml/2006/chart" xmlns:r="http://schemas.openxmlformats.org/officeDocument/2006/relationships" r:id="rId2"/>
          </a:graphicData>
        </a:graphic>
      </p:graphicFrame>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a:t>А3. Яка система оподаткування вашого підприємства?</a:t>
            </a:r>
          </a:p>
        </p:txBody>
      </p:sp>
      <p:sp>
        <p:nvSpPr>
          <p:cNvPr id="2" name="Заголовок 2">
            <a:extLst>
              <a:ext uri="{FF2B5EF4-FFF2-40B4-BE49-F238E27FC236}">
                <a16:creationId xmlns:a16="http://schemas.microsoft.com/office/drawing/2014/main" id="{EF4C2894-B6C0-D20D-5984-3E421B85F697}"/>
              </a:ext>
            </a:extLst>
          </p:cNvPr>
          <p:cNvSpPr>
            <a:spLocks noGrp="1"/>
          </p:cNvSpPr>
          <p:nvPr>
            <p:ph type="title"/>
          </p:nvPr>
        </p:nvSpPr>
        <p:spPr>
          <a:xfrm>
            <a:off x="431216" y="260560"/>
            <a:ext cx="9409305" cy="384053"/>
          </a:xfrm>
        </p:spPr>
        <p:txBody>
          <a:bodyPr/>
          <a:lstStyle/>
          <a:p>
            <a:r>
              <a:rPr lang="uk-UA" b="1" dirty="0">
                <a:solidFill>
                  <a:srgbClr val="3498DB"/>
                </a:solidFill>
              </a:rPr>
              <a:t>Система оподаткування підприємства</a:t>
            </a:r>
          </a:p>
        </p:txBody>
      </p:sp>
      <p:sp>
        <p:nvSpPr>
          <p:cNvPr id="4" name="Текст 4">
            <a:extLst>
              <a:ext uri="{FF2B5EF4-FFF2-40B4-BE49-F238E27FC236}">
                <a16:creationId xmlns:a16="http://schemas.microsoft.com/office/drawing/2014/main" id="{57DFD83D-BB14-5087-6C02-C609701C1CDD}"/>
              </a:ext>
            </a:extLst>
          </p:cNvPr>
          <p:cNvSpPr>
            <a:spLocks noGrp="1"/>
          </p:cNvSpPr>
          <p:nvPr>
            <p:ph type="body" sz="quarter" idx="10"/>
          </p:nvPr>
        </p:nvSpPr>
        <p:spPr>
          <a:xfrm>
            <a:off x="431215" y="740628"/>
            <a:ext cx="9774023" cy="895648"/>
          </a:xfrm>
        </p:spPr>
        <p:txBody>
          <a:bodyPr/>
          <a:lstStyle/>
          <a:p>
            <a:r>
              <a:rPr lang="uk-UA" dirty="0"/>
              <a:t>Бізнес, який перебуває на спрощеній системі оподаткування, і не є платником ПДВ, не брав участі в опитуванні. 79% опитаного бізнесу перебуває на загальній системі і є платником ПДВ.  </a:t>
            </a:r>
          </a:p>
          <a:p>
            <a:r>
              <a:rPr lang="uk-UA" dirty="0"/>
              <a:t>Найчастіше не платниками ПДВ є підприємства в галузях фінансів, ІТ, телекомунікацій, а також підприємства, які надають професійні послуги іншим підприємствам (реклама, дизайн, юридичні послуги тощо). </a:t>
            </a:r>
          </a:p>
        </p:txBody>
      </p:sp>
    </p:spTree>
    <p:extLst>
      <p:ext uri="{BB962C8B-B14F-4D97-AF65-F5344CB8AC3E}">
        <p14:creationId xmlns:p14="http://schemas.microsoft.com/office/powerpoint/2010/main" val="2424089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a:t>А1. Ми хотіли б поговорити з керівництвом підприємства. Якою є Ваша посада?</a:t>
            </a:r>
          </a:p>
        </p:txBody>
      </p:sp>
      <p:graphicFrame>
        <p:nvGraphicFramePr>
          <p:cNvPr id="9" name="Объект 8">
            <a:extLst>
              <a:ext uri="{FF2B5EF4-FFF2-40B4-BE49-F238E27FC236}">
                <a16:creationId xmlns:a16="http://schemas.microsoft.com/office/drawing/2014/main" id="{DC1CBD19-AE60-4382-B838-769E498A1284}"/>
              </a:ext>
            </a:extLst>
          </p:cNvPr>
          <p:cNvGraphicFramePr>
            <a:graphicFrameLocks noGrp="1"/>
          </p:cNvGraphicFramePr>
          <p:nvPr>
            <p:ph idx="1"/>
          </p:nvPr>
        </p:nvGraphicFramePr>
        <p:xfrm>
          <a:off x="431800" y="1743075"/>
          <a:ext cx="11328400" cy="4373563"/>
        </p:xfrm>
        <a:graphic>
          <a:graphicData uri="http://schemas.openxmlformats.org/drawingml/2006/chart">
            <c:chart xmlns:c="http://schemas.openxmlformats.org/drawingml/2006/chart" xmlns:r="http://schemas.openxmlformats.org/officeDocument/2006/relationships" r:id="rId3"/>
          </a:graphicData>
        </a:graphic>
      </p:graphicFrame>
      <p:pic>
        <p:nvPicPr>
          <p:cNvPr id="4" name="Графіка 3" descr="Arrow: Counter-clockwise curve outline">
            <a:extLst>
              <a:ext uri="{FF2B5EF4-FFF2-40B4-BE49-F238E27FC236}">
                <a16:creationId xmlns:a16="http://schemas.microsoft.com/office/drawing/2014/main" id="{30C79ED8-AD06-5384-BCA7-6510C5C996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2876873" y="3872973"/>
            <a:ext cx="514978" cy="514978"/>
          </a:xfrm>
          <a:prstGeom prst="rect">
            <a:avLst/>
          </a:prstGeom>
        </p:spPr>
      </p:pic>
      <p:sp>
        <p:nvSpPr>
          <p:cNvPr id="2" name="Заголовок 2">
            <a:extLst>
              <a:ext uri="{FF2B5EF4-FFF2-40B4-BE49-F238E27FC236}">
                <a16:creationId xmlns:a16="http://schemas.microsoft.com/office/drawing/2014/main" id="{5B2F45C8-376D-9D84-CC85-76342C2FA745}"/>
              </a:ext>
            </a:extLst>
          </p:cNvPr>
          <p:cNvSpPr>
            <a:spLocks noGrp="1"/>
          </p:cNvSpPr>
          <p:nvPr>
            <p:ph type="title"/>
          </p:nvPr>
        </p:nvSpPr>
        <p:spPr>
          <a:xfrm>
            <a:off x="431216" y="260560"/>
            <a:ext cx="9409305" cy="384053"/>
          </a:xfrm>
        </p:spPr>
        <p:txBody>
          <a:bodyPr/>
          <a:lstStyle/>
          <a:p>
            <a:r>
              <a:rPr lang="uk-UA" b="1" dirty="0">
                <a:solidFill>
                  <a:srgbClr val="3498DB"/>
                </a:solidFill>
              </a:rPr>
              <a:t>Система оподаткування підприємства:</a:t>
            </a:r>
            <a:r>
              <a:rPr lang="uk-UA" dirty="0">
                <a:solidFill>
                  <a:srgbClr val="3498DB"/>
                </a:solidFill>
              </a:rPr>
              <a:t> за розміром бізнесу</a:t>
            </a:r>
            <a:endParaRPr lang="uk-UA" b="1" dirty="0">
              <a:solidFill>
                <a:srgbClr val="3498DB"/>
              </a:solidFill>
            </a:endParaRPr>
          </a:p>
        </p:txBody>
      </p:sp>
      <p:sp>
        <p:nvSpPr>
          <p:cNvPr id="7" name="Текст 4">
            <a:extLst>
              <a:ext uri="{FF2B5EF4-FFF2-40B4-BE49-F238E27FC236}">
                <a16:creationId xmlns:a16="http://schemas.microsoft.com/office/drawing/2014/main" id="{6495FC76-C7AA-E34C-C03A-F6EF7397065B}"/>
              </a:ext>
            </a:extLst>
          </p:cNvPr>
          <p:cNvSpPr>
            <a:spLocks noGrp="1"/>
          </p:cNvSpPr>
          <p:nvPr>
            <p:ph type="body" sz="quarter" idx="10"/>
          </p:nvPr>
        </p:nvSpPr>
        <p:spPr>
          <a:xfrm>
            <a:off x="431215" y="740628"/>
            <a:ext cx="9940884" cy="895648"/>
          </a:xfrm>
        </p:spPr>
        <p:txBody>
          <a:bodyPr/>
          <a:lstStyle/>
          <a:p>
            <a:r>
              <a:rPr lang="uk-UA" dirty="0"/>
              <a:t>Найбільша частина не платників ПДВ, які перебувають на загальній системі оподаткування, спостерігається серед мікро-бізнесу (до 10 співробітників). </a:t>
            </a:r>
          </a:p>
        </p:txBody>
      </p:sp>
    </p:spTree>
    <p:extLst>
      <p:ext uri="{BB962C8B-B14F-4D97-AF65-F5344CB8AC3E}">
        <p14:creationId xmlns:p14="http://schemas.microsoft.com/office/powerpoint/2010/main" val="3870455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506C7429-51BD-4F59-9A84-511236CF0430}"/>
              </a:ext>
            </a:extLst>
          </p:cNvPr>
          <p:cNvSpPr>
            <a:spLocks noGrp="1"/>
          </p:cNvSpPr>
          <p:nvPr>
            <p:ph type="title"/>
          </p:nvPr>
        </p:nvSpPr>
        <p:spPr>
          <a:xfrm>
            <a:off x="416767" y="216709"/>
            <a:ext cx="9409305" cy="384053"/>
          </a:xfrm>
        </p:spPr>
        <p:txBody>
          <a:bodyPr/>
          <a:lstStyle/>
          <a:p>
            <a:pPr>
              <a:buClr>
                <a:srgbClr val="7F7F7F"/>
              </a:buClr>
              <a:buSzPts val="2200"/>
            </a:pPr>
            <a:r>
              <a:rPr lang="uk-UA" sz="2200" b="1" dirty="0">
                <a:solidFill>
                  <a:srgbClr val="3498DB"/>
                </a:solidFill>
                <a:latin typeface="Tahoma"/>
                <a:ea typeface="Tahoma"/>
              </a:rPr>
              <a:t>Розподіл регіонів за областями</a:t>
            </a:r>
            <a:endParaRPr lang="ru-UA" sz="2200" b="1" dirty="0">
              <a:solidFill>
                <a:srgbClr val="3498DB"/>
              </a:solidFill>
              <a:latin typeface="Tahoma"/>
              <a:ea typeface="Tahoma"/>
            </a:endParaRPr>
          </a:p>
        </p:txBody>
      </p:sp>
      <p:graphicFrame>
        <p:nvGraphicFramePr>
          <p:cNvPr id="5" name="Таблица 33">
            <a:extLst>
              <a:ext uri="{FF2B5EF4-FFF2-40B4-BE49-F238E27FC236}">
                <a16:creationId xmlns:a16="http://schemas.microsoft.com/office/drawing/2014/main" id="{E89A2AD2-63C9-1946-54E3-96C7FFA044A8}"/>
              </a:ext>
            </a:extLst>
          </p:cNvPr>
          <p:cNvGraphicFramePr>
            <a:graphicFrameLocks noGrp="1"/>
          </p:cNvGraphicFramePr>
          <p:nvPr/>
        </p:nvGraphicFramePr>
        <p:xfrm>
          <a:off x="6369035" y="3291979"/>
          <a:ext cx="5640875" cy="3105360"/>
        </p:xfrm>
        <a:graphic>
          <a:graphicData uri="http://schemas.openxmlformats.org/drawingml/2006/table">
            <a:tbl>
              <a:tblPr firstRow="1" bandRow="1"/>
              <a:tblGrid>
                <a:gridCol w="623262">
                  <a:extLst>
                    <a:ext uri="{9D8B030D-6E8A-4147-A177-3AD203B41FA5}">
                      <a16:colId xmlns:a16="http://schemas.microsoft.com/office/drawing/2014/main" val="20000"/>
                    </a:ext>
                  </a:extLst>
                </a:gridCol>
                <a:gridCol w="1382285">
                  <a:extLst>
                    <a:ext uri="{9D8B030D-6E8A-4147-A177-3AD203B41FA5}">
                      <a16:colId xmlns:a16="http://schemas.microsoft.com/office/drawing/2014/main" val="20001"/>
                    </a:ext>
                  </a:extLst>
                </a:gridCol>
                <a:gridCol w="3635328">
                  <a:extLst>
                    <a:ext uri="{9D8B030D-6E8A-4147-A177-3AD203B41FA5}">
                      <a16:colId xmlns:a16="http://schemas.microsoft.com/office/drawing/2014/main" val="20002"/>
                    </a:ext>
                  </a:extLst>
                </a:gridCol>
              </a:tblGrid>
              <a:tr h="406400">
                <a:tc>
                  <a:txBody>
                    <a:bodyPr/>
                    <a:lstStyle/>
                    <a:p>
                      <a:endParaRPr lang="uk-UA" sz="1500" noProof="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uk-UA" sz="1900" b="1" kern="1200" noProof="0" dirty="0">
                          <a:solidFill>
                            <a:schemeClr val="tx1"/>
                          </a:solidFill>
                          <a:latin typeface="+mn-lt"/>
                          <a:ea typeface="+mn-ea"/>
                          <a:cs typeface="+mn-cs"/>
                        </a:rPr>
                        <a:t>Регіон</a:t>
                      </a: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uk-UA" sz="1900" b="1" kern="1200" noProof="0" dirty="0">
                          <a:solidFill>
                            <a:schemeClr val="tx1"/>
                          </a:solidFill>
                          <a:latin typeface="+mn-lt"/>
                          <a:ea typeface="+mn-ea"/>
                          <a:cs typeface="+mn-cs"/>
                        </a:rPr>
                        <a:t>Область</a:t>
                      </a: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6000">
                <a:tc>
                  <a:txBody>
                    <a:bodyPr/>
                    <a:lstStyle/>
                    <a:p>
                      <a:endParaRPr lang="uk-UA" sz="1500" noProof="0" dirty="0"/>
                    </a:p>
                  </a:txBody>
                  <a:tcPr marL="121920" marR="121920" marT="60960" marB="6096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uk-UA" sz="1900" b="0" kern="1200" noProof="0" dirty="0">
                          <a:solidFill>
                            <a:schemeClr val="tx1"/>
                          </a:solidFill>
                          <a:latin typeface="+mn-lt"/>
                          <a:ea typeface="+mn-ea"/>
                          <a:cs typeface="+mn-cs"/>
                        </a:rPr>
                        <a:t>Київ</a:t>
                      </a:r>
                    </a:p>
                  </a:txBody>
                  <a:tcPr marL="121920" marR="121920" marT="60960" marB="6096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uk-UA" sz="1100" b="0" kern="1200" noProof="0" dirty="0">
                          <a:solidFill>
                            <a:schemeClr val="tx1"/>
                          </a:solidFill>
                          <a:latin typeface="+mn-lt"/>
                          <a:ea typeface="+mn-ea"/>
                          <a:cs typeface="+mn-cs"/>
                        </a:rPr>
                        <a:t>м.</a:t>
                      </a:r>
                      <a:r>
                        <a:rPr lang="uk-UA" sz="1100" b="0" kern="1200" baseline="0" noProof="0" dirty="0">
                          <a:solidFill>
                            <a:schemeClr val="tx1"/>
                          </a:solidFill>
                          <a:latin typeface="+mn-lt"/>
                          <a:ea typeface="+mn-ea"/>
                          <a:cs typeface="+mn-cs"/>
                        </a:rPr>
                        <a:t> Київ</a:t>
                      </a:r>
                      <a:endParaRPr lang="uk-UA" sz="1100" b="0" kern="1200" noProof="0" dirty="0">
                        <a:solidFill>
                          <a:schemeClr val="tx1"/>
                        </a:solidFill>
                        <a:latin typeface="+mn-lt"/>
                        <a:ea typeface="+mn-ea"/>
                        <a:cs typeface="+mn-cs"/>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6000">
                <a:tc>
                  <a:txBody>
                    <a:bodyPr/>
                    <a:lstStyle/>
                    <a:p>
                      <a:endParaRPr lang="uk-UA" sz="1500" noProof="0" dirty="0"/>
                    </a:p>
                  </a:txBody>
                  <a:tcPr marL="121920" marR="121920" marT="60960" marB="6096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uk-UA" sz="1900" kern="1200" noProof="0" dirty="0">
                          <a:solidFill>
                            <a:schemeClr val="tx1"/>
                          </a:solidFill>
                          <a:latin typeface="+mn-lt"/>
                          <a:ea typeface="+mn-ea"/>
                          <a:cs typeface="+mn-cs"/>
                        </a:rPr>
                        <a:t>Північ</a:t>
                      </a:r>
                    </a:p>
                  </a:txBody>
                  <a:tcPr marL="121920" marR="121920" marT="60960" marB="6096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uk-UA" sz="1100" kern="1200" noProof="0" dirty="0">
                          <a:solidFill>
                            <a:schemeClr val="tx1"/>
                          </a:solidFill>
                          <a:latin typeface="+mn-lt"/>
                          <a:ea typeface="+mn-ea"/>
                          <a:cs typeface="+mn-cs"/>
                        </a:rPr>
                        <a:t>Житомирська,</a:t>
                      </a:r>
                      <a:r>
                        <a:rPr lang="uk-UA" sz="1100" kern="1200" baseline="0" noProof="0" dirty="0">
                          <a:solidFill>
                            <a:schemeClr val="tx1"/>
                          </a:solidFill>
                          <a:latin typeface="+mn-lt"/>
                          <a:ea typeface="+mn-ea"/>
                          <a:cs typeface="+mn-cs"/>
                        </a:rPr>
                        <a:t> </a:t>
                      </a:r>
                      <a:r>
                        <a:rPr lang="uk-UA" sz="1100" kern="1200" noProof="0" dirty="0">
                          <a:solidFill>
                            <a:schemeClr val="tx1"/>
                          </a:solidFill>
                          <a:latin typeface="+mn-lt"/>
                          <a:ea typeface="+mn-ea"/>
                          <a:cs typeface="+mn-cs"/>
                        </a:rPr>
                        <a:t>Київська, Сумська,</a:t>
                      </a:r>
                      <a:r>
                        <a:rPr lang="uk-UA" sz="1100" kern="1200" baseline="0" noProof="0" dirty="0">
                          <a:solidFill>
                            <a:schemeClr val="tx1"/>
                          </a:solidFill>
                          <a:latin typeface="+mn-lt"/>
                          <a:ea typeface="+mn-ea"/>
                          <a:cs typeface="+mn-cs"/>
                        </a:rPr>
                        <a:t> </a:t>
                      </a:r>
                      <a:r>
                        <a:rPr lang="uk-UA" sz="1100" kern="1200" noProof="0" dirty="0">
                          <a:solidFill>
                            <a:schemeClr val="tx1"/>
                          </a:solidFill>
                          <a:latin typeface="+mn-lt"/>
                          <a:ea typeface="+mn-ea"/>
                          <a:cs typeface="+mn-cs"/>
                        </a:rPr>
                        <a:t>Чернігівська</a:t>
                      </a: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6000">
                <a:tc>
                  <a:txBody>
                    <a:bodyPr/>
                    <a:lstStyle/>
                    <a:p>
                      <a:endParaRPr lang="uk-UA" sz="1500" noProof="0" dirty="0"/>
                    </a:p>
                  </a:txBody>
                  <a:tcPr marL="121920" marR="121920" marT="60960" marB="6096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uk-UA" sz="1900" kern="1200" noProof="0" dirty="0">
                          <a:solidFill>
                            <a:schemeClr val="tx1"/>
                          </a:solidFill>
                          <a:latin typeface="+mn-lt"/>
                          <a:ea typeface="+mn-ea"/>
                          <a:cs typeface="+mn-cs"/>
                        </a:rPr>
                        <a:t>Захід</a:t>
                      </a:r>
                    </a:p>
                  </a:txBody>
                  <a:tcPr marL="121920" marR="121920" marT="60960" marB="6096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uk-UA" sz="1100" kern="1200" noProof="0">
                          <a:solidFill>
                            <a:schemeClr val="tx1"/>
                          </a:solidFill>
                          <a:latin typeface="+mn-lt"/>
                          <a:ea typeface="+mn-ea"/>
                          <a:cs typeface="+mn-cs"/>
                        </a:rPr>
                        <a:t>Волинська,</a:t>
                      </a:r>
                      <a:r>
                        <a:rPr lang="uk-UA" sz="1100" kern="1200" baseline="0" noProof="0">
                          <a:solidFill>
                            <a:schemeClr val="tx1"/>
                          </a:solidFill>
                          <a:latin typeface="+mn-lt"/>
                          <a:ea typeface="+mn-ea"/>
                          <a:cs typeface="+mn-cs"/>
                        </a:rPr>
                        <a:t> </a:t>
                      </a:r>
                      <a:r>
                        <a:rPr lang="uk-UA" sz="1100" kern="1200" noProof="0">
                          <a:solidFill>
                            <a:schemeClr val="tx1"/>
                          </a:solidFill>
                          <a:latin typeface="+mn-lt"/>
                          <a:ea typeface="+mn-ea"/>
                          <a:cs typeface="+mn-cs"/>
                        </a:rPr>
                        <a:t>Закарпатська, Iвано-Франківська, Львівська,</a:t>
                      </a:r>
                      <a:r>
                        <a:rPr lang="uk-UA" sz="1100" kern="1200" baseline="0" noProof="0">
                          <a:solidFill>
                            <a:schemeClr val="tx1"/>
                          </a:solidFill>
                          <a:latin typeface="+mn-lt"/>
                          <a:ea typeface="+mn-ea"/>
                          <a:cs typeface="+mn-cs"/>
                        </a:rPr>
                        <a:t> </a:t>
                      </a:r>
                      <a:r>
                        <a:rPr lang="uk-UA" sz="1100" kern="1200" noProof="0">
                          <a:solidFill>
                            <a:schemeClr val="tx1"/>
                          </a:solidFill>
                          <a:latin typeface="+mn-lt"/>
                          <a:ea typeface="+mn-ea"/>
                          <a:cs typeface="+mn-cs"/>
                        </a:rPr>
                        <a:t>Рівненська,</a:t>
                      </a:r>
                      <a:r>
                        <a:rPr lang="uk-UA" sz="1100" kern="1200" baseline="0" noProof="0">
                          <a:solidFill>
                            <a:schemeClr val="tx1"/>
                          </a:solidFill>
                          <a:latin typeface="+mn-lt"/>
                          <a:ea typeface="+mn-ea"/>
                          <a:cs typeface="+mn-cs"/>
                        </a:rPr>
                        <a:t> </a:t>
                      </a:r>
                      <a:r>
                        <a:rPr lang="uk-UA" sz="1100" kern="1200" noProof="0">
                          <a:solidFill>
                            <a:schemeClr val="tx1"/>
                          </a:solidFill>
                          <a:latin typeface="+mn-lt"/>
                          <a:ea typeface="+mn-ea"/>
                          <a:cs typeface="+mn-cs"/>
                        </a:rPr>
                        <a:t>Тернопільська,</a:t>
                      </a:r>
                      <a:r>
                        <a:rPr lang="uk-UA" sz="1100" kern="1200" baseline="0" noProof="0">
                          <a:solidFill>
                            <a:schemeClr val="tx1"/>
                          </a:solidFill>
                          <a:latin typeface="+mn-lt"/>
                          <a:ea typeface="+mn-ea"/>
                          <a:cs typeface="+mn-cs"/>
                        </a:rPr>
                        <a:t> </a:t>
                      </a:r>
                      <a:r>
                        <a:rPr lang="uk-UA" sz="1100" kern="1200" noProof="0">
                          <a:solidFill>
                            <a:schemeClr val="tx1"/>
                          </a:solidFill>
                          <a:latin typeface="+mn-lt"/>
                          <a:ea typeface="+mn-ea"/>
                          <a:cs typeface="+mn-cs"/>
                        </a:rPr>
                        <a:t>Чернівецька</a:t>
                      </a: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6000">
                <a:tc>
                  <a:txBody>
                    <a:bodyPr/>
                    <a:lstStyle/>
                    <a:p>
                      <a:endParaRPr lang="uk-UA" sz="1500" noProof="0" dirty="0"/>
                    </a:p>
                  </a:txBody>
                  <a:tcPr marL="121920" marR="121920" marT="60960" marB="6096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uk-UA" sz="1900" kern="1200" noProof="0" dirty="0">
                          <a:solidFill>
                            <a:schemeClr val="tx1"/>
                          </a:solidFill>
                          <a:latin typeface="+mn-lt"/>
                          <a:ea typeface="+mn-ea"/>
                          <a:cs typeface="+mn-cs"/>
                        </a:rPr>
                        <a:t>Центр</a:t>
                      </a:r>
                      <a:r>
                        <a:rPr lang="uk-UA" sz="1900" kern="1200" baseline="0" noProof="0" dirty="0">
                          <a:solidFill>
                            <a:schemeClr val="tx1"/>
                          </a:solidFill>
                          <a:latin typeface="+mn-lt"/>
                          <a:ea typeface="+mn-ea"/>
                          <a:cs typeface="+mn-cs"/>
                        </a:rPr>
                        <a:t> </a:t>
                      </a:r>
                      <a:endParaRPr lang="uk-UA" sz="1900" kern="1200" noProof="0" dirty="0">
                        <a:solidFill>
                          <a:schemeClr val="tx1"/>
                        </a:solidFill>
                        <a:latin typeface="+mn-lt"/>
                        <a:ea typeface="+mn-ea"/>
                        <a:cs typeface="+mn-cs"/>
                      </a:endParaRPr>
                    </a:p>
                  </a:txBody>
                  <a:tcPr marL="121920" marR="121920" marT="60960" marB="6096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uk-UA" sz="1100" kern="1200" noProof="0" dirty="0">
                          <a:solidFill>
                            <a:schemeClr val="tx1"/>
                          </a:solidFill>
                          <a:latin typeface="+mn-lt"/>
                          <a:ea typeface="+mn-ea"/>
                          <a:cs typeface="+mn-cs"/>
                        </a:rPr>
                        <a:t>Вінницька,</a:t>
                      </a:r>
                      <a:r>
                        <a:rPr lang="uk-UA" sz="1100" kern="1200" baseline="0" noProof="0" dirty="0">
                          <a:solidFill>
                            <a:schemeClr val="tx1"/>
                          </a:solidFill>
                          <a:latin typeface="+mn-lt"/>
                          <a:ea typeface="+mn-ea"/>
                          <a:cs typeface="+mn-cs"/>
                        </a:rPr>
                        <a:t> </a:t>
                      </a:r>
                      <a:r>
                        <a:rPr lang="uk-UA" sz="1100" kern="1200" noProof="0" dirty="0">
                          <a:solidFill>
                            <a:schemeClr val="tx1"/>
                          </a:solidFill>
                          <a:latin typeface="+mn-lt"/>
                          <a:ea typeface="+mn-ea"/>
                          <a:cs typeface="+mn-cs"/>
                        </a:rPr>
                        <a:t>Дніпропетровська,</a:t>
                      </a:r>
                      <a:r>
                        <a:rPr lang="uk-UA" sz="1100" kern="1200" baseline="0" noProof="0" dirty="0">
                          <a:solidFill>
                            <a:schemeClr val="tx1"/>
                          </a:solidFill>
                          <a:latin typeface="+mn-lt"/>
                          <a:ea typeface="+mn-ea"/>
                          <a:cs typeface="+mn-cs"/>
                        </a:rPr>
                        <a:t> Кіровоградська, </a:t>
                      </a:r>
                      <a:r>
                        <a:rPr lang="uk-UA" sz="1100" kern="1200" noProof="0" dirty="0">
                          <a:solidFill>
                            <a:schemeClr val="tx1"/>
                          </a:solidFill>
                          <a:latin typeface="+mn-lt"/>
                          <a:ea typeface="+mn-ea"/>
                          <a:cs typeface="+mn-cs"/>
                        </a:rPr>
                        <a:t>Полтавська,</a:t>
                      </a:r>
                      <a:r>
                        <a:rPr lang="uk-UA" sz="1100" kern="1200" baseline="0" noProof="0" dirty="0">
                          <a:solidFill>
                            <a:schemeClr val="tx1"/>
                          </a:solidFill>
                          <a:latin typeface="+mn-lt"/>
                          <a:ea typeface="+mn-ea"/>
                          <a:cs typeface="+mn-cs"/>
                        </a:rPr>
                        <a:t> Хмельницька</a:t>
                      </a:r>
                      <a:r>
                        <a:rPr lang="uk-UA" sz="1100" kern="1200" noProof="0" dirty="0">
                          <a:solidFill>
                            <a:schemeClr val="tx1"/>
                          </a:solidFill>
                          <a:latin typeface="+mn-lt"/>
                          <a:ea typeface="+mn-ea"/>
                          <a:cs typeface="+mn-cs"/>
                        </a:rPr>
                        <a:t>,</a:t>
                      </a:r>
                      <a:r>
                        <a:rPr lang="uk-UA" sz="1100" kern="1200" baseline="0" noProof="0" dirty="0">
                          <a:solidFill>
                            <a:schemeClr val="tx1"/>
                          </a:solidFill>
                          <a:latin typeface="+mn-lt"/>
                          <a:ea typeface="+mn-ea"/>
                          <a:cs typeface="+mn-cs"/>
                        </a:rPr>
                        <a:t>  Черкаська</a:t>
                      </a:r>
                      <a:endParaRPr lang="uk-UA" sz="1100" kern="1200" noProof="0" dirty="0">
                        <a:solidFill>
                          <a:schemeClr val="tx1"/>
                        </a:solidFill>
                        <a:latin typeface="+mn-lt"/>
                        <a:ea typeface="+mn-ea"/>
                        <a:cs typeface="+mn-cs"/>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01358">
                <a:tc>
                  <a:txBody>
                    <a:bodyPr/>
                    <a:lstStyle/>
                    <a:p>
                      <a:endParaRPr lang="uk-UA" sz="1500" noProof="0" dirty="0"/>
                    </a:p>
                  </a:txBody>
                  <a:tcPr marL="121920" marR="121920" marT="60960" marB="6096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uk-UA" sz="1900" kern="1200" noProof="0">
                          <a:solidFill>
                            <a:schemeClr val="tx1"/>
                          </a:solidFill>
                          <a:latin typeface="+mn-lt"/>
                          <a:ea typeface="+mn-ea"/>
                          <a:cs typeface="+mn-cs"/>
                        </a:rPr>
                        <a:t>Південь</a:t>
                      </a:r>
                    </a:p>
                  </a:txBody>
                  <a:tcPr marL="121920" marR="121920" marT="60960" marB="6096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uk-UA" sz="1100" kern="1200" noProof="0" dirty="0">
                          <a:solidFill>
                            <a:schemeClr val="tx1"/>
                          </a:solidFill>
                          <a:latin typeface="+mn-lt"/>
                          <a:ea typeface="+mn-ea"/>
                          <a:cs typeface="+mn-cs"/>
                        </a:rPr>
                        <a:t>Запорізька,</a:t>
                      </a:r>
                      <a:r>
                        <a:rPr lang="uk-UA" sz="1100" kern="1200" baseline="0" noProof="0" dirty="0">
                          <a:solidFill>
                            <a:schemeClr val="tx1"/>
                          </a:solidFill>
                          <a:latin typeface="+mn-lt"/>
                          <a:ea typeface="+mn-ea"/>
                          <a:cs typeface="+mn-cs"/>
                        </a:rPr>
                        <a:t> </a:t>
                      </a:r>
                      <a:r>
                        <a:rPr lang="uk-UA" sz="1100" kern="1200" noProof="0" dirty="0">
                          <a:solidFill>
                            <a:schemeClr val="tx1"/>
                          </a:solidFill>
                          <a:latin typeface="+mn-lt"/>
                          <a:ea typeface="+mn-ea"/>
                          <a:cs typeface="+mn-cs"/>
                        </a:rPr>
                        <a:t>Миколаївська,</a:t>
                      </a:r>
                      <a:r>
                        <a:rPr lang="uk-UA" sz="1100" kern="1200" baseline="0" noProof="0" dirty="0">
                          <a:solidFill>
                            <a:schemeClr val="tx1"/>
                          </a:solidFill>
                          <a:latin typeface="+mn-lt"/>
                          <a:ea typeface="+mn-ea"/>
                          <a:cs typeface="+mn-cs"/>
                        </a:rPr>
                        <a:t> </a:t>
                      </a:r>
                      <a:r>
                        <a:rPr lang="uk-UA" sz="1100" kern="1200" noProof="0" dirty="0">
                          <a:solidFill>
                            <a:schemeClr val="tx1"/>
                          </a:solidFill>
                          <a:latin typeface="+mn-lt"/>
                          <a:ea typeface="+mn-ea"/>
                          <a:cs typeface="+mn-cs"/>
                        </a:rPr>
                        <a:t>Одеська,</a:t>
                      </a:r>
                      <a:r>
                        <a:rPr lang="uk-UA" sz="1100" kern="1200" baseline="0" noProof="0" dirty="0">
                          <a:solidFill>
                            <a:schemeClr val="tx1"/>
                          </a:solidFill>
                          <a:latin typeface="+mn-lt"/>
                          <a:ea typeface="+mn-ea"/>
                          <a:cs typeface="+mn-cs"/>
                        </a:rPr>
                        <a:t> </a:t>
                      </a:r>
                      <a:r>
                        <a:rPr lang="uk-UA" sz="1100" kern="1200" noProof="0" dirty="0">
                          <a:solidFill>
                            <a:schemeClr val="tx1"/>
                          </a:solidFill>
                          <a:latin typeface="+mn-lt"/>
                          <a:ea typeface="+mn-ea"/>
                          <a:cs typeface="+mn-cs"/>
                        </a:rPr>
                        <a:t>Херсонська</a:t>
                      </a: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6000">
                <a:tc>
                  <a:txBody>
                    <a:bodyPr/>
                    <a:lstStyle/>
                    <a:p>
                      <a:endParaRPr lang="uk-UA" sz="1500" noProof="0" dirty="0"/>
                    </a:p>
                  </a:txBody>
                  <a:tcPr marL="121920" marR="121920" marT="60960" marB="6096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uk-UA" sz="1900" kern="1200" noProof="0">
                          <a:solidFill>
                            <a:schemeClr val="tx1"/>
                          </a:solidFill>
                          <a:latin typeface="+mn-lt"/>
                          <a:ea typeface="+mn-ea"/>
                          <a:cs typeface="+mn-cs"/>
                        </a:rPr>
                        <a:t>Схід</a:t>
                      </a:r>
                    </a:p>
                  </a:txBody>
                  <a:tcPr marL="121920" marR="121920" marT="60960" marB="6096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uk-UA" sz="1100" kern="1200" noProof="0" dirty="0">
                          <a:solidFill>
                            <a:schemeClr val="tx1"/>
                          </a:solidFill>
                          <a:latin typeface="+mn-lt"/>
                          <a:ea typeface="+mn-ea"/>
                          <a:cs typeface="+mn-cs"/>
                        </a:rPr>
                        <a:t>Донецька,</a:t>
                      </a:r>
                      <a:r>
                        <a:rPr lang="uk-UA" sz="1100" kern="1200" baseline="0" noProof="0" dirty="0">
                          <a:solidFill>
                            <a:schemeClr val="tx1"/>
                          </a:solidFill>
                          <a:latin typeface="+mn-lt"/>
                          <a:ea typeface="+mn-ea"/>
                          <a:cs typeface="+mn-cs"/>
                        </a:rPr>
                        <a:t> Луганська</a:t>
                      </a:r>
                      <a:r>
                        <a:rPr lang="uk-UA" sz="1100" kern="1200" noProof="0" dirty="0">
                          <a:solidFill>
                            <a:schemeClr val="tx1"/>
                          </a:solidFill>
                          <a:latin typeface="+mn-lt"/>
                          <a:ea typeface="+mn-ea"/>
                          <a:cs typeface="+mn-cs"/>
                        </a:rPr>
                        <a:t>,</a:t>
                      </a:r>
                      <a:r>
                        <a:rPr lang="uk-UA" sz="1100" kern="1200" baseline="0" noProof="0" dirty="0">
                          <a:solidFill>
                            <a:schemeClr val="tx1"/>
                          </a:solidFill>
                          <a:latin typeface="+mn-lt"/>
                          <a:ea typeface="+mn-ea"/>
                          <a:cs typeface="+mn-cs"/>
                        </a:rPr>
                        <a:t> </a:t>
                      </a:r>
                      <a:r>
                        <a:rPr lang="uk-UA" sz="1100" kern="1200" noProof="0" dirty="0">
                          <a:solidFill>
                            <a:schemeClr val="tx1"/>
                          </a:solidFill>
                          <a:latin typeface="+mn-lt"/>
                          <a:ea typeface="+mn-ea"/>
                          <a:cs typeface="+mn-cs"/>
                        </a:rPr>
                        <a:t>Харківська</a:t>
                      </a: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pSp>
        <p:nvGrpSpPr>
          <p:cNvPr id="8" name="Группа 3">
            <a:extLst>
              <a:ext uri="{FF2B5EF4-FFF2-40B4-BE49-F238E27FC236}">
                <a16:creationId xmlns:a16="http://schemas.microsoft.com/office/drawing/2014/main" id="{F0667CC7-8FFD-FA81-77D8-C643D005ACFE}"/>
              </a:ext>
            </a:extLst>
          </p:cNvPr>
          <p:cNvGrpSpPr/>
          <p:nvPr/>
        </p:nvGrpSpPr>
        <p:grpSpPr>
          <a:xfrm>
            <a:off x="468059" y="785756"/>
            <a:ext cx="6396048" cy="4258361"/>
            <a:chOff x="1227123" y="757015"/>
            <a:chExt cx="6518142" cy="4255554"/>
          </a:xfrm>
        </p:grpSpPr>
        <p:sp>
          <p:nvSpPr>
            <p:cNvPr id="9" name="Freeform 506">
              <a:extLst>
                <a:ext uri="{FF2B5EF4-FFF2-40B4-BE49-F238E27FC236}">
                  <a16:creationId xmlns:a16="http://schemas.microsoft.com/office/drawing/2014/main" id="{D4CD2F23-CEC0-4035-76E2-BDA928CC8584}"/>
                </a:ext>
              </a:extLst>
            </p:cNvPr>
            <p:cNvSpPr>
              <a:spLocks/>
            </p:cNvSpPr>
            <p:nvPr/>
          </p:nvSpPr>
          <p:spPr bwMode="auto">
            <a:xfrm rot="770163">
              <a:off x="6391023" y="2285529"/>
              <a:ext cx="986351" cy="1246600"/>
            </a:xfrm>
            <a:custGeom>
              <a:avLst/>
              <a:gdLst>
                <a:gd name="T0" fmla="*/ 2147483647 w 489"/>
                <a:gd name="T1" fmla="*/ 2147483647 h 645"/>
                <a:gd name="T2" fmla="*/ 2147483647 w 489"/>
                <a:gd name="T3" fmla="*/ 2147483647 h 645"/>
                <a:gd name="T4" fmla="*/ 2147483647 w 489"/>
                <a:gd name="T5" fmla="*/ 2147483647 h 645"/>
                <a:gd name="T6" fmla="*/ 2147483647 w 489"/>
                <a:gd name="T7" fmla="*/ 2147483647 h 645"/>
                <a:gd name="T8" fmla="*/ 2147483647 w 489"/>
                <a:gd name="T9" fmla="*/ 2147483647 h 645"/>
                <a:gd name="T10" fmla="*/ 2147483647 w 489"/>
                <a:gd name="T11" fmla="*/ 2147483647 h 645"/>
                <a:gd name="T12" fmla="*/ 2147483647 w 489"/>
                <a:gd name="T13" fmla="*/ 2147483647 h 645"/>
                <a:gd name="T14" fmla="*/ 2147483647 w 489"/>
                <a:gd name="T15" fmla="*/ 2147483647 h 645"/>
                <a:gd name="T16" fmla="*/ 2147483647 w 489"/>
                <a:gd name="T17" fmla="*/ 2147483647 h 645"/>
                <a:gd name="T18" fmla="*/ 2147483647 w 489"/>
                <a:gd name="T19" fmla="*/ 2147483647 h 645"/>
                <a:gd name="T20" fmla="*/ 2147483647 w 489"/>
                <a:gd name="T21" fmla="*/ 2147483647 h 645"/>
                <a:gd name="T22" fmla="*/ 2147483647 w 489"/>
                <a:gd name="T23" fmla="*/ 2147483647 h 645"/>
                <a:gd name="T24" fmla="*/ 2147483647 w 489"/>
                <a:gd name="T25" fmla="*/ 2147483647 h 645"/>
                <a:gd name="T26" fmla="*/ 2147483647 w 489"/>
                <a:gd name="T27" fmla="*/ 2147483647 h 645"/>
                <a:gd name="T28" fmla="*/ 2147483647 w 489"/>
                <a:gd name="T29" fmla="*/ 2147483647 h 645"/>
                <a:gd name="T30" fmla="*/ 2147483647 w 489"/>
                <a:gd name="T31" fmla="*/ 2147483647 h 645"/>
                <a:gd name="T32" fmla="*/ 2147483647 w 489"/>
                <a:gd name="T33" fmla="*/ 2147483647 h 645"/>
                <a:gd name="T34" fmla="*/ 2147483647 w 489"/>
                <a:gd name="T35" fmla="*/ 2147483647 h 645"/>
                <a:gd name="T36" fmla="*/ 2147483647 w 489"/>
                <a:gd name="T37" fmla="*/ 2147483647 h 645"/>
                <a:gd name="T38" fmla="*/ 2147483647 w 489"/>
                <a:gd name="T39" fmla="*/ 2147483647 h 645"/>
                <a:gd name="T40" fmla="*/ 2147483647 w 489"/>
                <a:gd name="T41" fmla="*/ 2147483647 h 645"/>
                <a:gd name="T42" fmla="*/ 2147483647 w 489"/>
                <a:gd name="T43" fmla="*/ 2147483647 h 645"/>
                <a:gd name="T44" fmla="*/ 2147483647 w 489"/>
                <a:gd name="T45" fmla="*/ 2147483647 h 645"/>
                <a:gd name="T46" fmla="*/ 2147483647 w 489"/>
                <a:gd name="T47" fmla="*/ 2147483647 h 645"/>
                <a:gd name="T48" fmla="*/ 2147483647 w 489"/>
                <a:gd name="T49" fmla="*/ 2147483647 h 645"/>
                <a:gd name="T50" fmla="*/ 2147483647 w 489"/>
                <a:gd name="T51" fmla="*/ 2147483647 h 645"/>
                <a:gd name="T52" fmla="*/ 2147483647 w 489"/>
                <a:gd name="T53" fmla="*/ 2147483647 h 645"/>
                <a:gd name="T54" fmla="*/ 2147483647 w 489"/>
                <a:gd name="T55" fmla="*/ 2147483647 h 645"/>
                <a:gd name="T56" fmla="*/ 2147483647 w 489"/>
                <a:gd name="T57" fmla="*/ 2147483647 h 645"/>
                <a:gd name="T58" fmla="*/ 2147483647 w 489"/>
                <a:gd name="T59" fmla="*/ 2147483647 h 645"/>
                <a:gd name="T60" fmla="*/ 2147483647 w 489"/>
                <a:gd name="T61" fmla="*/ 2147483647 h 645"/>
                <a:gd name="T62" fmla="*/ 2147483647 w 489"/>
                <a:gd name="T63" fmla="*/ 2147483647 h 645"/>
                <a:gd name="T64" fmla="*/ 2147483647 w 489"/>
                <a:gd name="T65" fmla="*/ 2147483647 h 645"/>
                <a:gd name="T66" fmla="*/ 2147483647 w 489"/>
                <a:gd name="T67" fmla="*/ 2147483647 h 645"/>
                <a:gd name="T68" fmla="*/ 2147483647 w 489"/>
                <a:gd name="T69" fmla="*/ 2147483647 h 645"/>
                <a:gd name="T70" fmla="*/ 2147483647 w 489"/>
                <a:gd name="T71" fmla="*/ 2147483647 h 645"/>
                <a:gd name="T72" fmla="*/ 2147483647 w 489"/>
                <a:gd name="T73" fmla="*/ 2147483647 h 645"/>
                <a:gd name="T74" fmla="*/ 2147483647 w 489"/>
                <a:gd name="T75" fmla="*/ 2147483647 h 645"/>
                <a:gd name="T76" fmla="*/ 2147483647 w 489"/>
                <a:gd name="T77" fmla="*/ 2147483647 h 645"/>
                <a:gd name="T78" fmla="*/ 2147483647 w 489"/>
                <a:gd name="T79" fmla="*/ 2147483647 h 645"/>
                <a:gd name="T80" fmla="*/ 2147483647 w 489"/>
                <a:gd name="T81" fmla="*/ 2147483647 h 645"/>
                <a:gd name="T82" fmla="*/ 2147483647 w 489"/>
                <a:gd name="T83" fmla="*/ 2147483647 h 645"/>
                <a:gd name="T84" fmla="*/ 2147483647 w 489"/>
                <a:gd name="T85" fmla="*/ 2147483647 h 645"/>
                <a:gd name="T86" fmla="*/ 2147483647 w 489"/>
                <a:gd name="T87" fmla="*/ 2147483647 h 645"/>
                <a:gd name="T88" fmla="*/ 2147483647 w 489"/>
                <a:gd name="T89" fmla="*/ 2147483647 h 645"/>
                <a:gd name="T90" fmla="*/ 2147483647 w 489"/>
                <a:gd name="T91" fmla="*/ 2147483647 h 645"/>
                <a:gd name="T92" fmla="*/ 2147483647 w 489"/>
                <a:gd name="T93" fmla="*/ 2147483647 h 645"/>
                <a:gd name="T94" fmla="*/ 2147483647 w 489"/>
                <a:gd name="T95" fmla="*/ 2147483647 h 645"/>
                <a:gd name="T96" fmla="*/ 2147483647 w 489"/>
                <a:gd name="T97" fmla="*/ 2147483647 h 645"/>
                <a:gd name="T98" fmla="*/ 2147483647 w 489"/>
                <a:gd name="T99" fmla="*/ 2147483647 h 645"/>
                <a:gd name="T100" fmla="*/ 2147483647 w 489"/>
                <a:gd name="T101" fmla="*/ 2147483647 h 645"/>
                <a:gd name="T102" fmla="*/ 2147483647 w 489"/>
                <a:gd name="T103" fmla="*/ 2147483647 h 645"/>
                <a:gd name="T104" fmla="*/ 2147483647 w 489"/>
                <a:gd name="T105" fmla="*/ 2147483647 h 645"/>
                <a:gd name="T106" fmla="*/ 2147483647 w 489"/>
                <a:gd name="T107" fmla="*/ 2147483647 h 645"/>
                <a:gd name="T108" fmla="*/ 2147483647 w 489"/>
                <a:gd name="T109" fmla="*/ 2147483647 h 645"/>
                <a:gd name="T110" fmla="*/ 2147483647 w 489"/>
                <a:gd name="T111" fmla="*/ 2147483647 h 645"/>
                <a:gd name="T112" fmla="*/ 2147483647 w 489"/>
                <a:gd name="T113" fmla="*/ 2147483647 h 645"/>
                <a:gd name="T114" fmla="*/ 2147483647 w 489"/>
                <a:gd name="T115" fmla="*/ 2147483647 h 645"/>
                <a:gd name="T116" fmla="*/ 2147483647 w 489"/>
                <a:gd name="T117" fmla="*/ 2147483647 h 6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9"/>
                <a:gd name="T178" fmla="*/ 0 h 645"/>
                <a:gd name="T179" fmla="*/ 489 w 489"/>
                <a:gd name="T180" fmla="*/ 645 h 6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9" h="645">
                  <a:moveTo>
                    <a:pt x="247" y="645"/>
                  </a:moveTo>
                  <a:lnTo>
                    <a:pt x="237" y="640"/>
                  </a:lnTo>
                  <a:lnTo>
                    <a:pt x="247" y="619"/>
                  </a:lnTo>
                  <a:lnTo>
                    <a:pt x="247" y="624"/>
                  </a:lnTo>
                  <a:lnTo>
                    <a:pt x="252" y="614"/>
                  </a:lnTo>
                  <a:lnTo>
                    <a:pt x="242" y="609"/>
                  </a:lnTo>
                  <a:lnTo>
                    <a:pt x="242" y="599"/>
                  </a:lnTo>
                  <a:lnTo>
                    <a:pt x="237" y="594"/>
                  </a:lnTo>
                  <a:lnTo>
                    <a:pt x="232" y="604"/>
                  </a:lnTo>
                  <a:lnTo>
                    <a:pt x="217" y="599"/>
                  </a:lnTo>
                  <a:lnTo>
                    <a:pt x="217" y="594"/>
                  </a:lnTo>
                  <a:lnTo>
                    <a:pt x="217" y="589"/>
                  </a:lnTo>
                  <a:lnTo>
                    <a:pt x="212" y="589"/>
                  </a:lnTo>
                  <a:lnTo>
                    <a:pt x="207" y="589"/>
                  </a:lnTo>
                  <a:lnTo>
                    <a:pt x="207" y="584"/>
                  </a:lnTo>
                  <a:lnTo>
                    <a:pt x="202" y="584"/>
                  </a:lnTo>
                  <a:lnTo>
                    <a:pt x="197" y="584"/>
                  </a:lnTo>
                  <a:lnTo>
                    <a:pt x="192" y="584"/>
                  </a:lnTo>
                  <a:lnTo>
                    <a:pt x="187" y="584"/>
                  </a:lnTo>
                  <a:lnTo>
                    <a:pt x="182" y="579"/>
                  </a:lnTo>
                  <a:lnTo>
                    <a:pt x="187" y="579"/>
                  </a:lnTo>
                  <a:lnTo>
                    <a:pt x="187" y="574"/>
                  </a:lnTo>
                  <a:lnTo>
                    <a:pt x="192" y="574"/>
                  </a:lnTo>
                  <a:lnTo>
                    <a:pt x="202" y="574"/>
                  </a:lnTo>
                  <a:lnTo>
                    <a:pt x="182" y="544"/>
                  </a:lnTo>
                  <a:lnTo>
                    <a:pt x="187" y="539"/>
                  </a:lnTo>
                  <a:lnTo>
                    <a:pt x="187" y="544"/>
                  </a:lnTo>
                  <a:lnTo>
                    <a:pt x="197" y="539"/>
                  </a:lnTo>
                  <a:lnTo>
                    <a:pt x="202" y="539"/>
                  </a:lnTo>
                  <a:lnTo>
                    <a:pt x="207" y="534"/>
                  </a:lnTo>
                  <a:lnTo>
                    <a:pt x="207" y="529"/>
                  </a:lnTo>
                  <a:lnTo>
                    <a:pt x="212" y="529"/>
                  </a:lnTo>
                  <a:lnTo>
                    <a:pt x="207" y="519"/>
                  </a:lnTo>
                  <a:lnTo>
                    <a:pt x="212" y="514"/>
                  </a:lnTo>
                  <a:lnTo>
                    <a:pt x="222" y="524"/>
                  </a:lnTo>
                  <a:lnTo>
                    <a:pt x="227" y="519"/>
                  </a:lnTo>
                  <a:lnTo>
                    <a:pt x="222" y="514"/>
                  </a:lnTo>
                  <a:lnTo>
                    <a:pt x="222" y="488"/>
                  </a:lnTo>
                  <a:lnTo>
                    <a:pt x="217" y="488"/>
                  </a:lnTo>
                  <a:lnTo>
                    <a:pt x="212" y="488"/>
                  </a:lnTo>
                  <a:lnTo>
                    <a:pt x="212" y="483"/>
                  </a:lnTo>
                  <a:lnTo>
                    <a:pt x="207" y="483"/>
                  </a:lnTo>
                  <a:lnTo>
                    <a:pt x="207" y="493"/>
                  </a:lnTo>
                  <a:lnTo>
                    <a:pt x="192" y="493"/>
                  </a:lnTo>
                  <a:lnTo>
                    <a:pt x="172" y="478"/>
                  </a:lnTo>
                  <a:lnTo>
                    <a:pt x="172" y="483"/>
                  </a:lnTo>
                  <a:lnTo>
                    <a:pt x="167" y="478"/>
                  </a:lnTo>
                  <a:lnTo>
                    <a:pt x="162" y="478"/>
                  </a:lnTo>
                  <a:lnTo>
                    <a:pt x="152" y="488"/>
                  </a:lnTo>
                  <a:lnTo>
                    <a:pt x="137" y="473"/>
                  </a:lnTo>
                  <a:lnTo>
                    <a:pt x="126" y="483"/>
                  </a:lnTo>
                  <a:lnTo>
                    <a:pt x="126" y="478"/>
                  </a:lnTo>
                  <a:lnTo>
                    <a:pt x="121" y="473"/>
                  </a:lnTo>
                  <a:lnTo>
                    <a:pt x="116" y="478"/>
                  </a:lnTo>
                  <a:lnTo>
                    <a:pt x="116" y="473"/>
                  </a:lnTo>
                  <a:lnTo>
                    <a:pt x="116" y="468"/>
                  </a:lnTo>
                  <a:lnTo>
                    <a:pt x="121" y="468"/>
                  </a:lnTo>
                  <a:lnTo>
                    <a:pt x="126" y="463"/>
                  </a:lnTo>
                  <a:lnTo>
                    <a:pt x="121" y="458"/>
                  </a:lnTo>
                  <a:lnTo>
                    <a:pt x="111" y="468"/>
                  </a:lnTo>
                  <a:lnTo>
                    <a:pt x="101" y="453"/>
                  </a:lnTo>
                  <a:lnTo>
                    <a:pt x="91" y="443"/>
                  </a:lnTo>
                  <a:lnTo>
                    <a:pt x="81" y="448"/>
                  </a:lnTo>
                  <a:lnTo>
                    <a:pt x="76" y="438"/>
                  </a:lnTo>
                  <a:lnTo>
                    <a:pt x="76" y="433"/>
                  </a:lnTo>
                  <a:lnTo>
                    <a:pt x="71" y="433"/>
                  </a:lnTo>
                  <a:lnTo>
                    <a:pt x="66" y="428"/>
                  </a:lnTo>
                  <a:lnTo>
                    <a:pt x="61" y="428"/>
                  </a:lnTo>
                  <a:lnTo>
                    <a:pt x="61" y="423"/>
                  </a:lnTo>
                  <a:lnTo>
                    <a:pt x="66" y="418"/>
                  </a:lnTo>
                  <a:lnTo>
                    <a:pt x="66" y="413"/>
                  </a:lnTo>
                  <a:lnTo>
                    <a:pt x="71" y="413"/>
                  </a:lnTo>
                  <a:lnTo>
                    <a:pt x="66" y="403"/>
                  </a:lnTo>
                  <a:lnTo>
                    <a:pt x="61" y="403"/>
                  </a:lnTo>
                  <a:lnTo>
                    <a:pt x="56" y="398"/>
                  </a:lnTo>
                  <a:lnTo>
                    <a:pt x="56" y="393"/>
                  </a:lnTo>
                  <a:lnTo>
                    <a:pt x="56" y="388"/>
                  </a:lnTo>
                  <a:lnTo>
                    <a:pt x="51" y="377"/>
                  </a:lnTo>
                  <a:lnTo>
                    <a:pt x="51" y="372"/>
                  </a:lnTo>
                  <a:lnTo>
                    <a:pt x="51" y="367"/>
                  </a:lnTo>
                  <a:lnTo>
                    <a:pt x="56" y="367"/>
                  </a:lnTo>
                  <a:lnTo>
                    <a:pt x="61" y="362"/>
                  </a:lnTo>
                  <a:lnTo>
                    <a:pt x="61" y="367"/>
                  </a:lnTo>
                  <a:lnTo>
                    <a:pt x="66" y="362"/>
                  </a:lnTo>
                  <a:lnTo>
                    <a:pt x="71" y="362"/>
                  </a:lnTo>
                  <a:lnTo>
                    <a:pt x="76" y="367"/>
                  </a:lnTo>
                  <a:lnTo>
                    <a:pt x="81" y="367"/>
                  </a:lnTo>
                  <a:lnTo>
                    <a:pt x="81" y="372"/>
                  </a:lnTo>
                  <a:lnTo>
                    <a:pt x="81" y="367"/>
                  </a:lnTo>
                  <a:lnTo>
                    <a:pt x="86" y="367"/>
                  </a:lnTo>
                  <a:lnTo>
                    <a:pt x="91" y="367"/>
                  </a:lnTo>
                  <a:lnTo>
                    <a:pt x="96" y="367"/>
                  </a:lnTo>
                  <a:lnTo>
                    <a:pt x="96" y="357"/>
                  </a:lnTo>
                  <a:lnTo>
                    <a:pt x="101" y="362"/>
                  </a:lnTo>
                  <a:lnTo>
                    <a:pt x="101" y="357"/>
                  </a:lnTo>
                  <a:lnTo>
                    <a:pt x="101" y="352"/>
                  </a:lnTo>
                  <a:lnTo>
                    <a:pt x="96" y="347"/>
                  </a:lnTo>
                  <a:lnTo>
                    <a:pt x="91" y="332"/>
                  </a:lnTo>
                  <a:lnTo>
                    <a:pt x="96" y="322"/>
                  </a:lnTo>
                  <a:lnTo>
                    <a:pt x="86" y="297"/>
                  </a:lnTo>
                  <a:lnTo>
                    <a:pt x="76" y="297"/>
                  </a:lnTo>
                  <a:lnTo>
                    <a:pt x="71" y="297"/>
                  </a:lnTo>
                  <a:lnTo>
                    <a:pt x="66" y="297"/>
                  </a:lnTo>
                  <a:lnTo>
                    <a:pt x="61" y="292"/>
                  </a:lnTo>
                  <a:lnTo>
                    <a:pt x="61" y="287"/>
                  </a:lnTo>
                  <a:lnTo>
                    <a:pt x="56" y="277"/>
                  </a:lnTo>
                  <a:lnTo>
                    <a:pt x="61" y="277"/>
                  </a:lnTo>
                  <a:lnTo>
                    <a:pt x="61" y="272"/>
                  </a:lnTo>
                  <a:lnTo>
                    <a:pt x="56" y="267"/>
                  </a:lnTo>
                  <a:lnTo>
                    <a:pt x="51" y="257"/>
                  </a:lnTo>
                  <a:lnTo>
                    <a:pt x="56" y="257"/>
                  </a:lnTo>
                  <a:lnTo>
                    <a:pt x="51" y="252"/>
                  </a:lnTo>
                  <a:lnTo>
                    <a:pt x="61" y="246"/>
                  </a:lnTo>
                  <a:lnTo>
                    <a:pt x="56" y="241"/>
                  </a:lnTo>
                  <a:lnTo>
                    <a:pt x="51" y="236"/>
                  </a:lnTo>
                  <a:lnTo>
                    <a:pt x="41" y="236"/>
                  </a:lnTo>
                  <a:lnTo>
                    <a:pt x="36" y="231"/>
                  </a:lnTo>
                  <a:lnTo>
                    <a:pt x="31" y="231"/>
                  </a:lnTo>
                  <a:lnTo>
                    <a:pt x="26" y="236"/>
                  </a:lnTo>
                  <a:lnTo>
                    <a:pt x="21" y="231"/>
                  </a:lnTo>
                  <a:lnTo>
                    <a:pt x="16" y="221"/>
                  </a:lnTo>
                  <a:lnTo>
                    <a:pt x="11" y="216"/>
                  </a:lnTo>
                  <a:lnTo>
                    <a:pt x="16" y="206"/>
                  </a:lnTo>
                  <a:lnTo>
                    <a:pt x="0" y="191"/>
                  </a:lnTo>
                  <a:lnTo>
                    <a:pt x="0" y="186"/>
                  </a:lnTo>
                  <a:lnTo>
                    <a:pt x="5" y="181"/>
                  </a:lnTo>
                  <a:lnTo>
                    <a:pt x="11" y="181"/>
                  </a:lnTo>
                  <a:lnTo>
                    <a:pt x="16" y="186"/>
                  </a:lnTo>
                  <a:lnTo>
                    <a:pt x="21" y="186"/>
                  </a:lnTo>
                  <a:lnTo>
                    <a:pt x="26" y="186"/>
                  </a:lnTo>
                  <a:lnTo>
                    <a:pt x="26" y="176"/>
                  </a:lnTo>
                  <a:lnTo>
                    <a:pt x="41" y="176"/>
                  </a:lnTo>
                  <a:lnTo>
                    <a:pt x="41" y="171"/>
                  </a:lnTo>
                  <a:lnTo>
                    <a:pt x="46" y="176"/>
                  </a:lnTo>
                  <a:lnTo>
                    <a:pt x="56" y="181"/>
                  </a:lnTo>
                  <a:lnTo>
                    <a:pt x="61" y="176"/>
                  </a:lnTo>
                  <a:lnTo>
                    <a:pt x="56" y="176"/>
                  </a:lnTo>
                  <a:lnTo>
                    <a:pt x="56" y="171"/>
                  </a:lnTo>
                  <a:lnTo>
                    <a:pt x="51" y="171"/>
                  </a:lnTo>
                  <a:lnTo>
                    <a:pt x="46" y="171"/>
                  </a:lnTo>
                  <a:lnTo>
                    <a:pt x="46" y="166"/>
                  </a:lnTo>
                  <a:lnTo>
                    <a:pt x="51" y="161"/>
                  </a:lnTo>
                  <a:lnTo>
                    <a:pt x="56" y="161"/>
                  </a:lnTo>
                  <a:lnTo>
                    <a:pt x="61" y="146"/>
                  </a:lnTo>
                  <a:lnTo>
                    <a:pt x="66" y="151"/>
                  </a:lnTo>
                  <a:lnTo>
                    <a:pt x="71" y="151"/>
                  </a:lnTo>
                  <a:lnTo>
                    <a:pt x="76" y="151"/>
                  </a:lnTo>
                  <a:lnTo>
                    <a:pt x="76" y="141"/>
                  </a:lnTo>
                  <a:lnTo>
                    <a:pt x="71" y="141"/>
                  </a:lnTo>
                  <a:lnTo>
                    <a:pt x="76" y="131"/>
                  </a:lnTo>
                  <a:lnTo>
                    <a:pt x="76" y="126"/>
                  </a:lnTo>
                  <a:lnTo>
                    <a:pt x="81" y="126"/>
                  </a:lnTo>
                  <a:lnTo>
                    <a:pt x="81" y="121"/>
                  </a:lnTo>
                  <a:lnTo>
                    <a:pt x="91" y="115"/>
                  </a:lnTo>
                  <a:lnTo>
                    <a:pt x="91" y="110"/>
                  </a:lnTo>
                  <a:lnTo>
                    <a:pt x="86" y="110"/>
                  </a:lnTo>
                  <a:lnTo>
                    <a:pt x="81" y="110"/>
                  </a:lnTo>
                  <a:lnTo>
                    <a:pt x="81" y="105"/>
                  </a:lnTo>
                  <a:lnTo>
                    <a:pt x="81" y="100"/>
                  </a:lnTo>
                  <a:lnTo>
                    <a:pt x="81" y="105"/>
                  </a:lnTo>
                  <a:lnTo>
                    <a:pt x="86" y="100"/>
                  </a:lnTo>
                  <a:lnTo>
                    <a:pt x="81" y="95"/>
                  </a:lnTo>
                  <a:lnTo>
                    <a:pt x="86" y="95"/>
                  </a:lnTo>
                  <a:lnTo>
                    <a:pt x="91" y="95"/>
                  </a:lnTo>
                  <a:lnTo>
                    <a:pt x="91" y="85"/>
                  </a:lnTo>
                  <a:lnTo>
                    <a:pt x="86" y="80"/>
                  </a:lnTo>
                  <a:lnTo>
                    <a:pt x="91" y="75"/>
                  </a:lnTo>
                  <a:lnTo>
                    <a:pt x="101" y="70"/>
                  </a:lnTo>
                  <a:lnTo>
                    <a:pt x="101" y="65"/>
                  </a:lnTo>
                  <a:lnTo>
                    <a:pt x="101" y="60"/>
                  </a:lnTo>
                  <a:lnTo>
                    <a:pt x="96" y="60"/>
                  </a:lnTo>
                  <a:lnTo>
                    <a:pt x="101" y="60"/>
                  </a:lnTo>
                  <a:lnTo>
                    <a:pt x="101" y="55"/>
                  </a:lnTo>
                  <a:lnTo>
                    <a:pt x="106" y="55"/>
                  </a:lnTo>
                  <a:lnTo>
                    <a:pt x="111" y="45"/>
                  </a:lnTo>
                  <a:lnTo>
                    <a:pt x="106" y="45"/>
                  </a:lnTo>
                  <a:lnTo>
                    <a:pt x="101" y="40"/>
                  </a:lnTo>
                  <a:lnTo>
                    <a:pt x="106" y="40"/>
                  </a:lnTo>
                  <a:lnTo>
                    <a:pt x="101" y="35"/>
                  </a:lnTo>
                  <a:lnTo>
                    <a:pt x="96" y="35"/>
                  </a:lnTo>
                  <a:lnTo>
                    <a:pt x="91" y="35"/>
                  </a:lnTo>
                  <a:lnTo>
                    <a:pt x="96" y="30"/>
                  </a:lnTo>
                  <a:lnTo>
                    <a:pt x="96" y="20"/>
                  </a:lnTo>
                  <a:lnTo>
                    <a:pt x="101" y="20"/>
                  </a:lnTo>
                  <a:lnTo>
                    <a:pt x="111" y="15"/>
                  </a:lnTo>
                  <a:lnTo>
                    <a:pt x="137" y="15"/>
                  </a:lnTo>
                  <a:lnTo>
                    <a:pt x="137" y="10"/>
                  </a:lnTo>
                  <a:lnTo>
                    <a:pt x="142" y="10"/>
                  </a:lnTo>
                  <a:lnTo>
                    <a:pt x="147" y="10"/>
                  </a:lnTo>
                  <a:lnTo>
                    <a:pt x="147" y="0"/>
                  </a:lnTo>
                  <a:lnTo>
                    <a:pt x="152" y="0"/>
                  </a:lnTo>
                  <a:lnTo>
                    <a:pt x="152" y="5"/>
                  </a:lnTo>
                  <a:lnTo>
                    <a:pt x="157" y="5"/>
                  </a:lnTo>
                  <a:lnTo>
                    <a:pt x="162" y="5"/>
                  </a:lnTo>
                  <a:lnTo>
                    <a:pt x="162" y="10"/>
                  </a:lnTo>
                  <a:lnTo>
                    <a:pt x="157" y="15"/>
                  </a:lnTo>
                  <a:lnTo>
                    <a:pt x="162" y="15"/>
                  </a:lnTo>
                  <a:lnTo>
                    <a:pt x="162" y="20"/>
                  </a:lnTo>
                  <a:lnTo>
                    <a:pt x="167" y="20"/>
                  </a:lnTo>
                  <a:lnTo>
                    <a:pt x="172" y="20"/>
                  </a:lnTo>
                  <a:lnTo>
                    <a:pt x="177" y="20"/>
                  </a:lnTo>
                  <a:lnTo>
                    <a:pt x="187" y="20"/>
                  </a:lnTo>
                  <a:lnTo>
                    <a:pt x="187" y="15"/>
                  </a:lnTo>
                  <a:lnTo>
                    <a:pt x="187" y="10"/>
                  </a:lnTo>
                  <a:lnTo>
                    <a:pt x="192" y="10"/>
                  </a:lnTo>
                  <a:lnTo>
                    <a:pt x="197" y="30"/>
                  </a:lnTo>
                  <a:lnTo>
                    <a:pt x="197" y="35"/>
                  </a:lnTo>
                  <a:lnTo>
                    <a:pt x="207" y="45"/>
                  </a:lnTo>
                  <a:lnTo>
                    <a:pt x="202" y="50"/>
                  </a:lnTo>
                  <a:lnTo>
                    <a:pt x="202" y="55"/>
                  </a:lnTo>
                  <a:lnTo>
                    <a:pt x="197" y="55"/>
                  </a:lnTo>
                  <a:lnTo>
                    <a:pt x="197" y="65"/>
                  </a:lnTo>
                  <a:lnTo>
                    <a:pt x="202" y="65"/>
                  </a:lnTo>
                  <a:lnTo>
                    <a:pt x="207" y="60"/>
                  </a:lnTo>
                  <a:lnTo>
                    <a:pt x="207" y="65"/>
                  </a:lnTo>
                  <a:lnTo>
                    <a:pt x="212" y="65"/>
                  </a:lnTo>
                  <a:lnTo>
                    <a:pt x="217" y="60"/>
                  </a:lnTo>
                  <a:lnTo>
                    <a:pt x="222" y="60"/>
                  </a:lnTo>
                  <a:lnTo>
                    <a:pt x="222" y="55"/>
                  </a:lnTo>
                  <a:lnTo>
                    <a:pt x="227" y="55"/>
                  </a:lnTo>
                  <a:lnTo>
                    <a:pt x="232" y="55"/>
                  </a:lnTo>
                  <a:lnTo>
                    <a:pt x="237" y="60"/>
                  </a:lnTo>
                  <a:lnTo>
                    <a:pt x="242" y="65"/>
                  </a:lnTo>
                  <a:lnTo>
                    <a:pt x="242" y="75"/>
                  </a:lnTo>
                  <a:lnTo>
                    <a:pt x="252" y="70"/>
                  </a:lnTo>
                  <a:lnTo>
                    <a:pt x="257" y="75"/>
                  </a:lnTo>
                  <a:lnTo>
                    <a:pt x="263" y="75"/>
                  </a:lnTo>
                  <a:lnTo>
                    <a:pt x="257" y="80"/>
                  </a:lnTo>
                  <a:lnTo>
                    <a:pt x="263" y="90"/>
                  </a:lnTo>
                  <a:lnTo>
                    <a:pt x="263" y="95"/>
                  </a:lnTo>
                  <a:lnTo>
                    <a:pt x="268" y="100"/>
                  </a:lnTo>
                  <a:lnTo>
                    <a:pt x="273" y="95"/>
                  </a:lnTo>
                  <a:lnTo>
                    <a:pt x="278" y="105"/>
                  </a:lnTo>
                  <a:lnTo>
                    <a:pt x="273" y="105"/>
                  </a:lnTo>
                  <a:lnTo>
                    <a:pt x="278" y="110"/>
                  </a:lnTo>
                  <a:lnTo>
                    <a:pt x="268" y="115"/>
                  </a:lnTo>
                  <a:lnTo>
                    <a:pt x="273" y="121"/>
                  </a:lnTo>
                  <a:lnTo>
                    <a:pt x="268" y="121"/>
                  </a:lnTo>
                  <a:lnTo>
                    <a:pt x="268" y="126"/>
                  </a:lnTo>
                  <a:lnTo>
                    <a:pt x="273" y="126"/>
                  </a:lnTo>
                  <a:lnTo>
                    <a:pt x="288" y="146"/>
                  </a:lnTo>
                  <a:lnTo>
                    <a:pt x="283" y="146"/>
                  </a:lnTo>
                  <a:lnTo>
                    <a:pt x="288" y="151"/>
                  </a:lnTo>
                  <a:lnTo>
                    <a:pt x="298" y="151"/>
                  </a:lnTo>
                  <a:lnTo>
                    <a:pt x="298" y="156"/>
                  </a:lnTo>
                  <a:lnTo>
                    <a:pt x="293" y="156"/>
                  </a:lnTo>
                  <a:lnTo>
                    <a:pt x="298" y="161"/>
                  </a:lnTo>
                  <a:lnTo>
                    <a:pt x="303" y="166"/>
                  </a:lnTo>
                  <a:lnTo>
                    <a:pt x="308" y="166"/>
                  </a:lnTo>
                  <a:lnTo>
                    <a:pt x="313" y="166"/>
                  </a:lnTo>
                  <a:lnTo>
                    <a:pt x="318" y="166"/>
                  </a:lnTo>
                  <a:lnTo>
                    <a:pt x="323" y="161"/>
                  </a:lnTo>
                  <a:lnTo>
                    <a:pt x="328" y="166"/>
                  </a:lnTo>
                  <a:lnTo>
                    <a:pt x="328" y="171"/>
                  </a:lnTo>
                  <a:lnTo>
                    <a:pt x="333" y="171"/>
                  </a:lnTo>
                  <a:lnTo>
                    <a:pt x="338" y="176"/>
                  </a:lnTo>
                  <a:lnTo>
                    <a:pt x="343" y="176"/>
                  </a:lnTo>
                  <a:lnTo>
                    <a:pt x="338" y="186"/>
                  </a:lnTo>
                  <a:lnTo>
                    <a:pt x="338" y="191"/>
                  </a:lnTo>
                  <a:lnTo>
                    <a:pt x="333" y="191"/>
                  </a:lnTo>
                  <a:lnTo>
                    <a:pt x="338" y="201"/>
                  </a:lnTo>
                  <a:lnTo>
                    <a:pt x="348" y="196"/>
                  </a:lnTo>
                  <a:lnTo>
                    <a:pt x="353" y="196"/>
                  </a:lnTo>
                  <a:lnTo>
                    <a:pt x="363" y="191"/>
                  </a:lnTo>
                  <a:lnTo>
                    <a:pt x="368" y="196"/>
                  </a:lnTo>
                  <a:lnTo>
                    <a:pt x="373" y="201"/>
                  </a:lnTo>
                  <a:lnTo>
                    <a:pt x="378" y="206"/>
                  </a:lnTo>
                  <a:lnTo>
                    <a:pt x="378" y="211"/>
                  </a:lnTo>
                  <a:lnTo>
                    <a:pt x="383" y="216"/>
                  </a:lnTo>
                  <a:lnTo>
                    <a:pt x="389" y="216"/>
                  </a:lnTo>
                  <a:lnTo>
                    <a:pt x="389" y="211"/>
                  </a:lnTo>
                  <a:lnTo>
                    <a:pt x="394" y="211"/>
                  </a:lnTo>
                  <a:lnTo>
                    <a:pt x="399" y="216"/>
                  </a:lnTo>
                  <a:lnTo>
                    <a:pt x="404" y="216"/>
                  </a:lnTo>
                  <a:lnTo>
                    <a:pt x="409" y="216"/>
                  </a:lnTo>
                  <a:lnTo>
                    <a:pt x="419" y="216"/>
                  </a:lnTo>
                  <a:lnTo>
                    <a:pt x="424" y="216"/>
                  </a:lnTo>
                  <a:lnTo>
                    <a:pt x="424" y="221"/>
                  </a:lnTo>
                  <a:lnTo>
                    <a:pt x="419" y="226"/>
                  </a:lnTo>
                  <a:lnTo>
                    <a:pt x="424" y="226"/>
                  </a:lnTo>
                  <a:lnTo>
                    <a:pt x="429" y="221"/>
                  </a:lnTo>
                  <a:lnTo>
                    <a:pt x="429" y="226"/>
                  </a:lnTo>
                  <a:lnTo>
                    <a:pt x="429" y="231"/>
                  </a:lnTo>
                  <a:lnTo>
                    <a:pt x="434" y="236"/>
                  </a:lnTo>
                  <a:lnTo>
                    <a:pt x="439" y="236"/>
                  </a:lnTo>
                  <a:lnTo>
                    <a:pt x="469" y="221"/>
                  </a:lnTo>
                  <a:lnTo>
                    <a:pt x="474" y="231"/>
                  </a:lnTo>
                  <a:lnTo>
                    <a:pt x="474" y="236"/>
                  </a:lnTo>
                  <a:lnTo>
                    <a:pt x="479" y="236"/>
                  </a:lnTo>
                  <a:lnTo>
                    <a:pt x="484" y="241"/>
                  </a:lnTo>
                  <a:lnTo>
                    <a:pt x="484" y="252"/>
                  </a:lnTo>
                  <a:lnTo>
                    <a:pt x="489" y="262"/>
                  </a:lnTo>
                  <a:lnTo>
                    <a:pt x="484" y="262"/>
                  </a:lnTo>
                  <a:lnTo>
                    <a:pt x="474" y="262"/>
                  </a:lnTo>
                  <a:lnTo>
                    <a:pt x="469" y="267"/>
                  </a:lnTo>
                  <a:lnTo>
                    <a:pt x="464" y="267"/>
                  </a:lnTo>
                  <a:lnTo>
                    <a:pt x="459" y="272"/>
                  </a:lnTo>
                  <a:lnTo>
                    <a:pt x="459" y="267"/>
                  </a:lnTo>
                  <a:lnTo>
                    <a:pt x="454" y="272"/>
                  </a:lnTo>
                  <a:lnTo>
                    <a:pt x="454" y="277"/>
                  </a:lnTo>
                  <a:lnTo>
                    <a:pt x="449" y="277"/>
                  </a:lnTo>
                  <a:lnTo>
                    <a:pt x="449" y="282"/>
                  </a:lnTo>
                  <a:lnTo>
                    <a:pt x="449" y="287"/>
                  </a:lnTo>
                  <a:lnTo>
                    <a:pt x="454" y="287"/>
                  </a:lnTo>
                  <a:lnTo>
                    <a:pt x="449" y="292"/>
                  </a:lnTo>
                  <a:lnTo>
                    <a:pt x="449" y="297"/>
                  </a:lnTo>
                  <a:lnTo>
                    <a:pt x="454" y="302"/>
                  </a:lnTo>
                  <a:lnTo>
                    <a:pt x="454" y="307"/>
                  </a:lnTo>
                  <a:lnTo>
                    <a:pt x="454" y="312"/>
                  </a:lnTo>
                  <a:lnTo>
                    <a:pt x="454" y="317"/>
                  </a:lnTo>
                  <a:lnTo>
                    <a:pt x="454" y="322"/>
                  </a:lnTo>
                  <a:lnTo>
                    <a:pt x="454" y="327"/>
                  </a:lnTo>
                  <a:lnTo>
                    <a:pt x="449" y="327"/>
                  </a:lnTo>
                  <a:lnTo>
                    <a:pt x="444" y="327"/>
                  </a:lnTo>
                  <a:lnTo>
                    <a:pt x="439" y="327"/>
                  </a:lnTo>
                  <a:lnTo>
                    <a:pt x="439" y="332"/>
                  </a:lnTo>
                  <a:lnTo>
                    <a:pt x="439" y="337"/>
                  </a:lnTo>
                  <a:lnTo>
                    <a:pt x="439" y="342"/>
                  </a:lnTo>
                  <a:lnTo>
                    <a:pt x="434" y="342"/>
                  </a:lnTo>
                  <a:lnTo>
                    <a:pt x="434" y="347"/>
                  </a:lnTo>
                  <a:lnTo>
                    <a:pt x="409" y="357"/>
                  </a:lnTo>
                  <a:lnTo>
                    <a:pt x="409" y="362"/>
                  </a:lnTo>
                  <a:lnTo>
                    <a:pt x="414" y="367"/>
                  </a:lnTo>
                  <a:lnTo>
                    <a:pt x="409" y="367"/>
                  </a:lnTo>
                  <a:lnTo>
                    <a:pt x="404" y="367"/>
                  </a:lnTo>
                  <a:lnTo>
                    <a:pt x="399" y="372"/>
                  </a:lnTo>
                  <a:lnTo>
                    <a:pt x="394" y="372"/>
                  </a:lnTo>
                  <a:lnTo>
                    <a:pt x="394" y="377"/>
                  </a:lnTo>
                  <a:lnTo>
                    <a:pt x="399" y="383"/>
                  </a:lnTo>
                  <a:lnTo>
                    <a:pt x="394" y="383"/>
                  </a:lnTo>
                  <a:lnTo>
                    <a:pt x="394" y="388"/>
                  </a:lnTo>
                  <a:lnTo>
                    <a:pt x="394" y="393"/>
                  </a:lnTo>
                  <a:lnTo>
                    <a:pt x="394" y="398"/>
                  </a:lnTo>
                  <a:lnTo>
                    <a:pt x="394" y="403"/>
                  </a:lnTo>
                  <a:lnTo>
                    <a:pt x="399" y="408"/>
                  </a:lnTo>
                  <a:lnTo>
                    <a:pt x="399" y="413"/>
                  </a:lnTo>
                  <a:lnTo>
                    <a:pt x="404" y="413"/>
                  </a:lnTo>
                  <a:lnTo>
                    <a:pt x="404" y="418"/>
                  </a:lnTo>
                  <a:lnTo>
                    <a:pt x="409" y="423"/>
                  </a:lnTo>
                  <a:lnTo>
                    <a:pt x="409" y="428"/>
                  </a:lnTo>
                  <a:lnTo>
                    <a:pt x="409" y="433"/>
                  </a:lnTo>
                  <a:lnTo>
                    <a:pt x="409" y="438"/>
                  </a:lnTo>
                  <a:lnTo>
                    <a:pt x="404" y="438"/>
                  </a:lnTo>
                  <a:lnTo>
                    <a:pt x="404" y="443"/>
                  </a:lnTo>
                  <a:lnTo>
                    <a:pt x="404" y="448"/>
                  </a:lnTo>
                  <a:lnTo>
                    <a:pt x="404" y="453"/>
                  </a:lnTo>
                  <a:lnTo>
                    <a:pt x="404" y="458"/>
                  </a:lnTo>
                  <a:lnTo>
                    <a:pt x="409" y="458"/>
                  </a:lnTo>
                  <a:lnTo>
                    <a:pt x="414" y="453"/>
                  </a:lnTo>
                  <a:lnTo>
                    <a:pt x="419" y="453"/>
                  </a:lnTo>
                  <a:lnTo>
                    <a:pt x="424" y="453"/>
                  </a:lnTo>
                  <a:lnTo>
                    <a:pt x="424" y="458"/>
                  </a:lnTo>
                  <a:lnTo>
                    <a:pt x="429" y="463"/>
                  </a:lnTo>
                  <a:lnTo>
                    <a:pt x="424" y="468"/>
                  </a:lnTo>
                  <a:lnTo>
                    <a:pt x="424" y="473"/>
                  </a:lnTo>
                  <a:lnTo>
                    <a:pt x="419" y="473"/>
                  </a:lnTo>
                  <a:lnTo>
                    <a:pt x="414" y="478"/>
                  </a:lnTo>
                  <a:lnTo>
                    <a:pt x="419" y="483"/>
                  </a:lnTo>
                  <a:lnTo>
                    <a:pt x="419" y="488"/>
                  </a:lnTo>
                  <a:lnTo>
                    <a:pt x="424" y="493"/>
                  </a:lnTo>
                  <a:lnTo>
                    <a:pt x="424" y="498"/>
                  </a:lnTo>
                  <a:lnTo>
                    <a:pt x="424" y="503"/>
                  </a:lnTo>
                  <a:lnTo>
                    <a:pt x="424" y="509"/>
                  </a:lnTo>
                  <a:lnTo>
                    <a:pt x="424" y="514"/>
                  </a:lnTo>
                  <a:lnTo>
                    <a:pt x="419" y="519"/>
                  </a:lnTo>
                  <a:lnTo>
                    <a:pt x="419" y="524"/>
                  </a:lnTo>
                  <a:lnTo>
                    <a:pt x="414" y="534"/>
                  </a:lnTo>
                  <a:lnTo>
                    <a:pt x="414" y="539"/>
                  </a:lnTo>
                  <a:lnTo>
                    <a:pt x="409" y="539"/>
                  </a:lnTo>
                  <a:lnTo>
                    <a:pt x="414" y="534"/>
                  </a:lnTo>
                  <a:lnTo>
                    <a:pt x="414" y="529"/>
                  </a:lnTo>
                  <a:lnTo>
                    <a:pt x="414" y="524"/>
                  </a:lnTo>
                  <a:lnTo>
                    <a:pt x="404" y="519"/>
                  </a:lnTo>
                  <a:lnTo>
                    <a:pt x="399" y="519"/>
                  </a:lnTo>
                  <a:lnTo>
                    <a:pt x="394" y="519"/>
                  </a:lnTo>
                  <a:lnTo>
                    <a:pt x="394" y="524"/>
                  </a:lnTo>
                  <a:lnTo>
                    <a:pt x="394" y="529"/>
                  </a:lnTo>
                  <a:lnTo>
                    <a:pt x="389" y="529"/>
                  </a:lnTo>
                  <a:lnTo>
                    <a:pt x="383" y="529"/>
                  </a:lnTo>
                  <a:lnTo>
                    <a:pt x="373" y="529"/>
                  </a:lnTo>
                  <a:lnTo>
                    <a:pt x="368" y="529"/>
                  </a:lnTo>
                  <a:lnTo>
                    <a:pt x="368" y="534"/>
                  </a:lnTo>
                  <a:lnTo>
                    <a:pt x="363" y="534"/>
                  </a:lnTo>
                  <a:lnTo>
                    <a:pt x="358" y="539"/>
                  </a:lnTo>
                  <a:lnTo>
                    <a:pt x="353" y="544"/>
                  </a:lnTo>
                  <a:lnTo>
                    <a:pt x="343" y="549"/>
                  </a:lnTo>
                  <a:lnTo>
                    <a:pt x="338" y="549"/>
                  </a:lnTo>
                  <a:lnTo>
                    <a:pt x="333" y="554"/>
                  </a:lnTo>
                  <a:lnTo>
                    <a:pt x="328" y="554"/>
                  </a:lnTo>
                  <a:lnTo>
                    <a:pt x="323" y="554"/>
                  </a:lnTo>
                  <a:lnTo>
                    <a:pt x="318" y="554"/>
                  </a:lnTo>
                  <a:lnTo>
                    <a:pt x="313" y="559"/>
                  </a:lnTo>
                  <a:lnTo>
                    <a:pt x="308" y="564"/>
                  </a:lnTo>
                  <a:lnTo>
                    <a:pt x="308" y="569"/>
                  </a:lnTo>
                  <a:lnTo>
                    <a:pt x="308" y="574"/>
                  </a:lnTo>
                  <a:lnTo>
                    <a:pt x="308" y="579"/>
                  </a:lnTo>
                  <a:lnTo>
                    <a:pt x="303" y="579"/>
                  </a:lnTo>
                  <a:lnTo>
                    <a:pt x="303" y="589"/>
                  </a:lnTo>
                  <a:lnTo>
                    <a:pt x="303" y="594"/>
                  </a:lnTo>
                  <a:lnTo>
                    <a:pt x="298" y="604"/>
                  </a:lnTo>
                  <a:lnTo>
                    <a:pt x="298" y="609"/>
                  </a:lnTo>
                  <a:lnTo>
                    <a:pt x="298" y="619"/>
                  </a:lnTo>
                  <a:lnTo>
                    <a:pt x="293" y="624"/>
                  </a:lnTo>
                  <a:lnTo>
                    <a:pt x="293" y="629"/>
                  </a:lnTo>
                  <a:lnTo>
                    <a:pt x="293" y="634"/>
                  </a:lnTo>
                  <a:lnTo>
                    <a:pt x="288" y="634"/>
                  </a:lnTo>
                  <a:lnTo>
                    <a:pt x="293" y="629"/>
                  </a:lnTo>
                  <a:lnTo>
                    <a:pt x="293" y="624"/>
                  </a:lnTo>
                  <a:lnTo>
                    <a:pt x="288" y="619"/>
                  </a:lnTo>
                  <a:lnTo>
                    <a:pt x="283" y="619"/>
                  </a:lnTo>
                  <a:lnTo>
                    <a:pt x="278" y="614"/>
                  </a:lnTo>
                  <a:lnTo>
                    <a:pt x="273" y="614"/>
                  </a:lnTo>
                  <a:lnTo>
                    <a:pt x="268" y="624"/>
                  </a:lnTo>
                  <a:lnTo>
                    <a:pt x="263" y="624"/>
                  </a:lnTo>
                  <a:lnTo>
                    <a:pt x="263" y="634"/>
                  </a:lnTo>
                  <a:lnTo>
                    <a:pt x="257" y="634"/>
                  </a:lnTo>
                  <a:lnTo>
                    <a:pt x="252" y="640"/>
                  </a:lnTo>
                  <a:lnTo>
                    <a:pt x="247" y="645"/>
                  </a:lnTo>
                  <a:close/>
                </a:path>
              </a:pathLst>
            </a:custGeom>
            <a:solidFill>
              <a:schemeClr val="accent3"/>
            </a:solidFill>
            <a:ln w="9525">
              <a:solidFill>
                <a:schemeClr val="bg1"/>
              </a:solidFill>
              <a:round/>
              <a:headEnd/>
              <a:tailEnd/>
            </a:ln>
          </p:spPr>
          <p:txBody>
            <a:bodyPr/>
            <a:lstStyle/>
            <a:p>
              <a:endParaRPr lang="en-US" sz="3200" dirty="0"/>
            </a:p>
          </p:txBody>
        </p:sp>
        <p:sp>
          <p:nvSpPr>
            <p:cNvPr id="11" name="Полилиния 5">
              <a:extLst>
                <a:ext uri="{FF2B5EF4-FFF2-40B4-BE49-F238E27FC236}">
                  <a16:creationId xmlns:a16="http://schemas.microsoft.com/office/drawing/2014/main" id="{C1B80A11-95D3-A247-789C-0B193DCB132A}"/>
                </a:ext>
              </a:extLst>
            </p:cNvPr>
            <p:cNvSpPr/>
            <p:nvPr/>
          </p:nvSpPr>
          <p:spPr bwMode="gray">
            <a:xfrm rot="770163">
              <a:off x="6778949" y="2643307"/>
              <a:ext cx="574204" cy="805302"/>
            </a:xfrm>
            <a:custGeom>
              <a:avLst/>
              <a:gdLst>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92704 w 754275"/>
                <a:gd name="connsiteY96" fmla="*/ 775344 h 1101217"/>
                <a:gd name="connsiteX97" fmla="*/ 96918 w 754275"/>
                <a:gd name="connsiteY97" fmla="*/ 792199 h 1101217"/>
                <a:gd name="connsiteX98" fmla="*/ 101132 w 754275"/>
                <a:gd name="connsiteY98" fmla="*/ 804840 h 1101217"/>
                <a:gd name="connsiteX99" fmla="*/ 126415 w 754275"/>
                <a:gd name="connsiteY99" fmla="*/ 813268 h 1101217"/>
                <a:gd name="connsiteX100" fmla="*/ 210691 w 754275"/>
                <a:gd name="connsiteY100" fmla="*/ 821696 h 1101217"/>
                <a:gd name="connsiteX101" fmla="*/ 214905 w 754275"/>
                <a:gd name="connsiteY101" fmla="*/ 897545 h 1101217"/>
                <a:gd name="connsiteX102" fmla="*/ 202263 w 754275"/>
                <a:gd name="connsiteY102" fmla="*/ 922827 h 1101217"/>
                <a:gd name="connsiteX103" fmla="*/ 189622 w 754275"/>
                <a:gd name="connsiteY103" fmla="*/ 931255 h 1101217"/>
                <a:gd name="connsiteX104" fmla="*/ 189622 w 754275"/>
                <a:gd name="connsiteY104" fmla="*/ 973393 h 1101217"/>
                <a:gd name="connsiteX105" fmla="*/ 202263 w 754275"/>
                <a:gd name="connsiteY105" fmla="*/ 981821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92704 w 754275"/>
                <a:gd name="connsiteY96" fmla="*/ 775344 h 1101217"/>
                <a:gd name="connsiteX97" fmla="*/ 96918 w 754275"/>
                <a:gd name="connsiteY97" fmla="*/ 792199 h 1101217"/>
                <a:gd name="connsiteX98" fmla="*/ 101132 w 754275"/>
                <a:gd name="connsiteY98" fmla="*/ 804840 h 1101217"/>
                <a:gd name="connsiteX99" fmla="*/ 126415 w 754275"/>
                <a:gd name="connsiteY99" fmla="*/ 813268 h 1101217"/>
                <a:gd name="connsiteX100" fmla="*/ 210691 w 754275"/>
                <a:gd name="connsiteY100" fmla="*/ 821696 h 1101217"/>
                <a:gd name="connsiteX101" fmla="*/ 214905 w 754275"/>
                <a:gd name="connsiteY101" fmla="*/ 897545 h 1101217"/>
                <a:gd name="connsiteX102" fmla="*/ 202263 w 754275"/>
                <a:gd name="connsiteY102" fmla="*/ 922827 h 1101217"/>
                <a:gd name="connsiteX103" fmla="*/ 210691 w 754275"/>
                <a:gd name="connsiteY103" fmla="*/ 927041 h 1101217"/>
                <a:gd name="connsiteX104" fmla="*/ 189622 w 754275"/>
                <a:gd name="connsiteY104" fmla="*/ 973393 h 1101217"/>
                <a:gd name="connsiteX105" fmla="*/ 202263 w 754275"/>
                <a:gd name="connsiteY105" fmla="*/ 981821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92704 w 754275"/>
                <a:gd name="connsiteY96" fmla="*/ 775344 h 1101217"/>
                <a:gd name="connsiteX97" fmla="*/ 96918 w 754275"/>
                <a:gd name="connsiteY97" fmla="*/ 792199 h 1101217"/>
                <a:gd name="connsiteX98" fmla="*/ 101132 w 754275"/>
                <a:gd name="connsiteY98" fmla="*/ 804840 h 1101217"/>
                <a:gd name="connsiteX99" fmla="*/ 126415 w 754275"/>
                <a:gd name="connsiteY99" fmla="*/ 813268 h 1101217"/>
                <a:gd name="connsiteX100" fmla="*/ 210691 w 754275"/>
                <a:gd name="connsiteY100" fmla="*/ 821696 h 1101217"/>
                <a:gd name="connsiteX101" fmla="*/ 235974 w 754275"/>
                <a:gd name="connsiteY101" fmla="*/ 897545 h 1101217"/>
                <a:gd name="connsiteX102" fmla="*/ 202263 w 754275"/>
                <a:gd name="connsiteY102" fmla="*/ 922827 h 1101217"/>
                <a:gd name="connsiteX103" fmla="*/ 210691 w 754275"/>
                <a:gd name="connsiteY103" fmla="*/ 927041 h 1101217"/>
                <a:gd name="connsiteX104" fmla="*/ 189622 w 754275"/>
                <a:gd name="connsiteY104" fmla="*/ 973393 h 1101217"/>
                <a:gd name="connsiteX105" fmla="*/ 202263 w 754275"/>
                <a:gd name="connsiteY105" fmla="*/ 981821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92704 w 754275"/>
                <a:gd name="connsiteY96" fmla="*/ 775344 h 1101217"/>
                <a:gd name="connsiteX97" fmla="*/ 96918 w 754275"/>
                <a:gd name="connsiteY97" fmla="*/ 792199 h 1101217"/>
                <a:gd name="connsiteX98" fmla="*/ 101132 w 754275"/>
                <a:gd name="connsiteY98" fmla="*/ 804840 h 1101217"/>
                <a:gd name="connsiteX99" fmla="*/ 126415 w 754275"/>
                <a:gd name="connsiteY99" fmla="*/ 813268 h 1101217"/>
                <a:gd name="connsiteX100" fmla="*/ 210691 w 754275"/>
                <a:gd name="connsiteY100" fmla="*/ 821696 h 1101217"/>
                <a:gd name="connsiteX101" fmla="*/ 235974 w 754275"/>
                <a:gd name="connsiteY101" fmla="*/ 897545 h 1101217"/>
                <a:gd name="connsiteX102" fmla="*/ 202263 w 754275"/>
                <a:gd name="connsiteY102" fmla="*/ 922827 h 1101217"/>
                <a:gd name="connsiteX103" fmla="*/ 223333 w 754275"/>
                <a:gd name="connsiteY103" fmla="*/ 927041 h 1101217"/>
                <a:gd name="connsiteX104" fmla="*/ 189622 w 754275"/>
                <a:gd name="connsiteY104" fmla="*/ 973393 h 1101217"/>
                <a:gd name="connsiteX105" fmla="*/ 202263 w 754275"/>
                <a:gd name="connsiteY105" fmla="*/ 981821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92704 w 754275"/>
                <a:gd name="connsiteY96" fmla="*/ 775344 h 1101217"/>
                <a:gd name="connsiteX97" fmla="*/ 96918 w 754275"/>
                <a:gd name="connsiteY97" fmla="*/ 792199 h 1101217"/>
                <a:gd name="connsiteX98" fmla="*/ 101132 w 754275"/>
                <a:gd name="connsiteY98" fmla="*/ 804840 h 1101217"/>
                <a:gd name="connsiteX99" fmla="*/ 126415 w 754275"/>
                <a:gd name="connsiteY99" fmla="*/ 813268 h 1101217"/>
                <a:gd name="connsiteX100" fmla="*/ 210691 w 754275"/>
                <a:gd name="connsiteY100" fmla="*/ 821696 h 1101217"/>
                <a:gd name="connsiteX101" fmla="*/ 235974 w 754275"/>
                <a:gd name="connsiteY101" fmla="*/ 897545 h 1101217"/>
                <a:gd name="connsiteX102" fmla="*/ 240187 w 754275"/>
                <a:gd name="connsiteY102" fmla="*/ 922827 h 1101217"/>
                <a:gd name="connsiteX103" fmla="*/ 223333 w 754275"/>
                <a:gd name="connsiteY103" fmla="*/ 927041 h 1101217"/>
                <a:gd name="connsiteX104" fmla="*/ 189622 w 754275"/>
                <a:gd name="connsiteY104" fmla="*/ 973393 h 1101217"/>
                <a:gd name="connsiteX105" fmla="*/ 202263 w 754275"/>
                <a:gd name="connsiteY105" fmla="*/ 981821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92704 w 754275"/>
                <a:gd name="connsiteY96" fmla="*/ 775344 h 1101217"/>
                <a:gd name="connsiteX97" fmla="*/ 96918 w 754275"/>
                <a:gd name="connsiteY97" fmla="*/ 792199 h 1101217"/>
                <a:gd name="connsiteX98" fmla="*/ 101132 w 754275"/>
                <a:gd name="connsiteY98" fmla="*/ 804840 h 1101217"/>
                <a:gd name="connsiteX99" fmla="*/ 126415 w 754275"/>
                <a:gd name="connsiteY99" fmla="*/ 813268 h 1101217"/>
                <a:gd name="connsiteX100" fmla="*/ 210691 w 754275"/>
                <a:gd name="connsiteY100" fmla="*/ 821696 h 1101217"/>
                <a:gd name="connsiteX101" fmla="*/ 235974 w 754275"/>
                <a:gd name="connsiteY101" fmla="*/ 897545 h 1101217"/>
                <a:gd name="connsiteX102" fmla="*/ 286539 w 754275"/>
                <a:gd name="connsiteY102" fmla="*/ 922827 h 1101217"/>
                <a:gd name="connsiteX103" fmla="*/ 223333 w 754275"/>
                <a:gd name="connsiteY103" fmla="*/ 927041 h 1101217"/>
                <a:gd name="connsiteX104" fmla="*/ 189622 w 754275"/>
                <a:gd name="connsiteY104" fmla="*/ 973393 h 1101217"/>
                <a:gd name="connsiteX105" fmla="*/ 202263 w 754275"/>
                <a:gd name="connsiteY105" fmla="*/ 981821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92704 w 754275"/>
                <a:gd name="connsiteY96" fmla="*/ 775344 h 1101217"/>
                <a:gd name="connsiteX97" fmla="*/ 96918 w 754275"/>
                <a:gd name="connsiteY97" fmla="*/ 792199 h 1101217"/>
                <a:gd name="connsiteX98" fmla="*/ 101132 w 754275"/>
                <a:gd name="connsiteY98" fmla="*/ 804840 h 1101217"/>
                <a:gd name="connsiteX99" fmla="*/ 126415 w 754275"/>
                <a:gd name="connsiteY99" fmla="*/ 813268 h 1101217"/>
                <a:gd name="connsiteX100" fmla="*/ 210691 w 754275"/>
                <a:gd name="connsiteY100" fmla="*/ 821696 h 1101217"/>
                <a:gd name="connsiteX101" fmla="*/ 235974 w 754275"/>
                <a:gd name="connsiteY101" fmla="*/ 897545 h 1101217"/>
                <a:gd name="connsiteX102" fmla="*/ 286539 w 754275"/>
                <a:gd name="connsiteY102" fmla="*/ 922827 h 1101217"/>
                <a:gd name="connsiteX103" fmla="*/ 223333 w 754275"/>
                <a:gd name="connsiteY103" fmla="*/ 927041 h 1101217"/>
                <a:gd name="connsiteX104" fmla="*/ 189622 w 754275"/>
                <a:gd name="connsiteY104" fmla="*/ 973393 h 1101217"/>
                <a:gd name="connsiteX105" fmla="*/ 257043 w 754275"/>
                <a:gd name="connsiteY105" fmla="*/ 990248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92704 w 754275"/>
                <a:gd name="connsiteY96" fmla="*/ 775344 h 1101217"/>
                <a:gd name="connsiteX97" fmla="*/ 96918 w 754275"/>
                <a:gd name="connsiteY97" fmla="*/ 792199 h 1101217"/>
                <a:gd name="connsiteX98" fmla="*/ 101132 w 754275"/>
                <a:gd name="connsiteY98" fmla="*/ 804840 h 1101217"/>
                <a:gd name="connsiteX99" fmla="*/ 126415 w 754275"/>
                <a:gd name="connsiteY99" fmla="*/ 813268 h 1101217"/>
                <a:gd name="connsiteX100" fmla="*/ 210691 w 754275"/>
                <a:gd name="connsiteY100" fmla="*/ 821696 h 1101217"/>
                <a:gd name="connsiteX101" fmla="*/ 235974 w 754275"/>
                <a:gd name="connsiteY101" fmla="*/ 897545 h 1101217"/>
                <a:gd name="connsiteX102" fmla="*/ 286539 w 754275"/>
                <a:gd name="connsiteY102" fmla="*/ 922827 h 1101217"/>
                <a:gd name="connsiteX103" fmla="*/ 223333 w 754275"/>
                <a:gd name="connsiteY103" fmla="*/ 927041 h 1101217"/>
                <a:gd name="connsiteX104" fmla="*/ 244402 w 754275"/>
                <a:gd name="connsiteY104" fmla="*/ 952323 h 1101217"/>
                <a:gd name="connsiteX105" fmla="*/ 257043 w 754275"/>
                <a:gd name="connsiteY105" fmla="*/ 990248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92704 w 754275"/>
                <a:gd name="connsiteY96" fmla="*/ 775344 h 1101217"/>
                <a:gd name="connsiteX97" fmla="*/ 96918 w 754275"/>
                <a:gd name="connsiteY97" fmla="*/ 792199 h 1101217"/>
                <a:gd name="connsiteX98" fmla="*/ 101132 w 754275"/>
                <a:gd name="connsiteY98" fmla="*/ 804840 h 1101217"/>
                <a:gd name="connsiteX99" fmla="*/ 126415 w 754275"/>
                <a:gd name="connsiteY99" fmla="*/ 813268 h 1101217"/>
                <a:gd name="connsiteX100" fmla="*/ 210691 w 754275"/>
                <a:gd name="connsiteY100" fmla="*/ 821696 h 1101217"/>
                <a:gd name="connsiteX101" fmla="*/ 235974 w 754275"/>
                <a:gd name="connsiteY101" fmla="*/ 897545 h 1101217"/>
                <a:gd name="connsiteX102" fmla="*/ 286539 w 754275"/>
                <a:gd name="connsiteY102" fmla="*/ 922827 h 1101217"/>
                <a:gd name="connsiteX103" fmla="*/ 223333 w 754275"/>
                <a:gd name="connsiteY103" fmla="*/ 927041 h 1101217"/>
                <a:gd name="connsiteX104" fmla="*/ 244402 w 754275"/>
                <a:gd name="connsiteY104" fmla="*/ 952323 h 1101217"/>
                <a:gd name="connsiteX105" fmla="*/ 257043 w 754275"/>
                <a:gd name="connsiteY105" fmla="*/ 990248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92704 w 754275"/>
                <a:gd name="connsiteY96" fmla="*/ 775344 h 1101217"/>
                <a:gd name="connsiteX97" fmla="*/ 96918 w 754275"/>
                <a:gd name="connsiteY97" fmla="*/ 792199 h 1101217"/>
                <a:gd name="connsiteX98" fmla="*/ 101132 w 754275"/>
                <a:gd name="connsiteY98" fmla="*/ 804840 h 1101217"/>
                <a:gd name="connsiteX99" fmla="*/ 126415 w 754275"/>
                <a:gd name="connsiteY99" fmla="*/ 813268 h 1101217"/>
                <a:gd name="connsiteX100" fmla="*/ 210691 w 754275"/>
                <a:gd name="connsiteY100" fmla="*/ 821696 h 1101217"/>
                <a:gd name="connsiteX101" fmla="*/ 235974 w 754275"/>
                <a:gd name="connsiteY101" fmla="*/ 897545 h 1101217"/>
                <a:gd name="connsiteX102" fmla="*/ 286539 w 754275"/>
                <a:gd name="connsiteY102" fmla="*/ 922827 h 1101217"/>
                <a:gd name="connsiteX103" fmla="*/ 257044 w 754275"/>
                <a:gd name="connsiteY103" fmla="*/ 939682 h 1101217"/>
                <a:gd name="connsiteX104" fmla="*/ 244402 w 754275"/>
                <a:gd name="connsiteY104" fmla="*/ 952323 h 1101217"/>
                <a:gd name="connsiteX105" fmla="*/ 257043 w 754275"/>
                <a:gd name="connsiteY105" fmla="*/ 990248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92704 w 754275"/>
                <a:gd name="connsiteY96" fmla="*/ 775344 h 1101217"/>
                <a:gd name="connsiteX97" fmla="*/ 96918 w 754275"/>
                <a:gd name="connsiteY97" fmla="*/ 792199 h 1101217"/>
                <a:gd name="connsiteX98" fmla="*/ 101132 w 754275"/>
                <a:gd name="connsiteY98" fmla="*/ 804840 h 1101217"/>
                <a:gd name="connsiteX99" fmla="*/ 126415 w 754275"/>
                <a:gd name="connsiteY99" fmla="*/ 813268 h 1101217"/>
                <a:gd name="connsiteX100" fmla="*/ 210691 w 754275"/>
                <a:gd name="connsiteY100" fmla="*/ 821696 h 1101217"/>
                <a:gd name="connsiteX101" fmla="*/ 235974 w 754275"/>
                <a:gd name="connsiteY101" fmla="*/ 897545 h 1101217"/>
                <a:gd name="connsiteX102" fmla="*/ 286539 w 754275"/>
                <a:gd name="connsiteY102" fmla="*/ 922827 h 1101217"/>
                <a:gd name="connsiteX103" fmla="*/ 257044 w 754275"/>
                <a:gd name="connsiteY103" fmla="*/ 939682 h 1101217"/>
                <a:gd name="connsiteX104" fmla="*/ 265471 w 754275"/>
                <a:gd name="connsiteY104" fmla="*/ 952323 h 1101217"/>
                <a:gd name="connsiteX105" fmla="*/ 257043 w 754275"/>
                <a:gd name="connsiteY105" fmla="*/ 990248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92704 w 754275"/>
                <a:gd name="connsiteY96" fmla="*/ 775344 h 1101217"/>
                <a:gd name="connsiteX97" fmla="*/ 130629 w 754275"/>
                <a:gd name="connsiteY97" fmla="*/ 775344 h 1101217"/>
                <a:gd name="connsiteX98" fmla="*/ 101132 w 754275"/>
                <a:gd name="connsiteY98" fmla="*/ 804840 h 1101217"/>
                <a:gd name="connsiteX99" fmla="*/ 126415 w 754275"/>
                <a:gd name="connsiteY99" fmla="*/ 813268 h 1101217"/>
                <a:gd name="connsiteX100" fmla="*/ 210691 w 754275"/>
                <a:gd name="connsiteY100" fmla="*/ 821696 h 1101217"/>
                <a:gd name="connsiteX101" fmla="*/ 235974 w 754275"/>
                <a:gd name="connsiteY101" fmla="*/ 897545 h 1101217"/>
                <a:gd name="connsiteX102" fmla="*/ 286539 w 754275"/>
                <a:gd name="connsiteY102" fmla="*/ 922827 h 1101217"/>
                <a:gd name="connsiteX103" fmla="*/ 257044 w 754275"/>
                <a:gd name="connsiteY103" fmla="*/ 939682 h 1101217"/>
                <a:gd name="connsiteX104" fmla="*/ 265471 w 754275"/>
                <a:gd name="connsiteY104" fmla="*/ 952323 h 1101217"/>
                <a:gd name="connsiteX105" fmla="*/ 257043 w 754275"/>
                <a:gd name="connsiteY105" fmla="*/ 990248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92704 w 754275"/>
                <a:gd name="connsiteY96" fmla="*/ 775344 h 1101217"/>
                <a:gd name="connsiteX97" fmla="*/ 130629 w 754275"/>
                <a:gd name="connsiteY97" fmla="*/ 775344 h 1101217"/>
                <a:gd name="connsiteX98" fmla="*/ 101132 w 754275"/>
                <a:gd name="connsiteY98" fmla="*/ 804840 h 1101217"/>
                <a:gd name="connsiteX99" fmla="*/ 185409 w 754275"/>
                <a:gd name="connsiteY99" fmla="*/ 783771 h 1101217"/>
                <a:gd name="connsiteX100" fmla="*/ 210691 w 754275"/>
                <a:gd name="connsiteY100" fmla="*/ 821696 h 1101217"/>
                <a:gd name="connsiteX101" fmla="*/ 235974 w 754275"/>
                <a:gd name="connsiteY101" fmla="*/ 897545 h 1101217"/>
                <a:gd name="connsiteX102" fmla="*/ 286539 w 754275"/>
                <a:gd name="connsiteY102" fmla="*/ 922827 h 1101217"/>
                <a:gd name="connsiteX103" fmla="*/ 257044 w 754275"/>
                <a:gd name="connsiteY103" fmla="*/ 939682 h 1101217"/>
                <a:gd name="connsiteX104" fmla="*/ 265471 w 754275"/>
                <a:gd name="connsiteY104" fmla="*/ 952323 h 1101217"/>
                <a:gd name="connsiteX105" fmla="*/ 257043 w 754275"/>
                <a:gd name="connsiteY105" fmla="*/ 990248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143270 w 754275"/>
                <a:gd name="connsiteY96" fmla="*/ 750062 h 1101217"/>
                <a:gd name="connsiteX97" fmla="*/ 130629 w 754275"/>
                <a:gd name="connsiteY97" fmla="*/ 775344 h 1101217"/>
                <a:gd name="connsiteX98" fmla="*/ 101132 w 754275"/>
                <a:gd name="connsiteY98" fmla="*/ 804840 h 1101217"/>
                <a:gd name="connsiteX99" fmla="*/ 185409 w 754275"/>
                <a:gd name="connsiteY99" fmla="*/ 783771 h 1101217"/>
                <a:gd name="connsiteX100" fmla="*/ 210691 w 754275"/>
                <a:gd name="connsiteY100" fmla="*/ 821696 h 1101217"/>
                <a:gd name="connsiteX101" fmla="*/ 235974 w 754275"/>
                <a:gd name="connsiteY101" fmla="*/ 897545 h 1101217"/>
                <a:gd name="connsiteX102" fmla="*/ 286539 w 754275"/>
                <a:gd name="connsiteY102" fmla="*/ 922827 h 1101217"/>
                <a:gd name="connsiteX103" fmla="*/ 257044 w 754275"/>
                <a:gd name="connsiteY103" fmla="*/ 939682 h 1101217"/>
                <a:gd name="connsiteX104" fmla="*/ 265471 w 754275"/>
                <a:gd name="connsiteY104" fmla="*/ 952323 h 1101217"/>
                <a:gd name="connsiteX105" fmla="*/ 257043 w 754275"/>
                <a:gd name="connsiteY105" fmla="*/ 990248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143270 w 754275"/>
                <a:gd name="connsiteY96" fmla="*/ 750062 h 1101217"/>
                <a:gd name="connsiteX97" fmla="*/ 130629 w 754275"/>
                <a:gd name="connsiteY97" fmla="*/ 775344 h 1101217"/>
                <a:gd name="connsiteX98" fmla="*/ 155912 w 754275"/>
                <a:gd name="connsiteY98" fmla="*/ 766916 h 1101217"/>
                <a:gd name="connsiteX99" fmla="*/ 185409 w 754275"/>
                <a:gd name="connsiteY99" fmla="*/ 783771 h 1101217"/>
                <a:gd name="connsiteX100" fmla="*/ 210691 w 754275"/>
                <a:gd name="connsiteY100" fmla="*/ 821696 h 1101217"/>
                <a:gd name="connsiteX101" fmla="*/ 235974 w 754275"/>
                <a:gd name="connsiteY101" fmla="*/ 897545 h 1101217"/>
                <a:gd name="connsiteX102" fmla="*/ 286539 w 754275"/>
                <a:gd name="connsiteY102" fmla="*/ 922827 h 1101217"/>
                <a:gd name="connsiteX103" fmla="*/ 257044 w 754275"/>
                <a:gd name="connsiteY103" fmla="*/ 939682 h 1101217"/>
                <a:gd name="connsiteX104" fmla="*/ 265471 w 754275"/>
                <a:gd name="connsiteY104" fmla="*/ 952323 h 1101217"/>
                <a:gd name="connsiteX105" fmla="*/ 257043 w 754275"/>
                <a:gd name="connsiteY105" fmla="*/ 990248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3899 w 754275"/>
                <a:gd name="connsiteY0" fmla="*/ 1099808 h 1101217"/>
                <a:gd name="connsiteX1" fmla="*/ 294968 w 754275"/>
                <a:gd name="connsiteY1" fmla="*/ 1082953 h 1101217"/>
                <a:gd name="connsiteX2" fmla="*/ 311823 w 754275"/>
                <a:gd name="connsiteY2" fmla="*/ 1061884 h 1101217"/>
                <a:gd name="connsiteX3" fmla="*/ 358175 w 754275"/>
                <a:gd name="connsiteY3" fmla="*/ 1049242 h 1101217"/>
                <a:gd name="connsiteX4" fmla="*/ 370816 w 754275"/>
                <a:gd name="connsiteY4" fmla="*/ 1040815 h 1101217"/>
                <a:gd name="connsiteX5" fmla="*/ 396099 w 754275"/>
                <a:gd name="connsiteY5" fmla="*/ 1032387 h 1101217"/>
                <a:gd name="connsiteX6" fmla="*/ 425596 w 754275"/>
                <a:gd name="connsiteY6" fmla="*/ 1002890 h 1101217"/>
                <a:gd name="connsiteX7" fmla="*/ 438238 w 754275"/>
                <a:gd name="connsiteY7" fmla="*/ 994463 h 1101217"/>
                <a:gd name="connsiteX8" fmla="*/ 446665 w 754275"/>
                <a:gd name="connsiteY8" fmla="*/ 981821 h 1101217"/>
                <a:gd name="connsiteX9" fmla="*/ 471948 w 754275"/>
                <a:gd name="connsiteY9" fmla="*/ 969180 h 1101217"/>
                <a:gd name="connsiteX10" fmla="*/ 497231 w 754275"/>
                <a:gd name="connsiteY10" fmla="*/ 973393 h 1101217"/>
                <a:gd name="connsiteX11" fmla="*/ 543583 w 754275"/>
                <a:gd name="connsiteY11" fmla="*/ 960752 h 1101217"/>
                <a:gd name="connsiteX12" fmla="*/ 581508 w 754275"/>
                <a:gd name="connsiteY12" fmla="*/ 952324 h 1101217"/>
                <a:gd name="connsiteX13" fmla="*/ 598363 w 754275"/>
                <a:gd name="connsiteY13" fmla="*/ 927041 h 1101217"/>
                <a:gd name="connsiteX14" fmla="*/ 585722 w 754275"/>
                <a:gd name="connsiteY14" fmla="*/ 876475 h 1101217"/>
                <a:gd name="connsiteX15" fmla="*/ 581508 w 754275"/>
                <a:gd name="connsiteY15" fmla="*/ 863834 h 1101217"/>
                <a:gd name="connsiteX16" fmla="*/ 568866 w 754275"/>
                <a:gd name="connsiteY16" fmla="*/ 855406 h 1101217"/>
                <a:gd name="connsiteX17" fmla="*/ 564652 w 754275"/>
                <a:gd name="connsiteY17" fmla="*/ 842765 h 1101217"/>
                <a:gd name="connsiteX18" fmla="*/ 585722 w 754275"/>
                <a:gd name="connsiteY18" fmla="*/ 821696 h 1101217"/>
                <a:gd name="connsiteX19" fmla="*/ 581508 w 754275"/>
                <a:gd name="connsiteY19" fmla="*/ 796413 h 1101217"/>
                <a:gd name="connsiteX20" fmla="*/ 539369 w 754275"/>
                <a:gd name="connsiteY20" fmla="*/ 792199 h 1101217"/>
                <a:gd name="connsiteX21" fmla="*/ 547797 w 754275"/>
                <a:gd name="connsiteY21" fmla="*/ 712136 h 1101217"/>
                <a:gd name="connsiteX22" fmla="*/ 543583 w 754275"/>
                <a:gd name="connsiteY22" fmla="*/ 695281 h 1101217"/>
                <a:gd name="connsiteX23" fmla="*/ 518300 w 754275"/>
                <a:gd name="connsiteY23" fmla="*/ 669998 h 1101217"/>
                <a:gd name="connsiteX24" fmla="*/ 514087 w 754275"/>
                <a:gd name="connsiteY24" fmla="*/ 657357 h 1101217"/>
                <a:gd name="connsiteX25" fmla="*/ 518300 w 754275"/>
                <a:gd name="connsiteY25" fmla="*/ 577294 h 1101217"/>
                <a:gd name="connsiteX26" fmla="*/ 543583 w 754275"/>
                <a:gd name="connsiteY26" fmla="*/ 552011 h 1101217"/>
                <a:gd name="connsiteX27" fmla="*/ 568866 w 754275"/>
                <a:gd name="connsiteY27" fmla="*/ 543583 h 1101217"/>
                <a:gd name="connsiteX28" fmla="*/ 581508 w 754275"/>
                <a:gd name="connsiteY28" fmla="*/ 539369 h 1101217"/>
                <a:gd name="connsiteX29" fmla="*/ 615218 w 754275"/>
                <a:gd name="connsiteY29" fmla="*/ 530942 h 1101217"/>
                <a:gd name="connsiteX30" fmla="*/ 623646 w 754275"/>
                <a:gd name="connsiteY30" fmla="*/ 505659 h 1101217"/>
                <a:gd name="connsiteX31" fmla="*/ 627860 w 754275"/>
                <a:gd name="connsiteY31" fmla="*/ 484590 h 1101217"/>
                <a:gd name="connsiteX32" fmla="*/ 653143 w 754275"/>
                <a:gd name="connsiteY32" fmla="*/ 467734 h 1101217"/>
                <a:gd name="connsiteX33" fmla="*/ 657357 w 754275"/>
                <a:gd name="connsiteY33" fmla="*/ 387672 h 1101217"/>
                <a:gd name="connsiteX34" fmla="*/ 648929 w 754275"/>
                <a:gd name="connsiteY34" fmla="*/ 362389 h 1101217"/>
                <a:gd name="connsiteX35" fmla="*/ 661570 w 754275"/>
                <a:gd name="connsiteY35" fmla="*/ 316037 h 1101217"/>
                <a:gd name="connsiteX36" fmla="*/ 686853 w 754275"/>
                <a:gd name="connsiteY36" fmla="*/ 307609 h 1101217"/>
                <a:gd name="connsiteX37" fmla="*/ 712136 w 754275"/>
                <a:gd name="connsiteY37" fmla="*/ 299181 h 1101217"/>
                <a:gd name="connsiteX38" fmla="*/ 724778 w 754275"/>
                <a:gd name="connsiteY38" fmla="*/ 294968 h 1101217"/>
                <a:gd name="connsiteX39" fmla="*/ 754275 w 754275"/>
                <a:gd name="connsiteY39" fmla="*/ 286540 h 1101217"/>
                <a:gd name="connsiteX40" fmla="*/ 750061 w 754275"/>
                <a:gd name="connsiteY40" fmla="*/ 257043 h 1101217"/>
                <a:gd name="connsiteX41" fmla="*/ 737419 w 754275"/>
                <a:gd name="connsiteY41" fmla="*/ 252829 h 1101217"/>
                <a:gd name="connsiteX42" fmla="*/ 707922 w 754275"/>
                <a:gd name="connsiteY42" fmla="*/ 219119 h 1101217"/>
                <a:gd name="connsiteX43" fmla="*/ 678426 w 754275"/>
                <a:gd name="connsiteY43" fmla="*/ 214905 h 1101217"/>
                <a:gd name="connsiteX44" fmla="*/ 644715 w 754275"/>
                <a:gd name="connsiteY44" fmla="*/ 219119 h 1101217"/>
                <a:gd name="connsiteX45" fmla="*/ 632074 w 754275"/>
                <a:gd name="connsiteY45" fmla="*/ 231760 h 1101217"/>
                <a:gd name="connsiteX46" fmla="*/ 619432 w 754275"/>
                <a:gd name="connsiteY46" fmla="*/ 240188 h 1101217"/>
                <a:gd name="connsiteX47" fmla="*/ 585722 w 754275"/>
                <a:gd name="connsiteY47" fmla="*/ 223333 h 1101217"/>
                <a:gd name="connsiteX48" fmla="*/ 581508 w 754275"/>
                <a:gd name="connsiteY48" fmla="*/ 202263 h 1101217"/>
                <a:gd name="connsiteX49" fmla="*/ 556225 w 754275"/>
                <a:gd name="connsiteY49" fmla="*/ 193836 h 1101217"/>
                <a:gd name="connsiteX50" fmla="*/ 488804 w 754275"/>
                <a:gd name="connsiteY50" fmla="*/ 185408 h 1101217"/>
                <a:gd name="connsiteX51" fmla="*/ 476162 w 754275"/>
                <a:gd name="connsiteY51" fmla="*/ 172767 h 1101217"/>
                <a:gd name="connsiteX52" fmla="*/ 463521 w 754275"/>
                <a:gd name="connsiteY52" fmla="*/ 164339 h 1101217"/>
                <a:gd name="connsiteX53" fmla="*/ 459307 w 754275"/>
                <a:gd name="connsiteY53" fmla="*/ 151698 h 1101217"/>
                <a:gd name="connsiteX54" fmla="*/ 434024 w 754275"/>
                <a:gd name="connsiteY54" fmla="*/ 139056 h 1101217"/>
                <a:gd name="connsiteX55" fmla="*/ 404527 w 754275"/>
                <a:gd name="connsiteY55" fmla="*/ 143270 h 1101217"/>
                <a:gd name="connsiteX56" fmla="*/ 391886 w 754275"/>
                <a:gd name="connsiteY56" fmla="*/ 147484 h 1101217"/>
                <a:gd name="connsiteX57" fmla="*/ 345534 w 754275"/>
                <a:gd name="connsiteY57" fmla="*/ 143270 h 1101217"/>
                <a:gd name="connsiteX58" fmla="*/ 362389 w 754275"/>
                <a:gd name="connsiteY58" fmla="*/ 117987 h 1101217"/>
                <a:gd name="connsiteX59" fmla="*/ 358175 w 754275"/>
                <a:gd name="connsiteY59" fmla="*/ 71635 h 1101217"/>
                <a:gd name="connsiteX60" fmla="*/ 332892 w 754275"/>
                <a:gd name="connsiteY60" fmla="*/ 58993 h 1101217"/>
                <a:gd name="connsiteX61" fmla="*/ 278112 w 754275"/>
                <a:gd name="connsiteY61" fmla="*/ 54780 h 1101217"/>
                <a:gd name="connsiteX62" fmla="*/ 265471 w 754275"/>
                <a:gd name="connsiteY62" fmla="*/ 50566 h 1101217"/>
                <a:gd name="connsiteX63" fmla="*/ 261257 w 754275"/>
                <a:gd name="connsiteY63" fmla="*/ 37924 h 1101217"/>
                <a:gd name="connsiteX64" fmla="*/ 252829 w 754275"/>
                <a:gd name="connsiteY64" fmla="*/ 25283 h 1101217"/>
                <a:gd name="connsiteX65" fmla="*/ 240188 w 754275"/>
                <a:gd name="connsiteY65" fmla="*/ 16855 h 1101217"/>
                <a:gd name="connsiteX66" fmla="*/ 214905 w 754275"/>
                <a:gd name="connsiteY66" fmla="*/ 0 h 1101217"/>
                <a:gd name="connsiteX67" fmla="*/ 168553 w 754275"/>
                <a:gd name="connsiteY67" fmla="*/ 29497 h 1101217"/>
                <a:gd name="connsiteX68" fmla="*/ 164339 w 754275"/>
                <a:gd name="connsiteY68" fmla="*/ 42138 h 1101217"/>
                <a:gd name="connsiteX69" fmla="*/ 160125 w 754275"/>
                <a:gd name="connsiteY69" fmla="*/ 113773 h 1101217"/>
                <a:gd name="connsiteX70" fmla="*/ 155911 w 754275"/>
                <a:gd name="connsiteY70" fmla="*/ 126415 h 1101217"/>
                <a:gd name="connsiteX71" fmla="*/ 143270 w 754275"/>
                <a:gd name="connsiteY71" fmla="*/ 134842 h 1101217"/>
                <a:gd name="connsiteX72" fmla="*/ 130628 w 754275"/>
                <a:gd name="connsiteY72" fmla="*/ 160125 h 1101217"/>
                <a:gd name="connsiteX73" fmla="*/ 117987 w 754275"/>
                <a:gd name="connsiteY73" fmla="*/ 168553 h 1101217"/>
                <a:gd name="connsiteX74" fmla="*/ 109559 w 754275"/>
                <a:gd name="connsiteY74" fmla="*/ 248616 h 1101217"/>
                <a:gd name="connsiteX75" fmla="*/ 101132 w 754275"/>
                <a:gd name="connsiteY75" fmla="*/ 261257 h 1101217"/>
                <a:gd name="connsiteX76" fmla="*/ 96918 w 754275"/>
                <a:gd name="connsiteY76" fmla="*/ 273898 h 1101217"/>
                <a:gd name="connsiteX77" fmla="*/ 84276 w 754275"/>
                <a:gd name="connsiteY77" fmla="*/ 324464 h 1101217"/>
                <a:gd name="connsiteX78" fmla="*/ 71635 w 754275"/>
                <a:gd name="connsiteY78" fmla="*/ 328678 h 1101217"/>
                <a:gd name="connsiteX79" fmla="*/ 42138 w 754275"/>
                <a:gd name="connsiteY79" fmla="*/ 358175 h 1101217"/>
                <a:gd name="connsiteX80" fmla="*/ 29497 w 754275"/>
                <a:gd name="connsiteY80" fmla="*/ 383458 h 1101217"/>
                <a:gd name="connsiteX81" fmla="*/ 21069 w 754275"/>
                <a:gd name="connsiteY81" fmla="*/ 396099 h 1101217"/>
                <a:gd name="connsiteX82" fmla="*/ 8428 w 754275"/>
                <a:gd name="connsiteY82" fmla="*/ 434024 h 1101217"/>
                <a:gd name="connsiteX83" fmla="*/ 4214 w 754275"/>
                <a:gd name="connsiteY83" fmla="*/ 446665 h 1101217"/>
                <a:gd name="connsiteX84" fmla="*/ 0 w 754275"/>
                <a:gd name="connsiteY84" fmla="*/ 467734 h 1101217"/>
                <a:gd name="connsiteX85" fmla="*/ 4214 w 754275"/>
                <a:gd name="connsiteY85" fmla="*/ 526728 h 1101217"/>
                <a:gd name="connsiteX86" fmla="*/ 8428 w 754275"/>
                <a:gd name="connsiteY86" fmla="*/ 539369 h 1101217"/>
                <a:gd name="connsiteX87" fmla="*/ 21069 w 754275"/>
                <a:gd name="connsiteY87" fmla="*/ 547797 h 1101217"/>
                <a:gd name="connsiteX88" fmla="*/ 29497 w 754275"/>
                <a:gd name="connsiteY88" fmla="*/ 573080 h 1101217"/>
                <a:gd name="connsiteX89" fmla="*/ 46352 w 754275"/>
                <a:gd name="connsiteY89" fmla="*/ 598363 h 1101217"/>
                <a:gd name="connsiteX90" fmla="*/ 54780 w 754275"/>
                <a:gd name="connsiteY90" fmla="*/ 615218 h 1101217"/>
                <a:gd name="connsiteX91" fmla="*/ 71635 w 754275"/>
                <a:gd name="connsiteY91" fmla="*/ 640501 h 1101217"/>
                <a:gd name="connsiteX92" fmla="*/ 80063 w 754275"/>
                <a:gd name="connsiteY92" fmla="*/ 653143 h 1101217"/>
                <a:gd name="connsiteX93" fmla="*/ 88490 w 754275"/>
                <a:gd name="connsiteY93" fmla="*/ 678426 h 1101217"/>
                <a:gd name="connsiteX94" fmla="*/ 92704 w 754275"/>
                <a:gd name="connsiteY94" fmla="*/ 691067 h 1101217"/>
                <a:gd name="connsiteX95" fmla="*/ 96918 w 754275"/>
                <a:gd name="connsiteY95" fmla="*/ 712136 h 1101217"/>
                <a:gd name="connsiteX96" fmla="*/ 143270 w 754275"/>
                <a:gd name="connsiteY96" fmla="*/ 750062 h 1101217"/>
                <a:gd name="connsiteX97" fmla="*/ 147485 w 754275"/>
                <a:gd name="connsiteY97" fmla="*/ 754275 h 1101217"/>
                <a:gd name="connsiteX98" fmla="*/ 155912 w 754275"/>
                <a:gd name="connsiteY98" fmla="*/ 766916 h 1101217"/>
                <a:gd name="connsiteX99" fmla="*/ 185409 w 754275"/>
                <a:gd name="connsiteY99" fmla="*/ 783771 h 1101217"/>
                <a:gd name="connsiteX100" fmla="*/ 210691 w 754275"/>
                <a:gd name="connsiteY100" fmla="*/ 821696 h 1101217"/>
                <a:gd name="connsiteX101" fmla="*/ 235974 w 754275"/>
                <a:gd name="connsiteY101" fmla="*/ 897545 h 1101217"/>
                <a:gd name="connsiteX102" fmla="*/ 286539 w 754275"/>
                <a:gd name="connsiteY102" fmla="*/ 922827 h 1101217"/>
                <a:gd name="connsiteX103" fmla="*/ 257044 w 754275"/>
                <a:gd name="connsiteY103" fmla="*/ 939682 h 1101217"/>
                <a:gd name="connsiteX104" fmla="*/ 265471 w 754275"/>
                <a:gd name="connsiteY104" fmla="*/ 952323 h 1101217"/>
                <a:gd name="connsiteX105" fmla="*/ 257043 w 754275"/>
                <a:gd name="connsiteY105" fmla="*/ 990248 h 1101217"/>
                <a:gd name="connsiteX106" fmla="*/ 210691 w 754275"/>
                <a:gd name="connsiteY106" fmla="*/ 994463 h 1101217"/>
                <a:gd name="connsiteX107" fmla="*/ 219119 w 754275"/>
                <a:gd name="connsiteY107" fmla="*/ 1019745 h 1101217"/>
                <a:gd name="connsiteX108" fmla="*/ 227546 w 754275"/>
                <a:gd name="connsiteY108" fmla="*/ 1049242 h 1101217"/>
                <a:gd name="connsiteX109" fmla="*/ 231760 w 754275"/>
                <a:gd name="connsiteY109" fmla="*/ 1074525 h 1101217"/>
                <a:gd name="connsiteX110" fmla="*/ 235974 w 754275"/>
                <a:gd name="connsiteY110" fmla="*/ 1087167 h 1101217"/>
                <a:gd name="connsiteX111" fmla="*/ 261257 w 754275"/>
                <a:gd name="connsiteY111" fmla="*/ 1095594 h 1101217"/>
                <a:gd name="connsiteX112" fmla="*/ 273899 w 754275"/>
                <a:gd name="connsiteY112"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156921 w 755285"/>
                <a:gd name="connsiteY70" fmla="*/ 126415 h 1101217"/>
                <a:gd name="connsiteX71" fmla="*/ 144280 w 755285"/>
                <a:gd name="connsiteY71" fmla="*/ 134842 h 1101217"/>
                <a:gd name="connsiteX72" fmla="*/ 131638 w 755285"/>
                <a:gd name="connsiteY72" fmla="*/ 160125 h 1101217"/>
                <a:gd name="connsiteX73" fmla="*/ 118997 w 755285"/>
                <a:gd name="connsiteY73" fmla="*/ 168553 h 1101217"/>
                <a:gd name="connsiteX74" fmla="*/ 110569 w 755285"/>
                <a:gd name="connsiteY74" fmla="*/ 248616 h 1101217"/>
                <a:gd name="connsiteX75" fmla="*/ 102142 w 755285"/>
                <a:gd name="connsiteY75" fmla="*/ 261257 h 1101217"/>
                <a:gd name="connsiteX76" fmla="*/ 97928 w 755285"/>
                <a:gd name="connsiteY76" fmla="*/ 273898 h 1101217"/>
                <a:gd name="connsiteX77" fmla="*/ 85286 w 755285"/>
                <a:gd name="connsiteY77" fmla="*/ 324464 h 1101217"/>
                <a:gd name="connsiteX78" fmla="*/ 72645 w 755285"/>
                <a:gd name="connsiteY78" fmla="*/ 328678 h 1101217"/>
                <a:gd name="connsiteX79" fmla="*/ 43148 w 755285"/>
                <a:gd name="connsiteY79" fmla="*/ 358175 h 1101217"/>
                <a:gd name="connsiteX80" fmla="*/ 30507 w 755285"/>
                <a:gd name="connsiteY80" fmla="*/ 383458 h 1101217"/>
                <a:gd name="connsiteX81" fmla="*/ 118997 w 755285"/>
                <a:gd name="connsiteY81" fmla="*/ 417168 h 1101217"/>
                <a:gd name="connsiteX82" fmla="*/ 9438 w 755285"/>
                <a:gd name="connsiteY82" fmla="*/ 434024 h 1101217"/>
                <a:gd name="connsiteX83" fmla="*/ 5224 w 755285"/>
                <a:gd name="connsiteY83" fmla="*/ 446665 h 1101217"/>
                <a:gd name="connsiteX84" fmla="*/ 1010 w 755285"/>
                <a:gd name="connsiteY84" fmla="*/ 467734 h 1101217"/>
                <a:gd name="connsiteX85" fmla="*/ 5224 w 755285"/>
                <a:gd name="connsiteY85" fmla="*/ 526728 h 1101217"/>
                <a:gd name="connsiteX86" fmla="*/ 9438 w 755285"/>
                <a:gd name="connsiteY86" fmla="*/ 539369 h 1101217"/>
                <a:gd name="connsiteX87" fmla="*/ 22079 w 755285"/>
                <a:gd name="connsiteY87" fmla="*/ 547797 h 1101217"/>
                <a:gd name="connsiteX88" fmla="*/ 30507 w 755285"/>
                <a:gd name="connsiteY88" fmla="*/ 573080 h 1101217"/>
                <a:gd name="connsiteX89" fmla="*/ 47362 w 755285"/>
                <a:gd name="connsiteY89" fmla="*/ 598363 h 1101217"/>
                <a:gd name="connsiteX90" fmla="*/ 55790 w 755285"/>
                <a:gd name="connsiteY90" fmla="*/ 615218 h 1101217"/>
                <a:gd name="connsiteX91" fmla="*/ 72645 w 755285"/>
                <a:gd name="connsiteY91" fmla="*/ 640501 h 1101217"/>
                <a:gd name="connsiteX92" fmla="*/ 81073 w 755285"/>
                <a:gd name="connsiteY92" fmla="*/ 653143 h 1101217"/>
                <a:gd name="connsiteX93" fmla="*/ 89500 w 755285"/>
                <a:gd name="connsiteY93" fmla="*/ 678426 h 1101217"/>
                <a:gd name="connsiteX94" fmla="*/ 93714 w 755285"/>
                <a:gd name="connsiteY94" fmla="*/ 691067 h 1101217"/>
                <a:gd name="connsiteX95" fmla="*/ 97928 w 755285"/>
                <a:gd name="connsiteY95" fmla="*/ 712136 h 1101217"/>
                <a:gd name="connsiteX96" fmla="*/ 144280 w 755285"/>
                <a:gd name="connsiteY96" fmla="*/ 750062 h 1101217"/>
                <a:gd name="connsiteX97" fmla="*/ 148495 w 755285"/>
                <a:gd name="connsiteY97" fmla="*/ 754275 h 1101217"/>
                <a:gd name="connsiteX98" fmla="*/ 156922 w 755285"/>
                <a:gd name="connsiteY98" fmla="*/ 766916 h 1101217"/>
                <a:gd name="connsiteX99" fmla="*/ 186419 w 755285"/>
                <a:gd name="connsiteY99" fmla="*/ 783771 h 1101217"/>
                <a:gd name="connsiteX100" fmla="*/ 211701 w 755285"/>
                <a:gd name="connsiteY100" fmla="*/ 821696 h 1101217"/>
                <a:gd name="connsiteX101" fmla="*/ 236984 w 755285"/>
                <a:gd name="connsiteY101" fmla="*/ 897545 h 1101217"/>
                <a:gd name="connsiteX102" fmla="*/ 287549 w 755285"/>
                <a:gd name="connsiteY102" fmla="*/ 922827 h 1101217"/>
                <a:gd name="connsiteX103" fmla="*/ 258054 w 755285"/>
                <a:gd name="connsiteY103" fmla="*/ 939682 h 1101217"/>
                <a:gd name="connsiteX104" fmla="*/ 266481 w 755285"/>
                <a:gd name="connsiteY104" fmla="*/ 952323 h 1101217"/>
                <a:gd name="connsiteX105" fmla="*/ 258053 w 755285"/>
                <a:gd name="connsiteY105" fmla="*/ 990248 h 1101217"/>
                <a:gd name="connsiteX106" fmla="*/ 211701 w 755285"/>
                <a:gd name="connsiteY106" fmla="*/ 994463 h 1101217"/>
                <a:gd name="connsiteX107" fmla="*/ 220129 w 755285"/>
                <a:gd name="connsiteY107" fmla="*/ 1019745 h 1101217"/>
                <a:gd name="connsiteX108" fmla="*/ 228556 w 755285"/>
                <a:gd name="connsiteY108" fmla="*/ 1049242 h 1101217"/>
                <a:gd name="connsiteX109" fmla="*/ 232770 w 755285"/>
                <a:gd name="connsiteY109" fmla="*/ 1074525 h 1101217"/>
                <a:gd name="connsiteX110" fmla="*/ 236984 w 755285"/>
                <a:gd name="connsiteY110" fmla="*/ 1087167 h 1101217"/>
                <a:gd name="connsiteX111" fmla="*/ 262267 w 755285"/>
                <a:gd name="connsiteY111" fmla="*/ 1095594 h 1101217"/>
                <a:gd name="connsiteX112" fmla="*/ 274909 w 755285"/>
                <a:gd name="connsiteY112"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156921 w 755285"/>
                <a:gd name="connsiteY70" fmla="*/ 126415 h 1101217"/>
                <a:gd name="connsiteX71" fmla="*/ 144280 w 755285"/>
                <a:gd name="connsiteY71" fmla="*/ 134842 h 1101217"/>
                <a:gd name="connsiteX72" fmla="*/ 131638 w 755285"/>
                <a:gd name="connsiteY72" fmla="*/ 160125 h 1101217"/>
                <a:gd name="connsiteX73" fmla="*/ 118997 w 755285"/>
                <a:gd name="connsiteY73" fmla="*/ 168553 h 1101217"/>
                <a:gd name="connsiteX74" fmla="*/ 110569 w 755285"/>
                <a:gd name="connsiteY74" fmla="*/ 248616 h 1101217"/>
                <a:gd name="connsiteX75" fmla="*/ 102142 w 755285"/>
                <a:gd name="connsiteY75" fmla="*/ 261257 h 1101217"/>
                <a:gd name="connsiteX76" fmla="*/ 97928 w 755285"/>
                <a:gd name="connsiteY76" fmla="*/ 273898 h 1101217"/>
                <a:gd name="connsiteX77" fmla="*/ 85286 w 755285"/>
                <a:gd name="connsiteY77" fmla="*/ 324464 h 1101217"/>
                <a:gd name="connsiteX78" fmla="*/ 72645 w 755285"/>
                <a:gd name="connsiteY78" fmla="*/ 328678 h 1101217"/>
                <a:gd name="connsiteX79" fmla="*/ 43148 w 755285"/>
                <a:gd name="connsiteY79" fmla="*/ 358175 h 1101217"/>
                <a:gd name="connsiteX80" fmla="*/ 123211 w 755285"/>
                <a:gd name="connsiteY80" fmla="*/ 400314 h 1101217"/>
                <a:gd name="connsiteX81" fmla="*/ 118997 w 755285"/>
                <a:gd name="connsiteY81" fmla="*/ 417168 h 1101217"/>
                <a:gd name="connsiteX82" fmla="*/ 9438 w 755285"/>
                <a:gd name="connsiteY82" fmla="*/ 434024 h 1101217"/>
                <a:gd name="connsiteX83" fmla="*/ 5224 w 755285"/>
                <a:gd name="connsiteY83" fmla="*/ 446665 h 1101217"/>
                <a:gd name="connsiteX84" fmla="*/ 1010 w 755285"/>
                <a:gd name="connsiteY84" fmla="*/ 467734 h 1101217"/>
                <a:gd name="connsiteX85" fmla="*/ 5224 w 755285"/>
                <a:gd name="connsiteY85" fmla="*/ 526728 h 1101217"/>
                <a:gd name="connsiteX86" fmla="*/ 9438 w 755285"/>
                <a:gd name="connsiteY86" fmla="*/ 539369 h 1101217"/>
                <a:gd name="connsiteX87" fmla="*/ 22079 w 755285"/>
                <a:gd name="connsiteY87" fmla="*/ 547797 h 1101217"/>
                <a:gd name="connsiteX88" fmla="*/ 30507 w 755285"/>
                <a:gd name="connsiteY88" fmla="*/ 573080 h 1101217"/>
                <a:gd name="connsiteX89" fmla="*/ 47362 w 755285"/>
                <a:gd name="connsiteY89" fmla="*/ 598363 h 1101217"/>
                <a:gd name="connsiteX90" fmla="*/ 55790 w 755285"/>
                <a:gd name="connsiteY90" fmla="*/ 615218 h 1101217"/>
                <a:gd name="connsiteX91" fmla="*/ 72645 w 755285"/>
                <a:gd name="connsiteY91" fmla="*/ 640501 h 1101217"/>
                <a:gd name="connsiteX92" fmla="*/ 81073 w 755285"/>
                <a:gd name="connsiteY92" fmla="*/ 653143 h 1101217"/>
                <a:gd name="connsiteX93" fmla="*/ 89500 w 755285"/>
                <a:gd name="connsiteY93" fmla="*/ 678426 h 1101217"/>
                <a:gd name="connsiteX94" fmla="*/ 93714 w 755285"/>
                <a:gd name="connsiteY94" fmla="*/ 691067 h 1101217"/>
                <a:gd name="connsiteX95" fmla="*/ 97928 w 755285"/>
                <a:gd name="connsiteY95" fmla="*/ 712136 h 1101217"/>
                <a:gd name="connsiteX96" fmla="*/ 144280 w 755285"/>
                <a:gd name="connsiteY96" fmla="*/ 750062 h 1101217"/>
                <a:gd name="connsiteX97" fmla="*/ 148495 w 755285"/>
                <a:gd name="connsiteY97" fmla="*/ 754275 h 1101217"/>
                <a:gd name="connsiteX98" fmla="*/ 156922 w 755285"/>
                <a:gd name="connsiteY98" fmla="*/ 766916 h 1101217"/>
                <a:gd name="connsiteX99" fmla="*/ 186419 w 755285"/>
                <a:gd name="connsiteY99" fmla="*/ 783771 h 1101217"/>
                <a:gd name="connsiteX100" fmla="*/ 211701 w 755285"/>
                <a:gd name="connsiteY100" fmla="*/ 821696 h 1101217"/>
                <a:gd name="connsiteX101" fmla="*/ 236984 w 755285"/>
                <a:gd name="connsiteY101" fmla="*/ 897545 h 1101217"/>
                <a:gd name="connsiteX102" fmla="*/ 287549 w 755285"/>
                <a:gd name="connsiteY102" fmla="*/ 922827 h 1101217"/>
                <a:gd name="connsiteX103" fmla="*/ 258054 w 755285"/>
                <a:gd name="connsiteY103" fmla="*/ 939682 h 1101217"/>
                <a:gd name="connsiteX104" fmla="*/ 266481 w 755285"/>
                <a:gd name="connsiteY104" fmla="*/ 952323 h 1101217"/>
                <a:gd name="connsiteX105" fmla="*/ 258053 w 755285"/>
                <a:gd name="connsiteY105" fmla="*/ 990248 h 1101217"/>
                <a:gd name="connsiteX106" fmla="*/ 211701 w 755285"/>
                <a:gd name="connsiteY106" fmla="*/ 994463 h 1101217"/>
                <a:gd name="connsiteX107" fmla="*/ 220129 w 755285"/>
                <a:gd name="connsiteY107" fmla="*/ 1019745 h 1101217"/>
                <a:gd name="connsiteX108" fmla="*/ 228556 w 755285"/>
                <a:gd name="connsiteY108" fmla="*/ 1049242 h 1101217"/>
                <a:gd name="connsiteX109" fmla="*/ 232770 w 755285"/>
                <a:gd name="connsiteY109" fmla="*/ 1074525 h 1101217"/>
                <a:gd name="connsiteX110" fmla="*/ 236984 w 755285"/>
                <a:gd name="connsiteY110" fmla="*/ 1087167 h 1101217"/>
                <a:gd name="connsiteX111" fmla="*/ 262267 w 755285"/>
                <a:gd name="connsiteY111" fmla="*/ 1095594 h 1101217"/>
                <a:gd name="connsiteX112" fmla="*/ 274909 w 755285"/>
                <a:gd name="connsiteY112"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156921 w 755285"/>
                <a:gd name="connsiteY70" fmla="*/ 126415 h 1101217"/>
                <a:gd name="connsiteX71" fmla="*/ 144280 w 755285"/>
                <a:gd name="connsiteY71" fmla="*/ 134842 h 1101217"/>
                <a:gd name="connsiteX72" fmla="*/ 131638 w 755285"/>
                <a:gd name="connsiteY72" fmla="*/ 160125 h 1101217"/>
                <a:gd name="connsiteX73" fmla="*/ 118997 w 755285"/>
                <a:gd name="connsiteY73" fmla="*/ 168553 h 1101217"/>
                <a:gd name="connsiteX74" fmla="*/ 110569 w 755285"/>
                <a:gd name="connsiteY74" fmla="*/ 248616 h 1101217"/>
                <a:gd name="connsiteX75" fmla="*/ 102142 w 755285"/>
                <a:gd name="connsiteY75" fmla="*/ 261257 h 1101217"/>
                <a:gd name="connsiteX76" fmla="*/ 97928 w 755285"/>
                <a:gd name="connsiteY76" fmla="*/ 273898 h 1101217"/>
                <a:gd name="connsiteX77" fmla="*/ 85286 w 755285"/>
                <a:gd name="connsiteY77" fmla="*/ 324464 h 1101217"/>
                <a:gd name="connsiteX78" fmla="*/ 72645 w 755285"/>
                <a:gd name="connsiteY78" fmla="*/ 328678 h 1101217"/>
                <a:gd name="connsiteX79" fmla="*/ 43148 w 755285"/>
                <a:gd name="connsiteY79" fmla="*/ 358175 h 1101217"/>
                <a:gd name="connsiteX80" fmla="*/ 123211 w 755285"/>
                <a:gd name="connsiteY80" fmla="*/ 400314 h 1101217"/>
                <a:gd name="connsiteX81" fmla="*/ 118997 w 755285"/>
                <a:gd name="connsiteY81" fmla="*/ 417168 h 1101217"/>
                <a:gd name="connsiteX82" fmla="*/ 9438 w 755285"/>
                <a:gd name="connsiteY82" fmla="*/ 434024 h 1101217"/>
                <a:gd name="connsiteX83" fmla="*/ 5224 w 755285"/>
                <a:gd name="connsiteY83" fmla="*/ 446665 h 1101217"/>
                <a:gd name="connsiteX84" fmla="*/ 1010 w 755285"/>
                <a:gd name="connsiteY84" fmla="*/ 467734 h 1101217"/>
                <a:gd name="connsiteX85" fmla="*/ 5224 w 755285"/>
                <a:gd name="connsiteY85" fmla="*/ 526728 h 1101217"/>
                <a:gd name="connsiteX86" fmla="*/ 9438 w 755285"/>
                <a:gd name="connsiteY86" fmla="*/ 539369 h 1101217"/>
                <a:gd name="connsiteX87" fmla="*/ 22079 w 755285"/>
                <a:gd name="connsiteY87" fmla="*/ 547797 h 1101217"/>
                <a:gd name="connsiteX88" fmla="*/ 30507 w 755285"/>
                <a:gd name="connsiteY88" fmla="*/ 573080 h 1101217"/>
                <a:gd name="connsiteX89" fmla="*/ 47362 w 755285"/>
                <a:gd name="connsiteY89" fmla="*/ 598363 h 1101217"/>
                <a:gd name="connsiteX90" fmla="*/ 55790 w 755285"/>
                <a:gd name="connsiteY90" fmla="*/ 615218 h 1101217"/>
                <a:gd name="connsiteX91" fmla="*/ 72645 w 755285"/>
                <a:gd name="connsiteY91" fmla="*/ 640501 h 1101217"/>
                <a:gd name="connsiteX92" fmla="*/ 81073 w 755285"/>
                <a:gd name="connsiteY92" fmla="*/ 653143 h 1101217"/>
                <a:gd name="connsiteX93" fmla="*/ 89500 w 755285"/>
                <a:gd name="connsiteY93" fmla="*/ 678426 h 1101217"/>
                <a:gd name="connsiteX94" fmla="*/ 93714 w 755285"/>
                <a:gd name="connsiteY94" fmla="*/ 691067 h 1101217"/>
                <a:gd name="connsiteX95" fmla="*/ 97928 w 755285"/>
                <a:gd name="connsiteY95" fmla="*/ 712136 h 1101217"/>
                <a:gd name="connsiteX96" fmla="*/ 144280 w 755285"/>
                <a:gd name="connsiteY96" fmla="*/ 750062 h 1101217"/>
                <a:gd name="connsiteX97" fmla="*/ 148495 w 755285"/>
                <a:gd name="connsiteY97" fmla="*/ 754275 h 1101217"/>
                <a:gd name="connsiteX98" fmla="*/ 156922 w 755285"/>
                <a:gd name="connsiteY98" fmla="*/ 766916 h 1101217"/>
                <a:gd name="connsiteX99" fmla="*/ 186419 w 755285"/>
                <a:gd name="connsiteY99" fmla="*/ 783771 h 1101217"/>
                <a:gd name="connsiteX100" fmla="*/ 211701 w 755285"/>
                <a:gd name="connsiteY100" fmla="*/ 821696 h 1101217"/>
                <a:gd name="connsiteX101" fmla="*/ 236984 w 755285"/>
                <a:gd name="connsiteY101" fmla="*/ 897545 h 1101217"/>
                <a:gd name="connsiteX102" fmla="*/ 287549 w 755285"/>
                <a:gd name="connsiteY102" fmla="*/ 922827 h 1101217"/>
                <a:gd name="connsiteX103" fmla="*/ 258054 w 755285"/>
                <a:gd name="connsiteY103" fmla="*/ 939682 h 1101217"/>
                <a:gd name="connsiteX104" fmla="*/ 266481 w 755285"/>
                <a:gd name="connsiteY104" fmla="*/ 952323 h 1101217"/>
                <a:gd name="connsiteX105" fmla="*/ 258053 w 755285"/>
                <a:gd name="connsiteY105" fmla="*/ 990248 h 1101217"/>
                <a:gd name="connsiteX106" fmla="*/ 211701 w 755285"/>
                <a:gd name="connsiteY106" fmla="*/ 994463 h 1101217"/>
                <a:gd name="connsiteX107" fmla="*/ 220129 w 755285"/>
                <a:gd name="connsiteY107" fmla="*/ 1019745 h 1101217"/>
                <a:gd name="connsiteX108" fmla="*/ 228556 w 755285"/>
                <a:gd name="connsiteY108" fmla="*/ 1049242 h 1101217"/>
                <a:gd name="connsiteX109" fmla="*/ 232770 w 755285"/>
                <a:gd name="connsiteY109" fmla="*/ 1074525 h 1101217"/>
                <a:gd name="connsiteX110" fmla="*/ 236984 w 755285"/>
                <a:gd name="connsiteY110" fmla="*/ 1087167 h 1101217"/>
                <a:gd name="connsiteX111" fmla="*/ 262267 w 755285"/>
                <a:gd name="connsiteY111" fmla="*/ 1095594 h 1101217"/>
                <a:gd name="connsiteX112" fmla="*/ 274909 w 755285"/>
                <a:gd name="connsiteY112"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156921 w 755285"/>
                <a:gd name="connsiteY70" fmla="*/ 126415 h 1101217"/>
                <a:gd name="connsiteX71" fmla="*/ 144280 w 755285"/>
                <a:gd name="connsiteY71" fmla="*/ 134842 h 1101217"/>
                <a:gd name="connsiteX72" fmla="*/ 131638 w 755285"/>
                <a:gd name="connsiteY72" fmla="*/ 160125 h 1101217"/>
                <a:gd name="connsiteX73" fmla="*/ 118997 w 755285"/>
                <a:gd name="connsiteY73" fmla="*/ 168553 h 1101217"/>
                <a:gd name="connsiteX74" fmla="*/ 110569 w 755285"/>
                <a:gd name="connsiteY74" fmla="*/ 248616 h 1101217"/>
                <a:gd name="connsiteX75" fmla="*/ 102142 w 755285"/>
                <a:gd name="connsiteY75" fmla="*/ 261257 h 1101217"/>
                <a:gd name="connsiteX76" fmla="*/ 97928 w 755285"/>
                <a:gd name="connsiteY76" fmla="*/ 273898 h 1101217"/>
                <a:gd name="connsiteX77" fmla="*/ 85286 w 755285"/>
                <a:gd name="connsiteY77" fmla="*/ 324464 h 1101217"/>
                <a:gd name="connsiteX78" fmla="*/ 72645 w 755285"/>
                <a:gd name="connsiteY78" fmla="*/ 328678 h 1101217"/>
                <a:gd name="connsiteX79" fmla="*/ 106356 w 755285"/>
                <a:gd name="connsiteY79" fmla="*/ 349747 h 1101217"/>
                <a:gd name="connsiteX80" fmla="*/ 123211 w 755285"/>
                <a:gd name="connsiteY80" fmla="*/ 400314 h 1101217"/>
                <a:gd name="connsiteX81" fmla="*/ 118997 w 755285"/>
                <a:gd name="connsiteY81" fmla="*/ 417168 h 1101217"/>
                <a:gd name="connsiteX82" fmla="*/ 9438 w 755285"/>
                <a:gd name="connsiteY82" fmla="*/ 434024 h 1101217"/>
                <a:gd name="connsiteX83" fmla="*/ 5224 w 755285"/>
                <a:gd name="connsiteY83" fmla="*/ 446665 h 1101217"/>
                <a:gd name="connsiteX84" fmla="*/ 1010 w 755285"/>
                <a:gd name="connsiteY84" fmla="*/ 467734 h 1101217"/>
                <a:gd name="connsiteX85" fmla="*/ 5224 w 755285"/>
                <a:gd name="connsiteY85" fmla="*/ 526728 h 1101217"/>
                <a:gd name="connsiteX86" fmla="*/ 9438 w 755285"/>
                <a:gd name="connsiteY86" fmla="*/ 539369 h 1101217"/>
                <a:gd name="connsiteX87" fmla="*/ 22079 w 755285"/>
                <a:gd name="connsiteY87" fmla="*/ 547797 h 1101217"/>
                <a:gd name="connsiteX88" fmla="*/ 30507 w 755285"/>
                <a:gd name="connsiteY88" fmla="*/ 573080 h 1101217"/>
                <a:gd name="connsiteX89" fmla="*/ 47362 w 755285"/>
                <a:gd name="connsiteY89" fmla="*/ 598363 h 1101217"/>
                <a:gd name="connsiteX90" fmla="*/ 55790 w 755285"/>
                <a:gd name="connsiteY90" fmla="*/ 615218 h 1101217"/>
                <a:gd name="connsiteX91" fmla="*/ 72645 w 755285"/>
                <a:gd name="connsiteY91" fmla="*/ 640501 h 1101217"/>
                <a:gd name="connsiteX92" fmla="*/ 81073 w 755285"/>
                <a:gd name="connsiteY92" fmla="*/ 653143 h 1101217"/>
                <a:gd name="connsiteX93" fmla="*/ 89500 w 755285"/>
                <a:gd name="connsiteY93" fmla="*/ 678426 h 1101217"/>
                <a:gd name="connsiteX94" fmla="*/ 93714 w 755285"/>
                <a:gd name="connsiteY94" fmla="*/ 691067 h 1101217"/>
                <a:gd name="connsiteX95" fmla="*/ 97928 w 755285"/>
                <a:gd name="connsiteY95" fmla="*/ 712136 h 1101217"/>
                <a:gd name="connsiteX96" fmla="*/ 144280 w 755285"/>
                <a:gd name="connsiteY96" fmla="*/ 750062 h 1101217"/>
                <a:gd name="connsiteX97" fmla="*/ 148495 w 755285"/>
                <a:gd name="connsiteY97" fmla="*/ 754275 h 1101217"/>
                <a:gd name="connsiteX98" fmla="*/ 156922 w 755285"/>
                <a:gd name="connsiteY98" fmla="*/ 766916 h 1101217"/>
                <a:gd name="connsiteX99" fmla="*/ 186419 w 755285"/>
                <a:gd name="connsiteY99" fmla="*/ 783771 h 1101217"/>
                <a:gd name="connsiteX100" fmla="*/ 211701 w 755285"/>
                <a:gd name="connsiteY100" fmla="*/ 821696 h 1101217"/>
                <a:gd name="connsiteX101" fmla="*/ 236984 w 755285"/>
                <a:gd name="connsiteY101" fmla="*/ 897545 h 1101217"/>
                <a:gd name="connsiteX102" fmla="*/ 287549 w 755285"/>
                <a:gd name="connsiteY102" fmla="*/ 922827 h 1101217"/>
                <a:gd name="connsiteX103" fmla="*/ 258054 w 755285"/>
                <a:gd name="connsiteY103" fmla="*/ 939682 h 1101217"/>
                <a:gd name="connsiteX104" fmla="*/ 266481 w 755285"/>
                <a:gd name="connsiteY104" fmla="*/ 952323 h 1101217"/>
                <a:gd name="connsiteX105" fmla="*/ 258053 w 755285"/>
                <a:gd name="connsiteY105" fmla="*/ 990248 h 1101217"/>
                <a:gd name="connsiteX106" fmla="*/ 211701 w 755285"/>
                <a:gd name="connsiteY106" fmla="*/ 994463 h 1101217"/>
                <a:gd name="connsiteX107" fmla="*/ 220129 w 755285"/>
                <a:gd name="connsiteY107" fmla="*/ 1019745 h 1101217"/>
                <a:gd name="connsiteX108" fmla="*/ 228556 w 755285"/>
                <a:gd name="connsiteY108" fmla="*/ 1049242 h 1101217"/>
                <a:gd name="connsiteX109" fmla="*/ 232770 w 755285"/>
                <a:gd name="connsiteY109" fmla="*/ 1074525 h 1101217"/>
                <a:gd name="connsiteX110" fmla="*/ 236984 w 755285"/>
                <a:gd name="connsiteY110" fmla="*/ 1087167 h 1101217"/>
                <a:gd name="connsiteX111" fmla="*/ 262267 w 755285"/>
                <a:gd name="connsiteY111" fmla="*/ 1095594 h 1101217"/>
                <a:gd name="connsiteX112" fmla="*/ 274909 w 755285"/>
                <a:gd name="connsiteY112"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156921 w 755285"/>
                <a:gd name="connsiteY70" fmla="*/ 126415 h 1101217"/>
                <a:gd name="connsiteX71" fmla="*/ 144280 w 755285"/>
                <a:gd name="connsiteY71" fmla="*/ 134842 h 1101217"/>
                <a:gd name="connsiteX72" fmla="*/ 131638 w 755285"/>
                <a:gd name="connsiteY72" fmla="*/ 160125 h 1101217"/>
                <a:gd name="connsiteX73" fmla="*/ 118997 w 755285"/>
                <a:gd name="connsiteY73" fmla="*/ 168553 h 1101217"/>
                <a:gd name="connsiteX74" fmla="*/ 110569 w 755285"/>
                <a:gd name="connsiteY74" fmla="*/ 248616 h 1101217"/>
                <a:gd name="connsiteX75" fmla="*/ 102142 w 755285"/>
                <a:gd name="connsiteY75" fmla="*/ 261257 h 1101217"/>
                <a:gd name="connsiteX76" fmla="*/ 97928 w 755285"/>
                <a:gd name="connsiteY76" fmla="*/ 273898 h 1101217"/>
                <a:gd name="connsiteX77" fmla="*/ 135852 w 755285"/>
                <a:gd name="connsiteY77" fmla="*/ 324464 h 1101217"/>
                <a:gd name="connsiteX78" fmla="*/ 72645 w 755285"/>
                <a:gd name="connsiteY78" fmla="*/ 328678 h 1101217"/>
                <a:gd name="connsiteX79" fmla="*/ 106356 w 755285"/>
                <a:gd name="connsiteY79" fmla="*/ 349747 h 1101217"/>
                <a:gd name="connsiteX80" fmla="*/ 123211 w 755285"/>
                <a:gd name="connsiteY80" fmla="*/ 400314 h 1101217"/>
                <a:gd name="connsiteX81" fmla="*/ 118997 w 755285"/>
                <a:gd name="connsiteY81" fmla="*/ 417168 h 1101217"/>
                <a:gd name="connsiteX82" fmla="*/ 9438 w 755285"/>
                <a:gd name="connsiteY82" fmla="*/ 434024 h 1101217"/>
                <a:gd name="connsiteX83" fmla="*/ 5224 w 755285"/>
                <a:gd name="connsiteY83" fmla="*/ 446665 h 1101217"/>
                <a:gd name="connsiteX84" fmla="*/ 1010 w 755285"/>
                <a:gd name="connsiteY84" fmla="*/ 467734 h 1101217"/>
                <a:gd name="connsiteX85" fmla="*/ 5224 w 755285"/>
                <a:gd name="connsiteY85" fmla="*/ 526728 h 1101217"/>
                <a:gd name="connsiteX86" fmla="*/ 9438 w 755285"/>
                <a:gd name="connsiteY86" fmla="*/ 539369 h 1101217"/>
                <a:gd name="connsiteX87" fmla="*/ 22079 w 755285"/>
                <a:gd name="connsiteY87" fmla="*/ 547797 h 1101217"/>
                <a:gd name="connsiteX88" fmla="*/ 30507 w 755285"/>
                <a:gd name="connsiteY88" fmla="*/ 573080 h 1101217"/>
                <a:gd name="connsiteX89" fmla="*/ 47362 w 755285"/>
                <a:gd name="connsiteY89" fmla="*/ 598363 h 1101217"/>
                <a:gd name="connsiteX90" fmla="*/ 55790 w 755285"/>
                <a:gd name="connsiteY90" fmla="*/ 615218 h 1101217"/>
                <a:gd name="connsiteX91" fmla="*/ 72645 w 755285"/>
                <a:gd name="connsiteY91" fmla="*/ 640501 h 1101217"/>
                <a:gd name="connsiteX92" fmla="*/ 81073 w 755285"/>
                <a:gd name="connsiteY92" fmla="*/ 653143 h 1101217"/>
                <a:gd name="connsiteX93" fmla="*/ 89500 w 755285"/>
                <a:gd name="connsiteY93" fmla="*/ 678426 h 1101217"/>
                <a:gd name="connsiteX94" fmla="*/ 93714 w 755285"/>
                <a:gd name="connsiteY94" fmla="*/ 691067 h 1101217"/>
                <a:gd name="connsiteX95" fmla="*/ 97928 w 755285"/>
                <a:gd name="connsiteY95" fmla="*/ 712136 h 1101217"/>
                <a:gd name="connsiteX96" fmla="*/ 144280 w 755285"/>
                <a:gd name="connsiteY96" fmla="*/ 750062 h 1101217"/>
                <a:gd name="connsiteX97" fmla="*/ 148495 w 755285"/>
                <a:gd name="connsiteY97" fmla="*/ 754275 h 1101217"/>
                <a:gd name="connsiteX98" fmla="*/ 156922 w 755285"/>
                <a:gd name="connsiteY98" fmla="*/ 766916 h 1101217"/>
                <a:gd name="connsiteX99" fmla="*/ 186419 w 755285"/>
                <a:gd name="connsiteY99" fmla="*/ 783771 h 1101217"/>
                <a:gd name="connsiteX100" fmla="*/ 211701 w 755285"/>
                <a:gd name="connsiteY100" fmla="*/ 821696 h 1101217"/>
                <a:gd name="connsiteX101" fmla="*/ 236984 w 755285"/>
                <a:gd name="connsiteY101" fmla="*/ 897545 h 1101217"/>
                <a:gd name="connsiteX102" fmla="*/ 287549 w 755285"/>
                <a:gd name="connsiteY102" fmla="*/ 922827 h 1101217"/>
                <a:gd name="connsiteX103" fmla="*/ 258054 w 755285"/>
                <a:gd name="connsiteY103" fmla="*/ 939682 h 1101217"/>
                <a:gd name="connsiteX104" fmla="*/ 266481 w 755285"/>
                <a:gd name="connsiteY104" fmla="*/ 952323 h 1101217"/>
                <a:gd name="connsiteX105" fmla="*/ 258053 w 755285"/>
                <a:gd name="connsiteY105" fmla="*/ 990248 h 1101217"/>
                <a:gd name="connsiteX106" fmla="*/ 211701 w 755285"/>
                <a:gd name="connsiteY106" fmla="*/ 994463 h 1101217"/>
                <a:gd name="connsiteX107" fmla="*/ 220129 w 755285"/>
                <a:gd name="connsiteY107" fmla="*/ 1019745 h 1101217"/>
                <a:gd name="connsiteX108" fmla="*/ 228556 w 755285"/>
                <a:gd name="connsiteY108" fmla="*/ 1049242 h 1101217"/>
                <a:gd name="connsiteX109" fmla="*/ 232770 w 755285"/>
                <a:gd name="connsiteY109" fmla="*/ 1074525 h 1101217"/>
                <a:gd name="connsiteX110" fmla="*/ 236984 w 755285"/>
                <a:gd name="connsiteY110" fmla="*/ 1087167 h 1101217"/>
                <a:gd name="connsiteX111" fmla="*/ 262267 w 755285"/>
                <a:gd name="connsiteY111" fmla="*/ 1095594 h 1101217"/>
                <a:gd name="connsiteX112" fmla="*/ 274909 w 755285"/>
                <a:gd name="connsiteY112"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156921 w 755285"/>
                <a:gd name="connsiteY70" fmla="*/ 126415 h 1101217"/>
                <a:gd name="connsiteX71" fmla="*/ 144280 w 755285"/>
                <a:gd name="connsiteY71" fmla="*/ 134842 h 1101217"/>
                <a:gd name="connsiteX72" fmla="*/ 131638 w 755285"/>
                <a:gd name="connsiteY72" fmla="*/ 160125 h 1101217"/>
                <a:gd name="connsiteX73" fmla="*/ 118997 w 755285"/>
                <a:gd name="connsiteY73" fmla="*/ 168553 h 1101217"/>
                <a:gd name="connsiteX74" fmla="*/ 110569 w 755285"/>
                <a:gd name="connsiteY74" fmla="*/ 248616 h 1101217"/>
                <a:gd name="connsiteX75" fmla="*/ 102142 w 755285"/>
                <a:gd name="connsiteY75" fmla="*/ 261257 h 1101217"/>
                <a:gd name="connsiteX76" fmla="*/ 97928 w 755285"/>
                <a:gd name="connsiteY76" fmla="*/ 273898 h 1101217"/>
                <a:gd name="connsiteX77" fmla="*/ 135852 w 755285"/>
                <a:gd name="connsiteY77" fmla="*/ 324464 h 1101217"/>
                <a:gd name="connsiteX78" fmla="*/ 114783 w 755285"/>
                <a:gd name="connsiteY78" fmla="*/ 337106 h 1101217"/>
                <a:gd name="connsiteX79" fmla="*/ 106356 w 755285"/>
                <a:gd name="connsiteY79" fmla="*/ 349747 h 1101217"/>
                <a:gd name="connsiteX80" fmla="*/ 123211 w 755285"/>
                <a:gd name="connsiteY80" fmla="*/ 400314 h 1101217"/>
                <a:gd name="connsiteX81" fmla="*/ 118997 w 755285"/>
                <a:gd name="connsiteY81" fmla="*/ 417168 h 1101217"/>
                <a:gd name="connsiteX82" fmla="*/ 9438 w 755285"/>
                <a:gd name="connsiteY82" fmla="*/ 434024 h 1101217"/>
                <a:gd name="connsiteX83" fmla="*/ 5224 w 755285"/>
                <a:gd name="connsiteY83" fmla="*/ 446665 h 1101217"/>
                <a:gd name="connsiteX84" fmla="*/ 1010 w 755285"/>
                <a:gd name="connsiteY84" fmla="*/ 467734 h 1101217"/>
                <a:gd name="connsiteX85" fmla="*/ 5224 w 755285"/>
                <a:gd name="connsiteY85" fmla="*/ 526728 h 1101217"/>
                <a:gd name="connsiteX86" fmla="*/ 9438 w 755285"/>
                <a:gd name="connsiteY86" fmla="*/ 539369 h 1101217"/>
                <a:gd name="connsiteX87" fmla="*/ 22079 w 755285"/>
                <a:gd name="connsiteY87" fmla="*/ 547797 h 1101217"/>
                <a:gd name="connsiteX88" fmla="*/ 30507 w 755285"/>
                <a:gd name="connsiteY88" fmla="*/ 573080 h 1101217"/>
                <a:gd name="connsiteX89" fmla="*/ 47362 w 755285"/>
                <a:gd name="connsiteY89" fmla="*/ 598363 h 1101217"/>
                <a:gd name="connsiteX90" fmla="*/ 55790 w 755285"/>
                <a:gd name="connsiteY90" fmla="*/ 615218 h 1101217"/>
                <a:gd name="connsiteX91" fmla="*/ 72645 w 755285"/>
                <a:gd name="connsiteY91" fmla="*/ 640501 h 1101217"/>
                <a:gd name="connsiteX92" fmla="*/ 81073 w 755285"/>
                <a:gd name="connsiteY92" fmla="*/ 653143 h 1101217"/>
                <a:gd name="connsiteX93" fmla="*/ 89500 w 755285"/>
                <a:gd name="connsiteY93" fmla="*/ 678426 h 1101217"/>
                <a:gd name="connsiteX94" fmla="*/ 93714 w 755285"/>
                <a:gd name="connsiteY94" fmla="*/ 691067 h 1101217"/>
                <a:gd name="connsiteX95" fmla="*/ 97928 w 755285"/>
                <a:gd name="connsiteY95" fmla="*/ 712136 h 1101217"/>
                <a:gd name="connsiteX96" fmla="*/ 144280 w 755285"/>
                <a:gd name="connsiteY96" fmla="*/ 750062 h 1101217"/>
                <a:gd name="connsiteX97" fmla="*/ 148495 w 755285"/>
                <a:gd name="connsiteY97" fmla="*/ 754275 h 1101217"/>
                <a:gd name="connsiteX98" fmla="*/ 156922 w 755285"/>
                <a:gd name="connsiteY98" fmla="*/ 766916 h 1101217"/>
                <a:gd name="connsiteX99" fmla="*/ 186419 w 755285"/>
                <a:gd name="connsiteY99" fmla="*/ 783771 h 1101217"/>
                <a:gd name="connsiteX100" fmla="*/ 211701 w 755285"/>
                <a:gd name="connsiteY100" fmla="*/ 821696 h 1101217"/>
                <a:gd name="connsiteX101" fmla="*/ 236984 w 755285"/>
                <a:gd name="connsiteY101" fmla="*/ 897545 h 1101217"/>
                <a:gd name="connsiteX102" fmla="*/ 287549 w 755285"/>
                <a:gd name="connsiteY102" fmla="*/ 922827 h 1101217"/>
                <a:gd name="connsiteX103" fmla="*/ 258054 w 755285"/>
                <a:gd name="connsiteY103" fmla="*/ 939682 h 1101217"/>
                <a:gd name="connsiteX104" fmla="*/ 266481 w 755285"/>
                <a:gd name="connsiteY104" fmla="*/ 952323 h 1101217"/>
                <a:gd name="connsiteX105" fmla="*/ 258053 w 755285"/>
                <a:gd name="connsiteY105" fmla="*/ 990248 h 1101217"/>
                <a:gd name="connsiteX106" fmla="*/ 211701 w 755285"/>
                <a:gd name="connsiteY106" fmla="*/ 994463 h 1101217"/>
                <a:gd name="connsiteX107" fmla="*/ 220129 w 755285"/>
                <a:gd name="connsiteY107" fmla="*/ 1019745 h 1101217"/>
                <a:gd name="connsiteX108" fmla="*/ 228556 w 755285"/>
                <a:gd name="connsiteY108" fmla="*/ 1049242 h 1101217"/>
                <a:gd name="connsiteX109" fmla="*/ 232770 w 755285"/>
                <a:gd name="connsiteY109" fmla="*/ 1074525 h 1101217"/>
                <a:gd name="connsiteX110" fmla="*/ 236984 w 755285"/>
                <a:gd name="connsiteY110" fmla="*/ 1087167 h 1101217"/>
                <a:gd name="connsiteX111" fmla="*/ 262267 w 755285"/>
                <a:gd name="connsiteY111" fmla="*/ 1095594 h 1101217"/>
                <a:gd name="connsiteX112" fmla="*/ 274909 w 755285"/>
                <a:gd name="connsiteY112"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156921 w 755285"/>
                <a:gd name="connsiteY70" fmla="*/ 126415 h 1101217"/>
                <a:gd name="connsiteX71" fmla="*/ 144280 w 755285"/>
                <a:gd name="connsiteY71" fmla="*/ 134842 h 1101217"/>
                <a:gd name="connsiteX72" fmla="*/ 131638 w 755285"/>
                <a:gd name="connsiteY72" fmla="*/ 160125 h 1101217"/>
                <a:gd name="connsiteX73" fmla="*/ 118997 w 755285"/>
                <a:gd name="connsiteY73" fmla="*/ 168553 h 1101217"/>
                <a:gd name="connsiteX74" fmla="*/ 110569 w 755285"/>
                <a:gd name="connsiteY74" fmla="*/ 248616 h 1101217"/>
                <a:gd name="connsiteX75" fmla="*/ 102142 w 755285"/>
                <a:gd name="connsiteY75" fmla="*/ 261257 h 1101217"/>
                <a:gd name="connsiteX76" fmla="*/ 169563 w 755285"/>
                <a:gd name="connsiteY76" fmla="*/ 290753 h 1101217"/>
                <a:gd name="connsiteX77" fmla="*/ 135852 w 755285"/>
                <a:gd name="connsiteY77" fmla="*/ 324464 h 1101217"/>
                <a:gd name="connsiteX78" fmla="*/ 114783 w 755285"/>
                <a:gd name="connsiteY78" fmla="*/ 337106 h 1101217"/>
                <a:gd name="connsiteX79" fmla="*/ 106356 w 755285"/>
                <a:gd name="connsiteY79" fmla="*/ 349747 h 1101217"/>
                <a:gd name="connsiteX80" fmla="*/ 123211 w 755285"/>
                <a:gd name="connsiteY80" fmla="*/ 400314 h 1101217"/>
                <a:gd name="connsiteX81" fmla="*/ 118997 w 755285"/>
                <a:gd name="connsiteY81" fmla="*/ 417168 h 1101217"/>
                <a:gd name="connsiteX82" fmla="*/ 9438 w 755285"/>
                <a:gd name="connsiteY82" fmla="*/ 434024 h 1101217"/>
                <a:gd name="connsiteX83" fmla="*/ 5224 w 755285"/>
                <a:gd name="connsiteY83" fmla="*/ 446665 h 1101217"/>
                <a:gd name="connsiteX84" fmla="*/ 1010 w 755285"/>
                <a:gd name="connsiteY84" fmla="*/ 467734 h 1101217"/>
                <a:gd name="connsiteX85" fmla="*/ 5224 w 755285"/>
                <a:gd name="connsiteY85" fmla="*/ 526728 h 1101217"/>
                <a:gd name="connsiteX86" fmla="*/ 9438 w 755285"/>
                <a:gd name="connsiteY86" fmla="*/ 539369 h 1101217"/>
                <a:gd name="connsiteX87" fmla="*/ 22079 w 755285"/>
                <a:gd name="connsiteY87" fmla="*/ 547797 h 1101217"/>
                <a:gd name="connsiteX88" fmla="*/ 30507 w 755285"/>
                <a:gd name="connsiteY88" fmla="*/ 573080 h 1101217"/>
                <a:gd name="connsiteX89" fmla="*/ 47362 w 755285"/>
                <a:gd name="connsiteY89" fmla="*/ 598363 h 1101217"/>
                <a:gd name="connsiteX90" fmla="*/ 55790 w 755285"/>
                <a:gd name="connsiteY90" fmla="*/ 615218 h 1101217"/>
                <a:gd name="connsiteX91" fmla="*/ 72645 w 755285"/>
                <a:gd name="connsiteY91" fmla="*/ 640501 h 1101217"/>
                <a:gd name="connsiteX92" fmla="*/ 81073 w 755285"/>
                <a:gd name="connsiteY92" fmla="*/ 653143 h 1101217"/>
                <a:gd name="connsiteX93" fmla="*/ 89500 w 755285"/>
                <a:gd name="connsiteY93" fmla="*/ 678426 h 1101217"/>
                <a:gd name="connsiteX94" fmla="*/ 93714 w 755285"/>
                <a:gd name="connsiteY94" fmla="*/ 691067 h 1101217"/>
                <a:gd name="connsiteX95" fmla="*/ 97928 w 755285"/>
                <a:gd name="connsiteY95" fmla="*/ 712136 h 1101217"/>
                <a:gd name="connsiteX96" fmla="*/ 144280 w 755285"/>
                <a:gd name="connsiteY96" fmla="*/ 750062 h 1101217"/>
                <a:gd name="connsiteX97" fmla="*/ 148495 w 755285"/>
                <a:gd name="connsiteY97" fmla="*/ 754275 h 1101217"/>
                <a:gd name="connsiteX98" fmla="*/ 156922 w 755285"/>
                <a:gd name="connsiteY98" fmla="*/ 766916 h 1101217"/>
                <a:gd name="connsiteX99" fmla="*/ 186419 w 755285"/>
                <a:gd name="connsiteY99" fmla="*/ 783771 h 1101217"/>
                <a:gd name="connsiteX100" fmla="*/ 211701 w 755285"/>
                <a:gd name="connsiteY100" fmla="*/ 821696 h 1101217"/>
                <a:gd name="connsiteX101" fmla="*/ 236984 w 755285"/>
                <a:gd name="connsiteY101" fmla="*/ 897545 h 1101217"/>
                <a:gd name="connsiteX102" fmla="*/ 287549 w 755285"/>
                <a:gd name="connsiteY102" fmla="*/ 922827 h 1101217"/>
                <a:gd name="connsiteX103" fmla="*/ 258054 w 755285"/>
                <a:gd name="connsiteY103" fmla="*/ 939682 h 1101217"/>
                <a:gd name="connsiteX104" fmla="*/ 266481 w 755285"/>
                <a:gd name="connsiteY104" fmla="*/ 952323 h 1101217"/>
                <a:gd name="connsiteX105" fmla="*/ 258053 w 755285"/>
                <a:gd name="connsiteY105" fmla="*/ 990248 h 1101217"/>
                <a:gd name="connsiteX106" fmla="*/ 211701 w 755285"/>
                <a:gd name="connsiteY106" fmla="*/ 994463 h 1101217"/>
                <a:gd name="connsiteX107" fmla="*/ 220129 w 755285"/>
                <a:gd name="connsiteY107" fmla="*/ 1019745 h 1101217"/>
                <a:gd name="connsiteX108" fmla="*/ 228556 w 755285"/>
                <a:gd name="connsiteY108" fmla="*/ 1049242 h 1101217"/>
                <a:gd name="connsiteX109" fmla="*/ 232770 w 755285"/>
                <a:gd name="connsiteY109" fmla="*/ 1074525 h 1101217"/>
                <a:gd name="connsiteX110" fmla="*/ 236984 w 755285"/>
                <a:gd name="connsiteY110" fmla="*/ 1087167 h 1101217"/>
                <a:gd name="connsiteX111" fmla="*/ 262267 w 755285"/>
                <a:gd name="connsiteY111" fmla="*/ 1095594 h 1101217"/>
                <a:gd name="connsiteX112" fmla="*/ 274909 w 755285"/>
                <a:gd name="connsiteY112"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156921 w 755285"/>
                <a:gd name="connsiteY70" fmla="*/ 126415 h 1101217"/>
                <a:gd name="connsiteX71" fmla="*/ 144280 w 755285"/>
                <a:gd name="connsiteY71" fmla="*/ 134842 h 1101217"/>
                <a:gd name="connsiteX72" fmla="*/ 131638 w 755285"/>
                <a:gd name="connsiteY72" fmla="*/ 160125 h 1101217"/>
                <a:gd name="connsiteX73" fmla="*/ 118997 w 755285"/>
                <a:gd name="connsiteY73" fmla="*/ 168553 h 1101217"/>
                <a:gd name="connsiteX74" fmla="*/ 110569 w 755285"/>
                <a:gd name="connsiteY74" fmla="*/ 248616 h 1101217"/>
                <a:gd name="connsiteX75" fmla="*/ 177991 w 755285"/>
                <a:gd name="connsiteY75" fmla="*/ 240187 h 1101217"/>
                <a:gd name="connsiteX76" fmla="*/ 169563 w 755285"/>
                <a:gd name="connsiteY76" fmla="*/ 290753 h 1101217"/>
                <a:gd name="connsiteX77" fmla="*/ 135852 w 755285"/>
                <a:gd name="connsiteY77" fmla="*/ 324464 h 1101217"/>
                <a:gd name="connsiteX78" fmla="*/ 114783 w 755285"/>
                <a:gd name="connsiteY78" fmla="*/ 337106 h 1101217"/>
                <a:gd name="connsiteX79" fmla="*/ 106356 w 755285"/>
                <a:gd name="connsiteY79" fmla="*/ 349747 h 1101217"/>
                <a:gd name="connsiteX80" fmla="*/ 123211 w 755285"/>
                <a:gd name="connsiteY80" fmla="*/ 400314 h 1101217"/>
                <a:gd name="connsiteX81" fmla="*/ 118997 w 755285"/>
                <a:gd name="connsiteY81" fmla="*/ 417168 h 1101217"/>
                <a:gd name="connsiteX82" fmla="*/ 9438 w 755285"/>
                <a:gd name="connsiteY82" fmla="*/ 434024 h 1101217"/>
                <a:gd name="connsiteX83" fmla="*/ 5224 w 755285"/>
                <a:gd name="connsiteY83" fmla="*/ 446665 h 1101217"/>
                <a:gd name="connsiteX84" fmla="*/ 1010 w 755285"/>
                <a:gd name="connsiteY84" fmla="*/ 467734 h 1101217"/>
                <a:gd name="connsiteX85" fmla="*/ 5224 w 755285"/>
                <a:gd name="connsiteY85" fmla="*/ 526728 h 1101217"/>
                <a:gd name="connsiteX86" fmla="*/ 9438 w 755285"/>
                <a:gd name="connsiteY86" fmla="*/ 539369 h 1101217"/>
                <a:gd name="connsiteX87" fmla="*/ 22079 w 755285"/>
                <a:gd name="connsiteY87" fmla="*/ 547797 h 1101217"/>
                <a:gd name="connsiteX88" fmla="*/ 30507 w 755285"/>
                <a:gd name="connsiteY88" fmla="*/ 573080 h 1101217"/>
                <a:gd name="connsiteX89" fmla="*/ 47362 w 755285"/>
                <a:gd name="connsiteY89" fmla="*/ 598363 h 1101217"/>
                <a:gd name="connsiteX90" fmla="*/ 55790 w 755285"/>
                <a:gd name="connsiteY90" fmla="*/ 615218 h 1101217"/>
                <a:gd name="connsiteX91" fmla="*/ 72645 w 755285"/>
                <a:gd name="connsiteY91" fmla="*/ 640501 h 1101217"/>
                <a:gd name="connsiteX92" fmla="*/ 81073 w 755285"/>
                <a:gd name="connsiteY92" fmla="*/ 653143 h 1101217"/>
                <a:gd name="connsiteX93" fmla="*/ 89500 w 755285"/>
                <a:gd name="connsiteY93" fmla="*/ 678426 h 1101217"/>
                <a:gd name="connsiteX94" fmla="*/ 93714 w 755285"/>
                <a:gd name="connsiteY94" fmla="*/ 691067 h 1101217"/>
                <a:gd name="connsiteX95" fmla="*/ 97928 w 755285"/>
                <a:gd name="connsiteY95" fmla="*/ 712136 h 1101217"/>
                <a:gd name="connsiteX96" fmla="*/ 144280 w 755285"/>
                <a:gd name="connsiteY96" fmla="*/ 750062 h 1101217"/>
                <a:gd name="connsiteX97" fmla="*/ 148495 w 755285"/>
                <a:gd name="connsiteY97" fmla="*/ 754275 h 1101217"/>
                <a:gd name="connsiteX98" fmla="*/ 156922 w 755285"/>
                <a:gd name="connsiteY98" fmla="*/ 766916 h 1101217"/>
                <a:gd name="connsiteX99" fmla="*/ 186419 w 755285"/>
                <a:gd name="connsiteY99" fmla="*/ 783771 h 1101217"/>
                <a:gd name="connsiteX100" fmla="*/ 211701 w 755285"/>
                <a:gd name="connsiteY100" fmla="*/ 821696 h 1101217"/>
                <a:gd name="connsiteX101" fmla="*/ 236984 w 755285"/>
                <a:gd name="connsiteY101" fmla="*/ 897545 h 1101217"/>
                <a:gd name="connsiteX102" fmla="*/ 287549 w 755285"/>
                <a:gd name="connsiteY102" fmla="*/ 922827 h 1101217"/>
                <a:gd name="connsiteX103" fmla="*/ 258054 w 755285"/>
                <a:gd name="connsiteY103" fmla="*/ 939682 h 1101217"/>
                <a:gd name="connsiteX104" fmla="*/ 266481 w 755285"/>
                <a:gd name="connsiteY104" fmla="*/ 952323 h 1101217"/>
                <a:gd name="connsiteX105" fmla="*/ 258053 w 755285"/>
                <a:gd name="connsiteY105" fmla="*/ 990248 h 1101217"/>
                <a:gd name="connsiteX106" fmla="*/ 211701 w 755285"/>
                <a:gd name="connsiteY106" fmla="*/ 994463 h 1101217"/>
                <a:gd name="connsiteX107" fmla="*/ 220129 w 755285"/>
                <a:gd name="connsiteY107" fmla="*/ 1019745 h 1101217"/>
                <a:gd name="connsiteX108" fmla="*/ 228556 w 755285"/>
                <a:gd name="connsiteY108" fmla="*/ 1049242 h 1101217"/>
                <a:gd name="connsiteX109" fmla="*/ 232770 w 755285"/>
                <a:gd name="connsiteY109" fmla="*/ 1074525 h 1101217"/>
                <a:gd name="connsiteX110" fmla="*/ 236984 w 755285"/>
                <a:gd name="connsiteY110" fmla="*/ 1087167 h 1101217"/>
                <a:gd name="connsiteX111" fmla="*/ 262267 w 755285"/>
                <a:gd name="connsiteY111" fmla="*/ 1095594 h 1101217"/>
                <a:gd name="connsiteX112" fmla="*/ 274909 w 755285"/>
                <a:gd name="connsiteY112"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156921 w 755285"/>
                <a:gd name="connsiteY70" fmla="*/ 126415 h 1101217"/>
                <a:gd name="connsiteX71" fmla="*/ 144280 w 755285"/>
                <a:gd name="connsiteY71" fmla="*/ 134842 h 1101217"/>
                <a:gd name="connsiteX72" fmla="*/ 131638 w 755285"/>
                <a:gd name="connsiteY72" fmla="*/ 160125 h 1101217"/>
                <a:gd name="connsiteX73" fmla="*/ 118997 w 755285"/>
                <a:gd name="connsiteY73" fmla="*/ 168553 h 1101217"/>
                <a:gd name="connsiteX74" fmla="*/ 186418 w 755285"/>
                <a:gd name="connsiteY74" fmla="*/ 189622 h 1101217"/>
                <a:gd name="connsiteX75" fmla="*/ 110569 w 755285"/>
                <a:gd name="connsiteY75" fmla="*/ 248616 h 1101217"/>
                <a:gd name="connsiteX76" fmla="*/ 177991 w 755285"/>
                <a:gd name="connsiteY76" fmla="*/ 240187 h 1101217"/>
                <a:gd name="connsiteX77" fmla="*/ 169563 w 755285"/>
                <a:gd name="connsiteY77" fmla="*/ 290753 h 1101217"/>
                <a:gd name="connsiteX78" fmla="*/ 135852 w 755285"/>
                <a:gd name="connsiteY78" fmla="*/ 324464 h 1101217"/>
                <a:gd name="connsiteX79" fmla="*/ 114783 w 755285"/>
                <a:gd name="connsiteY79" fmla="*/ 337106 h 1101217"/>
                <a:gd name="connsiteX80" fmla="*/ 106356 w 755285"/>
                <a:gd name="connsiteY80" fmla="*/ 349747 h 1101217"/>
                <a:gd name="connsiteX81" fmla="*/ 123211 w 755285"/>
                <a:gd name="connsiteY81" fmla="*/ 400314 h 1101217"/>
                <a:gd name="connsiteX82" fmla="*/ 118997 w 755285"/>
                <a:gd name="connsiteY82" fmla="*/ 417168 h 1101217"/>
                <a:gd name="connsiteX83" fmla="*/ 9438 w 755285"/>
                <a:gd name="connsiteY83" fmla="*/ 434024 h 1101217"/>
                <a:gd name="connsiteX84" fmla="*/ 5224 w 755285"/>
                <a:gd name="connsiteY84" fmla="*/ 446665 h 1101217"/>
                <a:gd name="connsiteX85" fmla="*/ 1010 w 755285"/>
                <a:gd name="connsiteY85" fmla="*/ 467734 h 1101217"/>
                <a:gd name="connsiteX86" fmla="*/ 5224 w 755285"/>
                <a:gd name="connsiteY86" fmla="*/ 526728 h 1101217"/>
                <a:gd name="connsiteX87" fmla="*/ 9438 w 755285"/>
                <a:gd name="connsiteY87" fmla="*/ 539369 h 1101217"/>
                <a:gd name="connsiteX88" fmla="*/ 22079 w 755285"/>
                <a:gd name="connsiteY88" fmla="*/ 547797 h 1101217"/>
                <a:gd name="connsiteX89" fmla="*/ 30507 w 755285"/>
                <a:gd name="connsiteY89" fmla="*/ 573080 h 1101217"/>
                <a:gd name="connsiteX90" fmla="*/ 47362 w 755285"/>
                <a:gd name="connsiteY90" fmla="*/ 598363 h 1101217"/>
                <a:gd name="connsiteX91" fmla="*/ 55790 w 755285"/>
                <a:gd name="connsiteY91" fmla="*/ 615218 h 1101217"/>
                <a:gd name="connsiteX92" fmla="*/ 72645 w 755285"/>
                <a:gd name="connsiteY92" fmla="*/ 640501 h 1101217"/>
                <a:gd name="connsiteX93" fmla="*/ 81073 w 755285"/>
                <a:gd name="connsiteY93" fmla="*/ 653143 h 1101217"/>
                <a:gd name="connsiteX94" fmla="*/ 89500 w 755285"/>
                <a:gd name="connsiteY94" fmla="*/ 678426 h 1101217"/>
                <a:gd name="connsiteX95" fmla="*/ 93714 w 755285"/>
                <a:gd name="connsiteY95" fmla="*/ 691067 h 1101217"/>
                <a:gd name="connsiteX96" fmla="*/ 97928 w 755285"/>
                <a:gd name="connsiteY96" fmla="*/ 712136 h 1101217"/>
                <a:gd name="connsiteX97" fmla="*/ 144280 w 755285"/>
                <a:gd name="connsiteY97" fmla="*/ 750062 h 1101217"/>
                <a:gd name="connsiteX98" fmla="*/ 148495 w 755285"/>
                <a:gd name="connsiteY98" fmla="*/ 754275 h 1101217"/>
                <a:gd name="connsiteX99" fmla="*/ 156922 w 755285"/>
                <a:gd name="connsiteY99" fmla="*/ 766916 h 1101217"/>
                <a:gd name="connsiteX100" fmla="*/ 186419 w 755285"/>
                <a:gd name="connsiteY100" fmla="*/ 783771 h 1101217"/>
                <a:gd name="connsiteX101" fmla="*/ 211701 w 755285"/>
                <a:gd name="connsiteY101" fmla="*/ 821696 h 1101217"/>
                <a:gd name="connsiteX102" fmla="*/ 236984 w 755285"/>
                <a:gd name="connsiteY102" fmla="*/ 897545 h 1101217"/>
                <a:gd name="connsiteX103" fmla="*/ 287549 w 755285"/>
                <a:gd name="connsiteY103" fmla="*/ 922827 h 1101217"/>
                <a:gd name="connsiteX104" fmla="*/ 258054 w 755285"/>
                <a:gd name="connsiteY104" fmla="*/ 939682 h 1101217"/>
                <a:gd name="connsiteX105" fmla="*/ 266481 w 755285"/>
                <a:gd name="connsiteY105" fmla="*/ 952323 h 1101217"/>
                <a:gd name="connsiteX106" fmla="*/ 258053 w 755285"/>
                <a:gd name="connsiteY106" fmla="*/ 990248 h 1101217"/>
                <a:gd name="connsiteX107" fmla="*/ 211701 w 755285"/>
                <a:gd name="connsiteY107" fmla="*/ 994463 h 1101217"/>
                <a:gd name="connsiteX108" fmla="*/ 220129 w 755285"/>
                <a:gd name="connsiteY108" fmla="*/ 1019745 h 1101217"/>
                <a:gd name="connsiteX109" fmla="*/ 228556 w 755285"/>
                <a:gd name="connsiteY109" fmla="*/ 1049242 h 1101217"/>
                <a:gd name="connsiteX110" fmla="*/ 232770 w 755285"/>
                <a:gd name="connsiteY110" fmla="*/ 1074525 h 1101217"/>
                <a:gd name="connsiteX111" fmla="*/ 236984 w 755285"/>
                <a:gd name="connsiteY111" fmla="*/ 1087167 h 1101217"/>
                <a:gd name="connsiteX112" fmla="*/ 262267 w 755285"/>
                <a:gd name="connsiteY112" fmla="*/ 1095594 h 1101217"/>
                <a:gd name="connsiteX113" fmla="*/ 274909 w 755285"/>
                <a:gd name="connsiteY113"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156921 w 755285"/>
                <a:gd name="connsiteY70" fmla="*/ 126415 h 1101217"/>
                <a:gd name="connsiteX71" fmla="*/ 144280 w 755285"/>
                <a:gd name="connsiteY71" fmla="*/ 134842 h 1101217"/>
                <a:gd name="connsiteX72" fmla="*/ 131638 w 755285"/>
                <a:gd name="connsiteY72" fmla="*/ 160125 h 1101217"/>
                <a:gd name="connsiteX73" fmla="*/ 118997 w 755285"/>
                <a:gd name="connsiteY73" fmla="*/ 168553 h 1101217"/>
                <a:gd name="connsiteX74" fmla="*/ 186418 w 755285"/>
                <a:gd name="connsiteY74" fmla="*/ 189622 h 1101217"/>
                <a:gd name="connsiteX75" fmla="*/ 110569 w 755285"/>
                <a:gd name="connsiteY75" fmla="*/ 248616 h 1101217"/>
                <a:gd name="connsiteX76" fmla="*/ 177991 w 755285"/>
                <a:gd name="connsiteY76" fmla="*/ 223333 h 1101217"/>
                <a:gd name="connsiteX77" fmla="*/ 177991 w 755285"/>
                <a:gd name="connsiteY77" fmla="*/ 240187 h 1101217"/>
                <a:gd name="connsiteX78" fmla="*/ 169563 w 755285"/>
                <a:gd name="connsiteY78" fmla="*/ 290753 h 1101217"/>
                <a:gd name="connsiteX79" fmla="*/ 135852 w 755285"/>
                <a:gd name="connsiteY79" fmla="*/ 324464 h 1101217"/>
                <a:gd name="connsiteX80" fmla="*/ 114783 w 755285"/>
                <a:gd name="connsiteY80" fmla="*/ 337106 h 1101217"/>
                <a:gd name="connsiteX81" fmla="*/ 106356 w 755285"/>
                <a:gd name="connsiteY81" fmla="*/ 349747 h 1101217"/>
                <a:gd name="connsiteX82" fmla="*/ 123211 w 755285"/>
                <a:gd name="connsiteY82" fmla="*/ 400314 h 1101217"/>
                <a:gd name="connsiteX83" fmla="*/ 118997 w 755285"/>
                <a:gd name="connsiteY83" fmla="*/ 417168 h 1101217"/>
                <a:gd name="connsiteX84" fmla="*/ 9438 w 755285"/>
                <a:gd name="connsiteY84" fmla="*/ 434024 h 1101217"/>
                <a:gd name="connsiteX85" fmla="*/ 5224 w 755285"/>
                <a:gd name="connsiteY85" fmla="*/ 446665 h 1101217"/>
                <a:gd name="connsiteX86" fmla="*/ 1010 w 755285"/>
                <a:gd name="connsiteY86" fmla="*/ 467734 h 1101217"/>
                <a:gd name="connsiteX87" fmla="*/ 5224 w 755285"/>
                <a:gd name="connsiteY87" fmla="*/ 526728 h 1101217"/>
                <a:gd name="connsiteX88" fmla="*/ 9438 w 755285"/>
                <a:gd name="connsiteY88" fmla="*/ 539369 h 1101217"/>
                <a:gd name="connsiteX89" fmla="*/ 22079 w 755285"/>
                <a:gd name="connsiteY89" fmla="*/ 547797 h 1101217"/>
                <a:gd name="connsiteX90" fmla="*/ 30507 w 755285"/>
                <a:gd name="connsiteY90" fmla="*/ 573080 h 1101217"/>
                <a:gd name="connsiteX91" fmla="*/ 47362 w 755285"/>
                <a:gd name="connsiteY91" fmla="*/ 598363 h 1101217"/>
                <a:gd name="connsiteX92" fmla="*/ 55790 w 755285"/>
                <a:gd name="connsiteY92" fmla="*/ 615218 h 1101217"/>
                <a:gd name="connsiteX93" fmla="*/ 72645 w 755285"/>
                <a:gd name="connsiteY93" fmla="*/ 640501 h 1101217"/>
                <a:gd name="connsiteX94" fmla="*/ 81073 w 755285"/>
                <a:gd name="connsiteY94" fmla="*/ 653143 h 1101217"/>
                <a:gd name="connsiteX95" fmla="*/ 89500 w 755285"/>
                <a:gd name="connsiteY95" fmla="*/ 678426 h 1101217"/>
                <a:gd name="connsiteX96" fmla="*/ 93714 w 755285"/>
                <a:gd name="connsiteY96" fmla="*/ 691067 h 1101217"/>
                <a:gd name="connsiteX97" fmla="*/ 97928 w 755285"/>
                <a:gd name="connsiteY97" fmla="*/ 712136 h 1101217"/>
                <a:gd name="connsiteX98" fmla="*/ 144280 w 755285"/>
                <a:gd name="connsiteY98" fmla="*/ 750062 h 1101217"/>
                <a:gd name="connsiteX99" fmla="*/ 148495 w 755285"/>
                <a:gd name="connsiteY99" fmla="*/ 754275 h 1101217"/>
                <a:gd name="connsiteX100" fmla="*/ 156922 w 755285"/>
                <a:gd name="connsiteY100" fmla="*/ 766916 h 1101217"/>
                <a:gd name="connsiteX101" fmla="*/ 186419 w 755285"/>
                <a:gd name="connsiteY101" fmla="*/ 783771 h 1101217"/>
                <a:gd name="connsiteX102" fmla="*/ 211701 w 755285"/>
                <a:gd name="connsiteY102" fmla="*/ 821696 h 1101217"/>
                <a:gd name="connsiteX103" fmla="*/ 236984 w 755285"/>
                <a:gd name="connsiteY103" fmla="*/ 897545 h 1101217"/>
                <a:gd name="connsiteX104" fmla="*/ 287549 w 755285"/>
                <a:gd name="connsiteY104" fmla="*/ 922827 h 1101217"/>
                <a:gd name="connsiteX105" fmla="*/ 258054 w 755285"/>
                <a:gd name="connsiteY105" fmla="*/ 939682 h 1101217"/>
                <a:gd name="connsiteX106" fmla="*/ 266481 w 755285"/>
                <a:gd name="connsiteY106" fmla="*/ 952323 h 1101217"/>
                <a:gd name="connsiteX107" fmla="*/ 258053 w 755285"/>
                <a:gd name="connsiteY107" fmla="*/ 990248 h 1101217"/>
                <a:gd name="connsiteX108" fmla="*/ 211701 w 755285"/>
                <a:gd name="connsiteY108" fmla="*/ 994463 h 1101217"/>
                <a:gd name="connsiteX109" fmla="*/ 220129 w 755285"/>
                <a:gd name="connsiteY109" fmla="*/ 1019745 h 1101217"/>
                <a:gd name="connsiteX110" fmla="*/ 228556 w 755285"/>
                <a:gd name="connsiteY110" fmla="*/ 1049242 h 1101217"/>
                <a:gd name="connsiteX111" fmla="*/ 232770 w 755285"/>
                <a:gd name="connsiteY111" fmla="*/ 1074525 h 1101217"/>
                <a:gd name="connsiteX112" fmla="*/ 236984 w 755285"/>
                <a:gd name="connsiteY112" fmla="*/ 1087167 h 1101217"/>
                <a:gd name="connsiteX113" fmla="*/ 262267 w 755285"/>
                <a:gd name="connsiteY113" fmla="*/ 1095594 h 1101217"/>
                <a:gd name="connsiteX114" fmla="*/ 274909 w 755285"/>
                <a:gd name="connsiteY114"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156921 w 755285"/>
                <a:gd name="connsiteY70" fmla="*/ 126415 h 1101217"/>
                <a:gd name="connsiteX71" fmla="*/ 144280 w 755285"/>
                <a:gd name="connsiteY71" fmla="*/ 134842 h 1101217"/>
                <a:gd name="connsiteX72" fmla="*/ 131638 w 755285"/>
                <a:gd name="connsiteY72" fmla="*/ 160125 h 1101217"/>
                <a:gd name="connsiteX73" fmla="*/ 118997 w 755285"/>
                <a:gd name="connsiteY73" fmla="*/ 168553 h 1101217"/>
                <a:gd name="connsiteX74" fmla="*/ 186418 w 755285"/>
                <a:gd name="connsiteY74" fmla="*/ 189622 h 1101217"/>
                <a:gd name="connsiteX75" fmla="*/ 110569 w 755285"/>
                <a:gd name="connsiteY75" fmla="*/ 248616 h 1101217"/>
                <a:gd name="connsiteX76" fmla="*/ 190632 w 755285"/>
                <a:gd name="connsiteY76" fmla="*/ 210691 h 1101217"/>
                <a:gd name="connsiteX77" fmla="*/ 177991 w 755285"/>
                <a:gd name="connsiteY77" fmla="*/ 223333 h 1101217"/>
                <a:gd name="connsiteX78" fmla="*/ 177991 w 755285"/>
                <a:gd name="connsiteY78" fmla="*/ 240187 h 1101217"/>
                <a:gd name="connsiteX79" fmla="*/ 169563 w 755285"/>
                <a:gd name="connsiteY79" fmla="*/ 290753 h 1101217"/>
                <a:gd name="connsiteX80" fmla="*/ 135852 w 755285"/>
                <a:gd name="connsiteY80" fmla="*/ 324464 h 1101217"/>
                <a:gd name="connsiteX81" fmla="*/ 114783 w 755285"/>
                <a:gd name="connsiteY81" fmla="*/ 337106 h 1101217"/>
                <a:gd name="connsiteX82" fmla="*/ 106356 w 755285"/>
                <a:gd name="connsiteY82" fmla="*/ 349747 h 1101217"/>
                <a:gd name="connsiteX83" fmla="*/ 123211 w 755285"/>
                <a:gd name="connsiteY83" fmla="*/ 400314 h 1101217"/>
                <a:gd name="connsiteX84" fmla="*/ 118997 w 755285"/>
                <a:gd name="connsiteY84" fmla="*/ 417168 h 1101217"/>
                <a:gd name="connsiteX85" fmla="*/ 9438 w 755285"/>
                <a:gd name="connsiteY85" fmla="*/ 434024 h 1101217"/>
                <a:gd name="connsiteX86" fmla="*/ 5224 w 755285"/>
                <a:gd name="connsiteY86" fmla="*/ 446665 h 1101217"/>
                <a:gd name="connsiteX87" fmla="*/ 1010 w 755285"/>
                <a:gd name="connsiteY87" fmla="*/ 467734 h 1101217"/>
                <a:gd name="connsiteX88" fmla="*/ 5224 w 755285"/>
                <a:gd name="connsiteY88" fmla="*/ 526728 h 1101217"/>
                <a:gd name="connsiteX89" fmla="*/ 9438 w 755285"/>
                <a:gd name="connsiteY89" fmla="*/ 539369 h 1101217"/>
                <a:gd name="connsiteX90" fmla="*/ 22079 w 755285"/>
                <a:gd name="connsiteY90" fmla="*/ 547797 h 1101217"/>
                <a:gd name="connsiteX91" fmla="*/ 30507 w 755285"/>
                <a:gd name="connsiteY91" fmla="*/ 573080 h 1101217"/>
                <a:gd name="connsiteX92" fmla="*/ 47362 w 755285"/>
                <a:gd name="connsiteY92" fmla="*/ 598363 h 1101217"/>
                <a:gd name="connsiteX93" fmla="*/ 55790 w 755285"/>
                <a:gd name="connsiteY93" fmla="*/ 615218 h 1101217"/>
                <a:gd name="connsiteX94" fmla="*/ 72645 w 755285"/>
                <a:gd name="connsiteY94" fmla="*/ 640501 h 1101217"/>
                <a:gd name="connsiteX95" fmla="*/ 81073 w 755285"/>
                <a:gd name="connsiteY95" fmla="*/ 653143 h 1101217"/>
                <a:gd name="connsiteX96" fmla="*/ 89500 w 755285"/>
                <a:gd name="connsiteY96" fmla="*/ 678426 h 1101217"/>
                <a:gd name="connsiteX97" fmla="*/ 93714 w 755285"/>
                <a:gd name="connsiteY97" fmla="*/ 691067 h 1101217"/>
                <a:gd name="connsiteX98" fmla="*/ 97928 w 755285"/>
                <a:gd name="connsiteY98" fmla="*/ 712136 h 1101217"/>
                <a:gd name="connsiteX99" fmla="*/ 144280 w 755285"/>
                <a:gd name="connsiteY99" fmla="*/ 750062 h 1101217"/>
                <a:gd name="connsiteX100" fmla="*/ 148495 w 755285"/>
                <a:gd name="connsiteY100" fmla="*/ 754275 h 1101217"/>
                <a:gd name="connsiteX101" fmla="*/ 156922 w 755285"/>
                <a:gd name="connsiteY101" fmla="*/ 766916 h 1101217"/>
                <a:gd name="connsiteX102" fmla="*/ 186419 w 755285"/>
                <a:gd name="connsiteY102" fmla="*/ 783771 h 1101217"/>
                <a:gd name="connsiteX103" fmla="*/ 211701 w 755285"/>
                <a:gd name="connsiteY103" fmla="*/ 821696 h 1101217"/>
                <a:gd name="connsiteX104" fmla="*/ 236984 w 755285"/>
                <a:gd name="connsiteY104" fmla="*/ 897545 h 1101217"/>
                <a:gd name="connsiteX105" fmla="*/ 287549 w 755285"/>
                <a:gd name="connsiteY105" fmla="*/ 922827 h 1101217"/>
                <a:gd name="connsiteX106" fmla="*/ 258054 w 755285"/>
                <a:gd name="connsiteY106" fmla="*/ 939682 h 1101217"/>
                <a:gd name="connsiteX107" fmla="*/ 266481 w 755285"/>
                <a:gd name="connsiteY107" fmla="*/ 952323 h 1101217"/>
                <a:gd name="connsiteX108" fmla="*/ 258053 w 755285"/>
                <a:gd name="connsiteY108" fmla="*/ 990248 h 1101217"/>
                <a:gd name="connsiteX109" fmla="*/ 211701 w 755285"/>
                <a:gd name="connsiteY109" fmla="*/ 994463 h 1101217"/>
                <a:gd name="connsiteX110" fmla="*/ 220129 w 755285"/>
                <a:gd name="connsiteY110" fmla="*/ 1019745 h 1101217"/>
                <a:gd name="connsiteX111" fmla="*/ 228556 w 755285"/>
                <a:gd name="connsiteY111" fmla="*/ 1049242 h 1101217"/>
                <a:gd name="connsiteX112" fmla="*/ 232770 w 755285"/>
                <a:gd name="connsiteY112" fmla="*/ 1074525 h 1101217"/>
                <a:gd name="connsiteX113" fmla="*/ 236984 w 755285"/>
                <a:gd name="connsiteY113" fmla="*/ 1087167 h 1101217"/>
                <a:gd name="connsiteX114" fmla="*/ 262267 w 755285"/>
                <a:gd name="connsiteY114" fmla="*/ 1095594 h 1101217"/>
                <a:gd name="connsiteX115" fmla="*/ 274909 w 755285"/>
                <a:gd name="connsiteY115"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156921 w 755285"/>
                <a:gd name="connsiteY70" fmla="*/ 126415 h 1101217"/>
                <a:gd name="connsiteX71" fmla="*/ 144280 w 755285"/>
                <a:gd name="connsiteY71" fmla="*/ 134842 h 1101217"/>
                <a:gd name="connsiteX72" fmla="*/ 131638 w 755285"/>
                <a:gd name="connsiteY72" fmla="*/ 160125 h 1101217"/>
                <a:gd name="connsiteX73" fmla="*/ 118997 w 755285"/>
                <a:gd name="connsiteY73" fmla="*/ 168553 h 1101217"/>
                <a:gd name="connsiteX74" fmla="*/ 186418 w 755285"/>
                <a:gd name="connsiteY74" fmla="*/ 189622 h 1101217"/>
                <a:gd name="connsiteX75" fmla="*/ 186418 w 755285"/>
                <a:gd name="connsiteY75" fmla="*/ 210691 h 1101217"/>
                <a:gd name="connsiteX76" fmla="*/ 190632 w 755285"/>
                <a:gd name="connsiteY76" fmla="*/ 210691 h 1101217"/>
                <a:gd name="connsiteX77" fmla="*/ 177991 w 755285"/>
                <a:gd name="connsiteY77" fmla="*/ 223333 h 1101217"/>
                <a:gd name="connsiteX78" fmla="*/ 177991 w 755285"/>
                <a:gd name="connsiteY78" fmla="*/ 240187 h 1101217"/>
                <a:gd name="connsiteX79" fmla="*/ 169563 w 755285"/>
                <a:gd name="connsiteY79" fmla="*/ 290753 h 1101217"/>
                <a:gd name="connsiteX80" fmla="*/ 135852 w 755285"/>
                <a:gd name="connsiteY80" fmla="*/ 324464 h 1101217"/>
                <a:gd name="connsiteX81" fmla="*/ 114783 w 755285"/>
                <a:gd name="connsiteY81" fmla="*/ 337106 h 1101217"/>
                <a:gd name="connsiteX82" fmla="*/ 106356 w 755285"/>
                <a:gd name="connsiteY82" fmla="*/ 349747 h 1101217"/>
                <a:gd name="connsiteX83" fmla="*/ 123211 w 755285"/>
                <a:gd name="connsiteY83" fmla="*/ 400314 h 1101217"/>
                <a:gd name="connsiteX84" fmla="*/ 118997 w 755285"/>
                <a:gd name="connsiteY84" fmla="*/ 417168 h 1101217"/>
                <a:gd name="connsiteX85" fmla="*/ 9438 w 755285"/>
                <a:gd name="connsiteY85" fmla="*/ 434024 h 1101217"/>
                <a:gd name="connsiteX86" fmla="*/ 5224 w 755285"/>
                <a:gd name="connsiteY86" fmla="*/ 446665 h 1101217"/>
                <a:gd name="connsiteX87" fmla="*/ 1010 w 755285"/>
                <a:gd name="connsiteY87" fmla="*/ 467734 h 1101217"/>
                <a:gd name="connsiteX88" fmla="*/ 5224 w 755285"/>
                <a:gd name="connsiteY88" fmla="*/ 526728 h 1101217"/>
                <a:gd name="connsiteX89" fmla="*/ 9438 w 755285"/>
                <a:gd name="connsiteY89" fmla="*/ 539369 h 1101217"/>
                <a:gd name="connsiteX90" fmla="*/ 22079 w 755285"/>
                <a:gd name="connsiteY90" fmla="*/ 547797 h 1101217"/>
                <a:gd name="connsiteX91" fmla="*/ 30507 w 755285"/>
                <a:gd name="connsiteY91" fmla="*/ 573080 h 1101217"/>
                <a:gd name="connsiteX92" fmla="*/ 47362 w 755285"/>
                <a:gd name="connsiteY92" fmla="*/ 598363 h 1101217"/>
                <a:gd name="connsiteX93" fmla="*/ 55790 w 755285"/>
                <a:gd name="connsiteY93" fmla="*/ 615218 h 1101217"/>
                <a:gd name="connsiteX94" fmla="*/ 72645 w 755285"/>
                <a:gd name="connsiteY94" fmla="*/ 640501 h 1101217"/>
                <a:gd name="connsiteX95" fmla="*/ 81073 w 755285"/>
                <a:gd name="connsiteY95" fmla="*/ 653143 h 1101217"/>
                <a:gd name="connsiteX96" fmla="*/ 89500 w 755285"/>
                <a:gd name="connsiteY96" fmla="*/ 678426 h 1101217"/>
                <a:gd name="connsiteX97" fmla="*/ 93714 w 755285"/>
                <a:gd name="connsiteY97" fmla="*/ 691067 h 1101217"/>
                <a:gd name="connsiteX98" fmla="*/ 97928 w 755285"/>
                <a:gd name="connsiteY98" fmla="*/ 712136 h 1101217"/>
                <a:gd name="connsiteX99" fmla="*/ 144280 w 755285"/>
                <a:gd name="connsiteY99" fmla="*/ 750062 h 1101217"/>
                <a:gd name="connsiteX100" fmla="*/ 148495 w 755285"/>
                <a:gd name="connsiteY100" fmla="*/ 754275 h 1101217"/>
                <a:gd name="connsiteX101" fmla="*/ 156922 w 755285"/>
                <a:gd name="connsiteY101" fmla="*/ 766916 h 1101217"/>
                <a:gd name="connsiteX102" fmla="*/ 186419 w 755285"/>
                <a:gd name="connsiteY102" fmla="*/ 783771 h 1101217"/>
                <a:gd name="connsiteX103" fmla="*/ 211701 w 755285"/>
                <a:gd name="connsiteY103" fmla="*/ 821696 h 1101217"/>
                <a:gd name="connsiteX104" fmla="*/ 236984 w 755285"/>
                <a:gd name="connsiteY104" fmla="*/ 897545 h 1101217"/>
                <a:gd name="connsiteX105" fmla="*/ 287549 w 755285"/>
                <a:gd name="connsiteY105" fmla="*/ 922827 h 1101217"/>
                <a:gd name="connsiteX106" fmla="*/ 258054 w 755285"/>
                <a:gd name="connsiteY106" fmla="*/ 939682 h 1101217"/>
                <a:gd name="connsiteX107" fmla="*/ 266481 w 755285"/>
                <a:gd name="connsiteY107" fmla="*/ 952323 h 1101217"/>
                <a:gd name="connsiteX108" fmla="*/ 258053 w 755285"/>
                <a:gd name="connsiteY108" fmla="*/ 990248 h 1101217"/>
                <a:gd name="connsiteX109" fmla="*/ 211701 w 755285"/>
                <a:gd name="connsiteY109" fmla="*/ 994463 h 1101217"/>
                <a:gd name="connsiteX110" fmla="*/ 220129 w 755285"/>
                <a:gd name="connsiteY110" fmla="*/ 1019745 h 1101217"/>
                <a:gd name="connsiteX111" fmla="*/ 228556 w 755285"/>
                <a:gd name="connsiteY111" fmla="*/ 1049242 h 1101217"/>
                <a:gd name="connsiteX112" fmla="*/ 232770 w 755285"/>
                <a:gd name="connsiteY112" fmla="*/ 1074525 h 1101217"/>
                <a:gd name="connsiteX113" fmla="*/ 236984 w 755285"/>
                <a:gd name="connsiteY113" fmla="*/ 1087167 h 1101217"/>
                <a:gd name="connsiteX114" fmla="*/ 262267 w 755285"/>
                <a:gd name="connsiteY114" fmla="*/ 1095594 h 1101217"/>
                <a:gd name="connsiteX115" fmla="*/ 274909 w 755285"/>
                <a:gd name="connsiteY115"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156921 w 755285"/>
                <a:gd name="connsiteY70" fmla="*/ 126415 h 1101217"/>
                <a:gd name="connsiteX71" fmla="*/ 144280 w 755285"/>
                <a:gd name="connsiteY71" fmla="*/ 134842 h 1101217"/>
                <a:gd name="connsiteX72" fmla="*/ 131638 w 755285"/>
                <a:gd name="connsiteY72" fmla="*/ 160125 h 1101217"/>
                <a:gd name="connsiteX73" fmla="*/ 182204 w 755285"/>
                <a:gd name="connsiteY73" fmla="*/ 168553 h 1101217"/>
                <a:gd name="connsiteX74" fmla="*/ 186418 w 755285"/>
                <a:gd name="connsiteY74" fmla="*/ 189622 h 1101217"/>
                <a:gd name="connsiteX75" fmla="*/ 186418 w 755285"/>
                <a:gd name="connsiteY75" fmla="*/ 210691 h 1101217"/>
                <a:gd name="connsiteX76" fmla="*/ 190632 w 755285"/>
                <a:gd name="connsiteY76" fmla="*/ 210691 h 1101217"/>
                <a:gd name="connsiteX77" fmla="*/ 177991 w 755285"/>
                <a:gd name="connsiteY77" fmla="*/ 223333 h 1101217"/>
                <a:gd name="connsiteX78" fmla="*/ 177991 w 755285"/>
                <a:gd name="connsiteY78" fmla="*/ 240187 h 1101217"/>
                <a:gd name="connsiteX79" fmla="*/ 169563 w 755285"/>
                <a:gd name="connsiteY79" fmla="*/ 290753 h 1101217"/>
                <a:gd name="connsiteX80" fmla="*/ 135852 w 755285"/>
                <a:gd name="connsiteY80" fmla="*/ 324464 h 1101217"/>
                <a:gd name="connsiteX81" fmla="*/ 114783 w 755285"/>
                <a:gd name="connsiteY81" fmla="*/ 337106 h 1101217"/>
                <a:gd name="connsiteX82" fmla="*/ 106356 w 755285"/>
                <a:gd name="connsiteY82" fmla="*/ 349747 h 1101217"/>
                <a:gd name="connsiteX83" fmla="*/ 123211 w 755285"/>
                <a:gd name="connsiteY83" fmla="*/ 400314 h 1101217"/>
                <a:gd name="connsiteX84" fmla="*/ 118997 w 755285"/>
                <a:gd name="connsiteY84" fmla="*/ 417168 h 1101217"/>
                <a:gd name="connsiteX85" fmla="*/ 9438 w 755285"/>
                <a:gd name="connsiteY85" fmla="*/ 434024 h 1101217"/>
                <a:gd name="connsiteX86" fmla="*/ 5224 w 755285"/>
                <a:gd name="connsiteY86" fmla="*/ 446665 h 1101217"/>
                <a:gd name="connsiteX87" fmla="*/ 1010 w 755285"/>
                <a:gd name="connsiteY87" fmla="*/ 467734 h 1101217"/>
                <a:gd name="connsiteX88" fmla="*/ 5224 w 755285"/>
                <a:gd name="connsiteY88" fmla="*/ 526728 h 1101217"/>
                <a:gd name="connsiteX89" fmla="*/ 9438 w 755285"/>
                <a:gd name="connsiteY89" fmla="*/ 539369 h 1101217"/>
                <a:gd name="connsiteX90" fmla="*/ 22079 w 755285"/>
                <a:gd name="connsiteY90" fmla="*/ 547797 h 1101217"/>
                <a:gd name="connsiteX91" fmla="*/ 30507 w 755285"/>
                <a:gd name="connsiteY91" fmla="*/ 573080 h 1101217"/>
                <a:gd name="connsiteX92" fmla="*/ 47362 w 755285"/>
                <a:gd name="connsiteY92" fmla="*/ 598363 h 1101217"/>
                <a:gd name="connsiteX93" fmla="*/ 55790 w 755285"/>
                <a:gd name="connsiteY93" fmla="*/ 615218 h 1101217"/>
                <a:gd name="connsiteX94" fmla="*/ 72645 w 755285"/>
                <a:gd name="connsiteY94" fmla="*/ 640501 h 1101217"/>
                <a:gd name="connsiteX95" fmla="*/ 81073 w 755285"/>
                <a:gd name="connsiteY95" fmla="*/ 653143 h 1101217"/>
                <a:gd name="connsiteX96" fmla="*/ 89500 w 755285"/>
                <a:gd name="connsiteY96" fmla="*/ 678426 h 1101217"/>
                <a:gd name="connsiteX97" fmla="*/ 93714 w 755285"/>
                <a:gd name="connsiteY97" fmla="*/ 691067 h 1101217"/>
                <a:gd name="connsiteX98" fmla="*/ 97928 w 755285"/>
                <a:gd name="connsiteY98" fmla="*/ 712136 h 1101217"/>
                <a:gd name="connsiteX99" fmla="*/ 144280 w 755285"/>
                <a:gd name="connsiteY99" fmla="*/ 750062 h 1101217"/>
                <a:gd name="connsiteX100" fmla="*/ 148495 w 755285"/>
                <a:gd name="connsiteY100" fmla="*/ 754275 h 1101217"/>
                <a:gd name="connsiteX101" fmla="*/ 156922 w 755285"/>
                <a:gd name="connsiteY101" fmla="*/ 766916 h 1101217"/>
                <a:gd name="connsiteX102" fmla="*/ 186419 w 755285"/>
                <a:gd name="connsiteY102" fmla="*/ 783771 h 1101217"/>
                <a:gd name="connsiteX103" fmla="*/ 211701 w 755285"/>
                <a:gd name="connsiteY103" fmla="*/ 821696 h 1101217"/>
                <a:gd name="connsiteX104" fmla="*/ 236984 w 755285"/>
                <a:gd name="connsiteY104" fmla="*/ 897545 h 1101217"/>
                <a:gd name="connsiteX105" fmla="*/ 287549 w 755285"/>
                <a:gd name="connsiteY105" fmla="*/ 922827 h 1101217"/>
                <a:gd name="connsiteX106" fmla="*/ 258054 w 755285"/>
                <a:gd name="connsiteY106" fmla="*/ 939682 h 1101217"/>
                <a:gd name="connsiteX107" fmla="*/ 266481 w 755285"/>
                <a:gd name="connsiteY107" fmla="*/ 952323 h 1101217"/>
                <a:gd name="connsiteX108" fmla="*/ 258053 w 755285"/>
                <a:gd name="connsiteY108" fmla="*/ 990248 h 1101217"/>
                <a:gd name="connsiteX109" fmla="*/ 211701 w 755285"/>
                <a:gd name="connsiteY109" fmla="*/ 994463 h 1101217"/>
                <a:gd name="connsiteX110" fmla="*/ 220129 w 755285"/>
                <a:gd name="connsiteY110" fmla="*/ 1019745 h 1101217"/>
                <a:gd name="connsiteX111" fmla="*/ 228556 w 755285"/>
                <a:gd name="connsiteY111" fmla="*/ 1049242 h 1101217"/>
                <a:gd name="connsiteX112" fmla="*/ 232770 w 755285"/>
                <a:gd name="connsiteY112" fmla="*/ 1074525 h 1101217"/>
                <a:gd name="connsiteX113" fmla="*/ 236984 w 755285"/>
                <a:gd name="connsiteY113" fmla="*/ 1087167 h 1101217"/>
                <a:gd name="connsiteX114" fmla="*/ 262267 w 755285"/>
                <a:gd name="connsiteY114" fmla="*/ 1095594 h 1101217"/>
                <a:gd name="connsiteX115" fmla="*/ 274909 w 755285"/>
                <a:gd name="connsiteY115"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156921 w 755285"/>
                <a:gd name="connsiteY70" fmla="*/ 126415 h 1101217"/>
                <a:gd name="connsiteX71" fmla="*/ 215915 w 755285"/>
                <a:gd name="connsiteY71" fmla="*/ 155911 h 1101217"/>
                <a:gd name="connsiteX72" fmla="*/ 131638 w 755285"/>
                <a:gd name="connsiteY72" fmla="*/ 160125 h 1101217"/>
                <a:gd name="connsiteX73" fmla="*/ 182204 w 755285"/>
                <a:gd name="connsiteY73" fmla="*/ 168553 h 1101217"/>
                <a:gd name="connsiteX74" fmla="*/ 186418 w 755285"/>
                <a:gd name="connsiteY74" fmla="*/ 189622 h 1101217"/>
                <a:gd name="connsiteX75" fmla="*/ 186418 w 755285"/>
                <a:gd name="connsiteY75" fmla="*/ 210691 h 1101217"/>
                <a:gd name="connsiteX76" fmla="*/ 190632 w 755285"/>
                <a:gd name="connsiteY76" fmla="*/ 210691 h 1101217"/>
                <a:gd name="connsiteX77" fmla="*/ 177991 w 755285"/>
                <a:gd name="connsiteY77" fmla="*/ 223333 h 1101217"/>
                <a:gd name="connsiteX78" fmla="*/ 177991 w 755285"/>
                <a:gd name="connsiteY78" fmla="*/ 240187 h 1101217"/>
                <a:gd name="connsiteX79" fmla="*/ 169563 w 755285"/>
                <a:gd name="connsiteY79" fmla="*/ 290753 h 1101217"/>
                <a:gd name="connsiteX80" fmla="*/ 135852 w 755285"/>
                <a:gd name="connsiteY80" fmla="*/ 324464 h 1101217"/>
                <a:gd name="connsiteX81" fmla="*/ 114783 w 755285"/>
                <a:gd name="connsiteY81" fmla="*/ 337106 h 1101217"/>
                <a:gd name="connsiteX82" fmla="*/ 106356 w 755285"/>
                <a:gd name="connsiteY82" fmla="*/ 349747 h 1101217"/>
                <a:gd name="connsiteX83" fmla="*/ 123211 w 755285"/>
                <a:gd name="connsiteY83" fmla="*/ 400314 h 1101217"/>
                <a:gd name="connsiteX84" fmla="*/ 118997 w 755285"/>
                <a:gd name="connsiteY84" fmla="*/ 417168 h 1101217"/>
                <a:gd name="connsiteX85" fmla="*/ 9438 w 755285"/>
                <a:gd name="connsiteY85" fmla="*/ 434024 h 1101217"/>
                <a:gd name="connsiteX86" fmla="*/ 5224 w 755285"/>
                <a:gd name="connsiteY86" fmla="*/ 446665 h 1101217"/>
                <a:gd name="connsiteX87" fmla="*/ 1010 w 755285"/>
                <a:gd name="connsiteY87" fmla="*/ 467734 h 1101217"/>
                <a:gd name="connsiteX88" fmla="*/ 5224 w 755285"/>
                <a:gd name="connsiteY88" fmla="*/ 526728 h 1101217"/>
                <a:gd name="connsiteX89" fmla="*/ 9438 w 755285"/>
                <a:gd name="connsiteY89" fmla="*/ 539369 h 1101217"/>
                <a:gd name="connsiteX90" fmla="*/ 22079 w 755285"/>
                <a:gd name="connsiteY90" fmla="*/ 547797 h 1101217"/>
                <a:gd name="connsiteX91" fmla="*/ 30507 w 755285"/>
                <a:gd name="connsiteY91" fmla="*/ 573080 h 1101217"/>
                <a:gd name="connsiteX92" fmla="*/ 47362 w 755285"/>
                <a:gd name="connsiteY92" fmla="*/ 598363 h 1101217"/>
                <a:gd name="connsiteX93" fmla="*/ 55790 w 755285"/>
                <a:gd name="connsiteY93" fmla="*/ 615218 h 1101217"/>
                <a:gd name="connsiteX94" fmla="*/ 72645 w 755285"/>
                <a:gd name="connsiteY94" fmla="*/ 640501 h 1101217"/>
                <a:gd name="connsiteX95" fmla="*/ 81073 w 755285"/>
                <a:gd name="connsiteY95" fmla="*/ 653143 h 1101217"/>
                <a:gd name="connsiteX96" fmla="*/ 89500 w 755285"/>
                <a:gd name="connsiteY96" fmla="*/ 678426 h 1101217"/>
                <a:gd name="connsiteX97" fmla="*/ 93714 w 755285"/>
                <a:gd name="connsiteY97" fmla="*/ 691067 h 1101217"/>
                <a:gd name="connsiteX98" fmla="*/ 97928 w 755285"/>
                <a:gd name="connsiteY98" fmla="*/ 712136 h 1101217"/>
                <a:gd name="connsiteX99" fmla="*/ 144280 w 755285"/>
                <a:gd name="connsiteY99" fmla="*/ 750062 h 1101217"/>
                <a:gd name="connsiteX100" fmla="*/ 148495 w 755285"/>
                <a:gd name="connsiteY100" fmla="*/ 754275 h 1101217"/>
                <a:gd name="connsiteX101" fmla="*/ 156922 w 755285"/>
                <a:gd name="connsiteY101" fmla="*/ 766916 h 1101217"/>
                <a:gd name="connsiteX102" fmla="*/ 186419 w 755285"/>
                <a:gd name="connsiteY102" fmla="*/ 783771 h 1101217"/>
                <a:gd name="connsiteX103" fmla="*/ 211701 w 755285"/>
                <a:gd name="connsiteY103" fmla="*/ 821696 h 1101217"/>
                <a:gd name="connsiteX104" fmla="*/ 236984 w 755285"/>
                <a:gd name="connsiteY104" fmla="*/ 897545 h 1101217"/>
                <a:gd name="connsiteX105" fmla="*/ 287549 w 755285"/>
                <a:gd name="connsiteY105" fmla="*/ 922827 h 1101217"/>
                <a:gd name="connsiteX106" fmla="*/ 258054 w 755285"/>
                <a:gd name="connsiteY106" fmla="*/ 939682 h 1101217"/>
                <a:gd name="connsiteX107" fmla="*/ 266481 w 755285"/>
                <a:gd name="connsiteY107" fmla="*/ 952323 h 1101217"/>
                <a:gd name="connsiteX108" fmla="*/ 258053 w 755285"/>
                <a:gd name="connsiteY108" fmla="*/ 990248 h 1101217"/>
                <a:gd name="connsiteX109" fmla="*/ 211701 w 755285"/>
                <a:gd name="connsiteY109" fmla="*/ 994463 h 1101217"/>
                <a:gd name="connsiteX110" fmla="*/ 220129 w 755285"/>
                <a:gd name="connsiteY110" fmla="*/ 1019745 h 1101217"/>
                <a:gd name="connsiteX111" fmla="*/ 228556 w 755285"/>
                <a:gd name="connsiteY111" fmla="*/ 1049242 h 1101217"/>
                <a:gd name="connsiteX112" fmla="*/ 232770 w 755285"/>
                <a:gd name="connsiteY112" fmla="*/ 1074525 h 1101217"/>
                <a:gd name="connsiteX113" fmla="*/ 236984 w 755285"/>
                <a:gd name="connsiteY113" fmla="*/ 1087167 h 1101217"/>
                <a:gd name="connsiteX114" fmla="*/ 262267 w 755285"/>
                <a:gd name="connsiteY114" fmla="*/ 1095594 h 1101217"/>
                <a:gd name="connsiteX115" fmla="*/ 274909 w 755285"/>
                <a:gd name="connsiteY115"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156921 w 755285"/>
                <a:gd name="connsiteY70" fmla="*/ 126415 h 1101217"/>
                <a:gd name="connsiteX71" fmla="*/ 215915 w 755285"/>
                <a:gd name="connsiteY71" fmla="*/ 155911 h 1101217"/>
                <a:gd name="connsiteX72" fmla="*/ 203273 w 755285"/>
                <a:gd name="connsiteY72" fmla="*/ 181194 h 1101217"/>
                <a:gd name="connsiteX73" fmla="*/ 182204 w 755285"/>
                <a:gd name="connsiteY73" fmla="*/ 168553 h 1101217"/>
                <a:gd name="connsiteX74" fmla="*/ 186418 w 755285"/>
                <a:gd name="connsiteY74" fmla="*/ 189622 h 1101217"/>
                <a:gd name="connsiteX75" fmla="*/ 186418 w 755285"/>
                <a:gd name="connsiteY75" fmla="*/ 210691 h 1101217"/>
                <a:gd name="connsiteX76" fmla="*/ 190632 w 755285"/>
                <a:gd name="connsiteY76" fmla="*/ 210691 h 1101217"/>
                <a:gd name="connsiteX77" fmla="*/ 177991 w 755285"/>
                <a:gd name="connsiteY77" fmla="*/ 223333 h 1101217"/>
                <a:gd name="connsiteX78" fmla="*/ 177991 w 755285"/>
                <a:gd name="connsiteY78" fmla="*/ 240187 h 1101217"/>
                <a:gd name="connsiteX79" fmla="*/ 169563 w 755285"/>
                <a:gd name="connsiteY79" fmla="*/ 290753 h 1101217"/>
                <a:gd name="connsiteX80" fmla="*/ 135852 w 755285"/>
                <a:gd name="connsiteY80" fmla="*/ 324464 h 1101217"/>
                <a:gd name="connsiteX81" fmla="*/ 114783 w 755285"/>
                <a:gd name="connsiteY81" fmla="*/ 337106 h 1101217"/>
                <a:gd name="connsiteX82" fmla="*/ 106356 w 755285"/>
                <a:gd name="connsiteY82" fmla="*/ 349747 h 1101217"/>
                <a:gd name="connsiteX83" fmla="*/ 123211 w 755285"/>
                <a:gd name="connsiteY83" fmla="*/ 400314 h 1101217"/>
                <a:gd name="connsiteX84" fmla="*/ 118997 w 755285"/>
                <a:gd name="connsiteY84" fmla="*/ 417168 h 1101217"/>
                <a:gd name="connsiteX85" fmla="*/ 9438 w 755285"/>
                <a:gd name="connsiteY85" fmla="*/ 434024 h 1101217"/>
                <a:gd name="connsiteX86" fmla="*/ 5224 w 755285"/>
                <a:gd name="connsiteY86" fmla="*/ 446665 h 1101217"/>
                <a:gd name="connsiteX87" fmla="*/ 1010 w 755285"/>
                <a:gd name="connsiteY87" fmla="*/ 467734 h 1101217"/>
                <a:gd name="connsiteX88" fmla="*/ 5224 w 755285"/>
                <a:gd name="connsiteY88" fmla="*/ 526728 h 1101217"/>
                <a:gd name="connsiteX89" fmla="*/ 9438 w 755285"/>
                <a:gd name="connsiteY89" fmla="*/ 539369 h 1101217"/>
                <a:gd name="connsiteX90" fmla="*/ 22079 w 755285"/>
                <a:gd name="connsiteY90" fmla="*/ 547797 h 1101217"/>
                <a:gd name="connsiteX91" fmla="*/ 30507 w 755285"/>
                <a:gd name="connsiteY91" fmla="*/ 573080 h 1101217"/>
                <a:gd name="connsiteX92" fmla="*/ 47362 w 755285"/>
                <a:gd name="connsiteY92" fmla="*/ 598363 h 1101217"/>
                <a:gd name="connsiteX93" fmla="*/ 55790 w 755285"/>
                <a:gd name="connsiteY93" fmla="*/ 615218 h 1101217"/>
                <a:gd name="connsiteX94" fmla="*/ 72645 w 755285"/>
                <a:gd name="connsiteY94" fmla="*/ 640501 h 1101217"/>
                <a:gd name="connsiteX95" fmla="*/ 81073 w 755285"/>
                <a:gd name="connsiteY95" fmla="*/ 653143 h 1101217"/>
                <a:gd name="connsiteX96" fmla="*/ 89500 w 755285"/>
                <a:gd name="connsiteY96" fmla="*/ 678426 h 1101217"/>
                <a:gd name="connsiteX97" fmla="*/ 93714 w 755285"/>
                <a:gd name="connsiteY97" fmla="*/ 691067 h 1101217"/>
                <a:gd name="connsiteX98" fmla="*/ 97928 w 755285"/>
                <a:gd name="connsiteY98" fmla="*/ 712136 h 1101217"/>
                <a:gd name="connsiteX99" fmla="*/ 144280 w 755285"/>
                <a:gd name="connsiteY99" fmla="*/ 750062 h 1101217"/>
                <a:gd name="connsiteX100" fmla="*/ 148495 w 755285"/>
                <a:gd name="connsiteY100" fmla="*/ 754275 h 1101217"/>
                <a:gd name="connsiteX101" fmla="*/ 156922 w 755285"/>
                <a:gd name="connsiteY101" fmla="*/ 766916 h 1101217"/>
                <a:gd name="connsiteX102" fmla="*/ 186419 w 755285"/>
                <a:gd name="connsiteY102" fmla="*/ 783771 h 1101217"/>
                <a:gd name="connsiteX103" fmla="*/ 211701 w 755285"/>
                <a:gd name="connsiteY103" fmla="*/ 821696 h 1101217"/>
                <a:gd name="connsiteX104" fmla="*/ 236984 w 755285"/>
                <a:gd name="connsiteY104" fmla="*/ 897545 h 1101217"/>
                <a:gd name="connsiteX105" fmla="*/ 287549 w 755285"/>
                <a:gd name="connsiteY105" fmla="*/ 922827 h 1101217"/>
                <a:gd name="connsiteX106" fmla="*/ 258054 w 755285"/>
                <a:gd name="connsiteY106" fmla="*/ 939682 h 1101217"/>
                <a:gd name="connsiteX107" fmla="*/ 266481 w 755285"/>
                <a:gd name="connsiteY107" fmla="*/ 952323 h 1101217"/>
                <a:gd name="connsiteX108" fmla="*/ 258053 w 755285"/>
                <a:gd name="connsiteY108" fmla="*/ 990248 h 1101217"/>
                <a:gd name="connsiteX109" fmla="*/ 211701 w 755285"/>
                <a:gd name="connsiteY109" fmla="*/ 994463 h 1101217"/>
                <a:gd name="connsiteX110" fmla="*/ 220129 w 755285"/>
                <a:gd name="connsiteY110" fmla="*/ 1019745 h 1101217"/>
                <a:gd name="connsiteX111" fmla="*/ 228556 w 755285"/>
                <a:gd name="connsiteY111" fmla="*/ 1049242 h 1101217"/>
                <a:gd name="connsiteX112" fmla="*/ 232770 w 755285"/>
                <a:gd name="connsiteY112" fmla="*/ 1074525 h 1101217"/>
                <a:gd name="connsiteX113" fmla="*/ 236984 w 755285"/>
                <a:gd name="connsiteY113" fmla="*/ 1087167 h 1101217"/>
                <a:gd name="connsiteX114" fmla="*/ 262267 w 755285"/>
                <a:gd name="connsiteY114" fmla="*/ 1095594 h 1101217"/>
                <a:gd name="connsiteX115" fmla="*/ 274909 w 755285"/>
                <a:gd name="connsiteY115"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161135 w 755285"/>
                <a:gd name="connsiteY69" fmla="*/ 113773 h 1101217"/>
                <a:gd name="connsiteX70" fmla="*/ 207487 w 755285"/>
                <a:gd name="connsiteY70" fmla="*/ 126415 h 1101217"/>
                <a:gd name="connsiteX71" fmla="*/ 215915 w 755285"/>
                <a:gd name="connsiteY71" fmla="*/ 155911 h 1101217"/>
                <a:gd name="connsiteX72" fmla="*/ 203273 w 755285"/>
                <a:gd name="connsiteY72" fmla="*/ 181194 h 1101217"/>
                <a:gd name="connsiteX73" fmla="*/ 182204 w 755285"/>
                <a:gd name="connsiteY73" fmla="*/ 168553 h 1101217"/>
                <a:gd name="connsiteX74" fmla="*/ 186418 w 755285"/>
                <a:gd name="connsiteY74" fmla="*/ 189622 h 1101217"/>
                <a:gd name="connsiteX75" fmla="*/ 186418 w 755285"/>
                <a:gd name="connsiteY75" fmla="*/ 210691 h 1101217"/>
                <a:gd name="connsiteX76" fmla="*/ 190632 w 755285"/>
                <a:gd name="connsiteY76" fmla="*/ 210691 h 1101217"/>
                <a:gd name="connsiteX77" fmla="*/ 177991 w 755285"/>
                <a:gd name="connsiteY77" fmla="*/ 223333 h 1101217"/>
                <a:gd name="connsiteX78" fmla="*/ 177991 w 755285"/>
                <a:gd name="connsiteY78" fmla="*/ 240187 h 1101217"/>
                <a:gd name="connsiteX79" fmla="*/ 169563 w 755285"/>
                <a:gd name="connsiteY79" fmla="*/ 290753 h 1101217"/>
                <a:gd name="connsiteX80" fmla="*/ 135852 w 755285"/>
                <a:gd name="connsiteY80" fmla="*/ 324464 h 1101217"/>
                <a:gd name="connsiteX81" fmla="*/ 114783 w 755285"/>
                <a:gd name="connsiteY81" fmla="*/ 337106 h 1101217"/>
                <a:gd name="connsiteX82" fmla="*/ 106356 w 755285"/>
                <a:gd name="connsiteY82" fmla="*/ 349747 h 1101217"/>
                <a:gd name="connsiteX83" fmla="*/ 123211 w 755285"/>
                <a:gd name="connsiteY83" fmla="*/ 400314 h 1101217"/>
                <a:gd name="connsiteX84" fmla="*/ 118997 w 755285"/>
                <a:gd name="connsiteY84" fmla="*/ 417168 h 1101217"/>
                <a:gd name="connsiteX85" fmla="*/ 9438 w 755285"/>
                <a:gd name="connsiteY85" fmla="*/ 434024 h 1101217"/>
                <a:gd name="connsiteX86" fmla="*/ 5224 w 755285"/>
                <a:gd name="connsiteY86" fmla="*/ 446665 h 1101217"/>
                <a:gd name="connsiteX87" fmla="*/ 1010 w 755285"/>
                <a:gd name="connsiteY87" fmla="*/ 467734 h 1101217"/>
                <a:gd name="connsiteX88" fmla="*/ 5224 w 755285"/>
                <a:gd name="connsiteY88" fmla="*/ 526728 h 1101217"/>
                <a:gd name="connsiteX89" fmla="*/ 9438 w 755285"/>
                <a:gd name="connsiteY89" fmla="*/ 539369 h 1101217"/>
                <a:gd name="connsiteX90" fmla="*/ 22079 w 755285"/>
                <a:gd name="connsiteY90" fmla="*/ 547797 h 1101217"/>
                <a:gd name="connsiteX91" fmla="*/ 30507 w 755285"/>
                <a:gd name="connsiteY91" fmla="*/ 573080 h 1101217"/>
                <a:gd name="connsiteX92" fmla="*/ 47362 w 755285"/>
                <a:gd name="connsiteY92" fmla="*/ 598363 h 1101217"/>
                <a:gd name="connsiteX93" fmla="*/ 55790 w 755285"/>
                <a:gd name="connsiteY93" fmla="*/ 615218 h 1101217"/>
                <a:gd name="connsiteX94" fmla="*/ 72645 w 755285"/>
                <a:gd name="connsiteY94" fmla="*/ 640501 h 1101217"/>
                <a:gd name="connsiteX95" fmla="*/ 81073 w 755285"/>
                <a:gd name="connsiteY95" fmla="*/ 653143 h 1101217"/>
                <a:gd name="connsiteX96" fmla="*/ 89500 w 755285"/>
                <a:gd name="connsiteY96" fmla="*/ 678426 h 1101217"/>
                <a:gd name="connsiteX97" fmla="*/ 93714 w 755285"/>
                <a:gd name="connsiteY97" fmla="*/ 691067 h 1101217"/>
                <a:gd name="connsiteX98" fmla="*/ 97928 w 755285"/>
                <a:gd name="connsiteY98" fmla="*/ 712136 h 1101217"/>
                <a:gd name="connsiteX99" fmla="*/ 144280 w 755285"/>
                <a:gd name="connsiteY99" fmla="*/ 750062 h 1101217"/>
                <a:gd name="connsiteX100" fmla="*/ 148495 w 755285"/>
                <a:gd name="connsiteY100" fmla="*/ 754275 h 1101217"/>
                <a:gd name="connsiteX101" fmla="*/ 156922 w 755285"/>
                <a:gd name="connsiteY101" fmla="*/ 766916 h 1101217"/>
                <a:gd name="connsiteX102" fmla="*/ 186419 w 755285"/>
                <a:gd name="connsiteY102" fmla="*/ 783771 h 1101217"/>
                <a:gd name="connsiteX103" fmla="*/ 211701 w 755285"/>
                <a:gd name="connsiteY103" fmla="*/ 821696 h 1101217"/>
                <a:gd name="connsiteX104" fmla="*/ 236984 w 755285"/>
                <a:gd name="connsiteY104" fmla="*/ 897545 h 1101217"/>
                <a:gd name="connsiteX105" fmla="*/ 287549 w 755285"/>
                <a:gd name="connsiteY105" fmla="*/ 922827 h 1101217"/>
                <a:gd name="connsiteX106" fmla="*/ 258054 w 755285"/>
                <a:gd name="connsiteY106" fmla="*/ 939682 h 1101217"/>
                <a:gd name="connsiteX107" fmla="*/ 266481 w 755285"/>
                <a:gd name="connsiteY107" fmla="*/ 952323 h 1101217"/>
                <a:gd name="connsiteX108" fmla="*/ 258053 w 755285"/>
                <a:gd name="connsiteY108" fmla="*/ 990248 h 1101217"/>
                <a:gd name="connsiteX109" fmla="*/ 211701 w 755285"/>
                <a:gd name="connsiteY109" fmla="*/ 994463 h 1101217"/>
                <a:gd name="connsiteX110" fmla="*/ 220129 w 755285"/>
                <a:gd name="connsiteY110" fmla="*/ 1019745 h 1101217"/>
                <a:gd name="connsiteX111" fmla="*/ 228556 w 755285"/>
                <a:gd name="connsiteY111" fmla="*/ 1049242 h 1101217"/>
                <a:gd name="connsiteX112" fmla="*/ 232770 w 755285"/>
                <a:gd name="connsiteY112" fmla="*/ 1074525 h 1101217"/>
                <a:gd name="connsiteX113" fmla="*/ 236984 w 755285"/>
                <a:gd name="connsiteY113" fmla="*/ 1087167 h 1101217"/>
                <a:gd name="connsiteX114" fmla="*/ 262267 w 755285"/>
                <a:gd name="connsiteY114" fmla="*/ 1095594 h 1101217"/>
                <a:gd name="connsiteX115" fmla="*/ 274909 w 755285"/>
                <a:gd name="connsiteY115"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165349 w 755285"/>
                <a:gd name="connsiteY68" fmla="*/ 42138 h 1101217"/>
                <a:gd name="connsiteX69" fmla="*/ 236984 w 755285"/>
                <a:gd name="connsiteY69" fmla="*/ 113773 h 1101217"/>
                <a:gd name="connsiteX70" fmla="*/ 207487 w 755285"/>
                <a:gd name="connsiteY70" fmla="*/ 126415 h 1101217"/>
                <a:gd name="connsiteX71" fmla="*/ 215915 w 755285"/>
                <a:gd name="connsiteY71" fmla="*/ 155911 h 1101217"/>
                <a:gd name="connsiteX72" fmla="*/ 203273 w 755285"/>
                <a:gd name="connsiteY72" fmla="*/ 181194 h 1101217"/>
                <a:gd name="connsiteX73" fmla="*/ 182204 w 755285"/>
                <a:gd name="connsiteY73" fmla="*/ 168553 h 1101217"/>
                <a:gd name="connsiteX74" fmla="*/ 186418 w 755285"/>
                <a:gd name="connsiteY74" fmla="*/ 189622 h 1101217"/>
                <a:gd name="connsiteX75" fmla="*/ 186418 w 755285"/>
                <a:gd name="connsiteY75" fmla="*/ 210691 h 1101217"/>
                <a:gd name="connsiteX76" fmla="*/ 190632 w 755285"/>
                <a:gd name="connsiteY76" fmla="*/ 210691 h 1101217"/>
                <a:gd name="connsiteX77" fmla="*/ 177991 w 755285"/>
                <a:gd name="connsiteY77" fmla="*/ 223333 h 1101217"/>
                <a:gd name="connsiteX78" fmla="*/ 177991 w 755285"/>
                <a:gd name="connsiteY78" fmla="*/ 240187 h 1101217"/>
                <a:gd name="connsiteX79" fmla="*/ 169563 w 755285"/>
                <a:gd name="connsiteY79" fmla="*/ 290753 h 1101217"/>
                <a:gd name="connsiteX80" fmla="*/ 135852 w 755285"/>
                <a:gd name="connsiteY80" fmla="*/ 324464 h 1101217"/>
                <a:gd name="connsiteX81" fmla="*/ 114783 w 755285"/>
                <a:gd name="connsiteY81" fmla="*/ 337106 h 1101217"/>
                <a:gd name="connsiteX82" fmla="*/ 106356 w 755285"/>
                <a:gd name="connsiteY82" fmla="*/ 349747 h 1101217"/>
                <a:gd name="connsiteX83" fmla="*/ 123211 w 755285"/>
                <a:gd name="connsiteY83" fmla="*/ 400314 h 1101217"/>
                <a:gd name="connsiteX84" fmla="*/ 118997 w 755285"/>
                <a:gd name="connsiteY84" fmla="*/ 417168 h 1101217"/>
                <a:gd name="connsiteX85" fmla="*/ 9438 w 755285"/>
                <a:gd name="connsiteY85" fmla="*/ 434024 h 1101217"/>
                <a:gd name="connsiteX86" fmla="*/ 5224 w 755285"/>
                <a:gd name="connsiteY86" fmla="*/ 446665 h 1101217"/>
                <a:gd name="connsiteX87" fmla="*/ 1010 w 755285"/>
                <a:gd name="connsiteY87" fmla="*/ 467734 h 1101217"/>
                <a:gd name="connsiteX88" fmla="*/ 5224 w 755285"/>
                <a:gd name="connsiteY88" fmla="*/ 526728 h 1101217"/>
                <a:gd name="connsiteX89" fmla="*/ 9438 w 755285"/>
                <a:gd name="connsiteY89" fmla="*/ 539369 h 1101217"/>
                <a:gd name="connsiteX90" fmla="*/ 22079 w 755285"/>
                <a:gd name="connsiteY90" fmla="*/ 547797 h 1101217"/>
                <a:gd name="connsiteX91" fmla="*/ 30507 w 755285"/>
                <a:gd name="connsiteY91" fmla="*/ 573080 h 1101217"/>
                <a:gd name="connsiteX92" fmla="*/ 47362 w 755285"/>
                <a:gd name="connsiteY92" fmla="*/ 598363 h 1101217"/>
                <a:gd name="connsiteX93" fmla="*/ 55790 w 755285"/>
                <a:gd name="connsiteY93" fmla="*/ 615218 h 1101217"/>
                <a:gd name="connsiteX94" fmla="*/ 72645 w 755285"/>
                <a:gd name="connsiteY94" fmla="*/ 640501 h 1101217"/>
                <a:gd name="connsiteX95" fmla="*/ 81073 w 755285"/>
                <a:gd name="connsiteY95" fmla="*/ 653143 h 1101217"/>
                <a:gd name="connsiteX96" fmla="*/ 89500 w 755285"/>
                <a:gd name="connsiteY96" fmla="*/ 678426 h 1101217"/>
                <a:gd name="connsiteX97" fmla="*/ 93714 w 755285"/>
                <a:gd name="connsiteY97" fmla="*/ 691067 h 1101217"/>
                <a:gd name="connsiteX98" fmla="*/ 97928 w 755285"/>
                <a:gd name="connsiteY98" fmla="*/ 712136 h 1101217"/>
                <a:gd name="connsiteX99" fmla="*/ 144280 w 755285"/>
                <a:gd name="connsiteY99" fmla="*/ 750062 h 1101217"/>
                <a:gd name="connsiteX100" fmla="*/ 148495 w 755285"/>
                <a:gd name="connsiteY100" fmla="*/ 754275 h 1101217"/>
                <a:gd name="connsiteX101" fmla="*/ 156922 w 755285"/>
                <a:gd name="connsiteY101" fmla="*/ 766916 h 1101217"/>
                <a:gd name="connsiteX102" fmla="*/ 186419 w 755285"/>
                <a:gd name="connsiteY102" fmla="*/ 783771 h 1101217"/>
                <a:gd name="connsiteX103" fmla="*/ 211701 w 755285"/>
                <a:gd name="connsiteY103" fmla="*/ 821696 h 1101217"/>
                <a:gd name="connsiteX104" fmla="*/ 236984 w 755285"/>
                <a:gd name="connsiteY104" fmla="*/ 897545 h 1101217"/>
                <a:gd name="connsiteX105" fmla="*/ 287549 w 755285"/>
                <a:gd name="connsiteY105" fmla="*/ 922827 h 1101217"/>
                <a:gd name="connsiteX106" fmla="*/ 258054 w 755285"/>
                <a:gd name="connsiteY106" fmla="*/ 939682 h 1101217"/>
                <a:gd name="connsiteX107" fmla="*/ 266481 w 755285"/>
                <a:gd name="connsiteY107" fmla="*/ 952323 h 1101217"/>
                <a:gd name="connsiteX108" fmla="*/ 258053 w 755285"/>
                <a:gd name="connsiteY108" fmla="*/ 990248 h 1101217"/>
                <a:gd name="connsiteX109" fmla="*/ 211701 w 755285"/>
                <a:gd name="connsiteY109" fmla="*/ 994463 h 1101217"/>
                <a:gd name="connsiteX110" fmla="*/ 220129 w 755285"/>
                <a:gd name="connsiteY110" fmla="*/ 1019745 h 1101217"/>
                <a:gd name="connsiteX111" fmla="*/ 228556 w 755285"/>
                <a:gd name="connsiteY111" fmla="*/ 1049242 h 1101217"/>
                <a:gd name="connsiteX112" fmla="*/ 232770 w 755285"/>
                <a:gd name="connsiteY112" fmla="*/ 1074525 h 1101217"/>
                <a:gd name="connsiteX113" fmla="*/ 236984 w 755285"/>
                <a:gd name="connsiteY113" fmla="*/ 1087167 h 1101217"/>
                <a:gd name="connsiteX114" fmla="*/ 262267 w 755285"/>
                <a:gd name="connsiteY114" fmla="*/ 1095594 h 1101217"/>
                <a:gd name="connsiteX115" fmla="*/ 274909 w 755285"/>
                <a:gd name="connsiteY115"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169563 w 755285"/>
                <a:gd name="connsiteY67" fmla="*/ 29497 h 1101217"/>
                <a:gd name="connsiteX68" fmla="*/ 266481 w 755285"/>
                <a:gd name="connsiteY68" fmla="*/ 84277 h 1101217"/>
                <a:gd name="connsiteX69" fmla="*/ 236984 w 755285"/>
                <a:gd name="connsiteY69" fmla="*/ 113773 h 1101217"/>
                <a:gd name="connsiteX70" fmla="*/ 207487 w 755285"/>
                <a:gd name="connsiteY70" fmla="*/ 126415 h 1101217"/>
                <a:gd name="connsiteX71" fmla="*/ 215915 w 755285"/>
                <a:gd name="connsiteY71" fmla="*/ 155911 h 1101217"/>
                <a:gd name="connsiteX72" fmla="*/ 203273 w 755285"/>
                <a:gd name="connsiteY72" fmla="*/ 181194 h 1101217"/>
                <a:gd name="connsiteX73" fmla="*/ 182204 w 755285"/>
                <a:gd name="connsiteY73" fmla="*/ 168553 h 1101217"/>
                <a:gd name="connsiteX74" fmla="*/ 186418 w 755285"/>
                <a:gd name="connsiteY74" fmla="*/ 189622 h 1101217"/>
                <a:gd name="connsiteX75" fmla="*/ 186418 w 755285"/>
                <a:gd name="connsiteY75" fmla="*/ 210691 h 1101217"/>
                <a:gd name="connsiteX76" fmla="*/ 190632 w 755285"/>
                <a:gd name="connsiteY76" fmla="*/ 210691 h 1101217"/>
                <a:gd name="connsiteX77" fmla="*/ 177991 w 755285"/>
                <a:gd name="connsiteY77" fmla="*/ 223333 h 1101217"/>
                <a:gd name="connsiteX78" fmla="*/ 177991 w 755285"/>
                <a:gd name="connsiteY78" fmla="*/ 240187 h 1101217"/>
                <a:gd name="connsiteX79" fmla="*/ 169563 w 755285"/>
                <a:gd name="connsiteY79" fmla="*/ 290753 h 1101217"/>
                <a:gd name="connsiteX80" fmla="*/ 135852 w 755285"/>
                <a:gd name="connsiteY80" fmla="*/ 324464 h 1101217"/>
                <a:gd name="connsiteX81" fmla="*/ 114783 w 755285"/>
                <a:gd name="connsiteY81" fmla="*/ 337106 h 1101217"/>
                <a:gd name="connsiteX82" fmla="*/ 106356 w 755285"/>
                <a:gd name="connsiteY82" fmla="*/ 349747 h 1101217"/>
                <a:gd name="connsiteX83" fmla="*/ 123211 w 755285"/>
                <a:gd name="connsiteY83" fmla="*/ 400314 h 1101217"/>
                <a:gd name="connsiteX84" fmla="*/ 118997 w 755285"/>
                <a:gd name="connsiteY84" fmla="*/ 417168 h 1101217"/>
                <a:gd name="connsiteX85" fmla="*/ 9438 w 755285"/>
                <a:gd name="connsiteY85" fmla="*/ 434024 h 1101217"/>
                <a:gd name="connsiteX86" fmla="*/ 5224 w 755285"/>
                <a:gd name="connsiteY86" fmla="*/ 446665 h 1101217"/>
                <a:gd name="connsiteX87" fmla="*/ 1010 w 755285"/>
                <a:gd name="connsiteY87" fmla="*/ 467734 h 1101217"/>
                <a:gd name="connsiteX88" fmla="*/ 5224 w 755285"/>
                <a:gd name="connsiteY88" fmla="*/ 526728 h 1101217"/>
                <a:gd name="connsiteX89" fmla="*/ 9438 w 755285"/>
                <a:gd name="connsiteY89" fmla="*/ 539369 h 1101217"/>
                <a:gd name="connsiteX90" fmla="*/ 22079 w 755285"/>
                <a:gd name="connsiteY90" fmla="*/ 547797 h 1101217"/>
                <a:gd name="connsiteX91" fmla="*/ 30507 w 755285"/>
                <a:gd name="connsiteY91" fmla="*/ 573080 h 1101217"/>
                <a:gd name="connsiteX92" fmla="*/ 47362 w 755285"/>
                <a:gd name="connsiteY92" fmla="*/ 598363 h 1101217"/>
                <a:gd name="connsiteX93" fmla="*/ 55790 w 755285"/>
                <a:gd name="connsiteY93" fmla="*/ 615218 h 1101217"/>
                <a:gd name="connsiteX94" fmla="*/ 72645 w 755285"/>
                <a:gd name="connsiteY94" fmla="*/ 640501 h 1101217"/>
                <a:gd name="connsiteX95" fmla="*/ 81073 w 755285"/>
                <a:gd name="connsiteY95" fmla="*/ 653143 h 1101217"/>
                <a:gd name="connsiteX96" fmla="*/ 89500 w 755285"/>
                <a:gd name="connsiteY96" fmla="*/ 678426 h 1101217"/>
                <a:gd name="connsiteX97" fmla="*/ 93714 w 755285"/>
                <a:gd name="connsiteY97" fmla="*/ 691067 h 1101217"/>
                <a:gd name="connsiteX98" fmla="*/ 97928 w 755285"/>
                <a:gd name="connsiteY98" fmla="*/ 712136 h 1101217"/>
                <a:gd name="connsiteX99" fmla="*/ 144280 w 755285"/>
                <a:gd name="connsiteY99" fmla="*/ 750062 h 1101217"/>
                <a:gd name="connsiteX100" fmla="*/ 148495 w 755285"/>
                <a:gd name="connsiteY100" fmla="*/ 754275 h 1101217"/>
                <a:gd name="connsiteX101" fmla="*/ 156922 w 755285"/>
                <a:gd name="connsiteY101" fmla="*/ 766916 h 1101217"/>
                <a:gd name="connsiteX102" fmla="*/ 186419 w 755285"/>
                <a:gd name="connsiteY102" fmla="*/ 783771 h 1101217"/>
                <a:gd name="connsiteX103" fmla="*/ 211701 w 755285"/>
                <a:gd name="connsiteY103" fmla="*/ 821696 h 1101217"/>
                <a:gd name="connsiteX104" fmla="*/ 236984 w 755285"/>
                <a:gd name="connsiteY104" fmla="*/ 897545 h 1101217"/>
                <a:gd name="connsiteX105" fmla="*/ 287549 w 755285"/>
                <a:gd name="connsiteY105" fmla="*/ 922827 h 1101217"/>
                <a:gd name="connsiteX106" fmla="*/ 258054 w 755285"/>
                <a:gd name="connsiteY106" fmla="*/ 939682 h 1101217"/>
                <a:gd name="connsiteX107" fmla="*/ 266481 w 755285"/>
                <a:gd name="connsiteY107" fmla="*/ 952323 h 1101217"/>
                <a:gd name="connsiteX108" fmla="*/ 258053 w 755285"/>
                <a:gd name="connsiteY108" fmla="*/ 990248 h 1101217"/>
                <a:gd name="connsiteX109" fmla="*/ 211701 w 755285"/>
                <a:gd name="connsiteY109" fmla="*/ 994463 h 1101217"/>
                <a:gd name="connsiteX110" fmla="*/ 220129 w 755285"/>
                <a:gd name="connsiteY110" fmla="*/ 1019745 h 1101217"/>
                <a:gd name="connsiteX111" fmla="*/ 228556 w 755285"/>
                <a:gd name="connsiteY111" fmla="*/ 1049242 h 1101217"/>
                <a:gd name="connsiteX112" fmla="*/ 232770 w 755285"/>
                <a:gd name="connsiteY112" fmla="*/ 1074525 h 1101217"/>
                <a:gd name="connsiteX113" fmla="*/ 236984 w 755285"/>
                <a:gd name="connsiteY113" fmla="*/ 1087167 h 1101217"/>
                <a:gd name="connsiteX114" fmla="*/ 262267 w 755285"/>
                <a:gd name="connsiteY114" fmla="*/ 1095594 h 1101217"/>
                <a:gd name="connsiteX115" fmla="*/ 274909 w 755285"/>
                <a:gd name="connsiteY115" fmla="*/ 1099808 h 1101217"/>
                <a:gd name="connsiteX0" fmla="*/ 274909 w 755285"/>
                <a:gd name="connsiteY0" fmla="*/ 1099808 h 1101217"/>
                <a:gd name="connsiteX1" fmla="*/ 295978 w 755285"/>
                <a:gd name="connsiteY1" fmla="*/ 1082953 h 1101217"/>
                <a:gd name="connsiteX2" fmla="*/ 312833 w 755285"/>
                <a:gd name="connsiteY2" fmla="*/ 1061884 h 1101217"/>
                <a:gd name="connsiteX3" fmla="*/ 359185 w 755285"/>
                <a:gd name="connsiteY3" fmla="*/ 1049242 h 1101217"/>
                <a:gd name="connsiteX4" fmla="*/ 371826 w 755285"/>
                <a:gd name="connsiteY4" fmla="*/ 1040815 h 1101217"/>
                <a:gd name="connsiteX5" fmla="*/ 397109 w 755285"/>
                <a:gd name="connsiteY5" fmla="*/ 1032387 h 1101217"/>
                <a:gd name="connsiteX6" fmla="*/ 426606 w 755285"/>
                <a:gd name="connsiteY6" fmla="*/ 1002890 h 1101217"/>
                <a:gd name="connsiteX7" fmla="*/ 439248 w 755285"/>
                <a:gd name="connsiteY7" fmla="*/ 994463 h 1101217"/>
                <a:gd name="connsiteX8" fmla="*/ 447675 w 755285"/>
                <a:gd name="connsiteY8" fmla="*/ 981821 h 1101217"/>
                <a:gd name="connsiteX9" fmla="*/ 472958 w 755285"/>
                <a:gd name="connsiteY9" fmla="*/ 969180 h 1101217"/>
                <a:gd name="connsiteX10" fmla="*/ 498241 w 755285"/>
                <a:gd name="connsiteY10" fmla="*/ 973393 h 1101217"/>
                <a:gd name="connsiteX11" fmla="*/ 544593 w 755285"/>
                <a:gd name="connsiteY11" fmla="*/ 960752 h 1101217"/>
                <a:gd name="connsiteX12" fmla="*/ 582518 w 755285"/>
                <a:gd name="connsiteY12" fmla="*/ 952324 h 1101217"/>
                <a:gd name="connsiteX13" fmla="*/ 599373 w 755285"/>
                <a:gd name="connsiteY13" fmla="*/ 927041 h 1101217"/>
                <a:gd name="connsiteX14" fmla="*/ 586732 w 755285"/>
                <a:gd name="connsiteY14" fmla="*/ 876475 h 1101217"/>
                <a:gd name="connsiteX15" fmla="*/ 582518 w 755285"/>
                <a:gd name="connsiteY15" fmla="*/ 863834 h 1101217"/>
                <a:gd name="connsiteX16" fmla="*/ 569876 w 755285"/>
                <a:gd name="connsiteY16" fmla="*/ 855406 h 1101217"/>
                <a:gd name="connsiteX17" fmla="*/ 565662 w 755285"/>
                <a:gd name="connsiteY17" fmla="*/ 842765 h 1101217"/>
                <a:gd name="connsiteX18" fmla="*/ 586732 w 755285"/>
                <a:gd name="connsiteY18" fmla="*/ 821696 h 1101217"/>
                <a:gd name="connsiteX19" fmla="*/ 582518 w 755285"/>
                <a:gd name="connsiteY19" fmla="*/ 796413 h 1101217"/>
                <a:gd name="connsiteX20" fmla="*/ 540379 w 755285"/>
                <a:gd name="connsiteY20" fmla="*/ 792199 h 1101217"/>
                <a:gd name="connsiteX21" fmla="*/ 548807 w 755285"/>
                <a:gd name="connsiteY21" fmla="*/ 712136 h 1101217"/>
                <a:gd name="connsiteX22" fmla="*/ 544593 w 755285"/>
                <a:gd name="connsiteY22" fmla="*/ 695281 h 1101217"/>
                <a:gd name="connsiteX23" fmla="*/ 519310 w 755285"/>
                <a:gd name="connsiteY23" fmla="*/ 669998 h 1101217"/>
                <a:gd name="connsiteX24" fmla="*/ 515097 w 755285"/>
                <a:gd name="connsiteY24" fmla="*/ 657357 h 1101217"/>
                <a:gd name="connsiteX25" fmla="*/ 519310 w 755285"/>
                <a:gd name="connsiteY25" fmla="*/ 577294 h 1101217"/>
                <a:gd name="connsiteX26" fmla="*/ 544593 w 755285"/>
                <a:gd name="connsiteY26" fmla="*/ 552011 h 1101217"/>
                <a:gd name="connsiteX27" fmla="*/ 569876 w 755285"/>
                <a:gd name="connsiteY27" fmla="*/ 543583 h 1101217"/>
                <a:gd name="connsiteX28" fmla="*/ 582518 w 755285"/>
                <a:gd name="connsiteY28" fmla="*/ 539369 h 1101217"/>
                <a:gd name="connsiteX29" fmla="*/ 616228 w 755285"/>
                <a:gd name="connsiteY29" fmla="*/ 530942 h 1101217"/>
                <a:gd name="connsiteX30" fmla="*/ 624656 w 755285"/>
                <a:gd name="connsiteY30" fmla="*/ 505659 h 1101217"/>
                <a:gd name="connsiteX31" fmla="*/ 628870 w 755285"/>
                <a:gd name="connsiteY31" fmla="*/ 484590 h 1101217"/>
                <a:gd name="connsiteX32" fmla="*/ 654153 w 755285"/>
                <a:gd name="connsiteY32" fmla="*/ 467734 h 1101217"/>
                <a:gd name="connsiteX33" fmla="*/ 658367 w 755285"/>
                <a:gd name="connsiteY33" fmla="*/ 387672 h 1101217"/>
                <a:gd name="connsiteX34" fmla="*/ 649939 w 755285"/>
                <a:gd name="connsiteY34" fmla="*/ 362389 h 1101217"/>
                <a:gd name="connsiteX35" fmla="*/ 662580 w 755285"/>
                <a:gd name="connsiteY35" fmla="*/ 316037 h 1101217"/>
                <a:gd name="connsiteX36" fmla="*/ 687863 w 755285"/>
                <a:gd name="connsiteY36" fmla="*/ 307609 h 1101217"/>
                <a:gd name="connsiteX37" fmla="*/ 713146 w 755285"/>
                <a:gd name="connsiteY37" fmla="*/ 299181 h 1101217"/>
                <a:gd name="connsiteX38" fmla="*/ 725788 w 755285"/>
                <a:gd name="connsiteY38" fmla="*/ 294968 h 1101217"/>
                <a:gd name="connsiteX39" fmla="*/ 755285 w 755285"/>
                <a:gd name="connsiteY39" fmla="*/ 286540 h 1101217"/>
                <a:gd name="connsiteX40" fmla="*/ 751071 w 755285"/>
                <a:gd name="connsiteY40" fmla="*/ 257043 h 1101217"/>
                <a:gd name="connsiteX41" fmla="*/ 738429 w 755285"/>
                <a:gd name="connsiteY41" fmla="*/ 252829 h 1101217"/>
                <a:gd name="connsiteX42" fmla="*/ 708932 w 755285"/>
                <a:gd name="connsiteY42" fmla="*/ 219119 h 1101217"/>
                <a:gd name="connsiteX43" fmla="*/ 679436 w 755285"/>
                <a:gd name="connsiteY43" fmla="*/ 214905 h 1101217"/>
                <a:gd name="connsiteX44" fmla="*/ 645725 w 755285"/>
                <a:gd name="connsiteY44" fmla="*/ 219119 h 1101217"/>
                <a:gd name="connsiteX45" fmla="*/ 633084 w 755285"/>
                <a:gd name="connsiteY45" fmla="*/ 231760 h 1101217"/>
                <a:gd name="connsiteX46" fmla="*/ 620442 w 755285"/>
                <a:gd name="connsiteY46" fmla="*/ 240188 h 1101217"/>
                <a:gd name="connsiteX47" fmla="*/ 586732 w 755285"/>
                <a:gd name="connsiteY47" fmla="*/ 223333 h 1101217"/>
                <a:gd name="connsiteX48" fmla="*/ 582518 w 755285"/>
                <a:gd name="connsiteY48" fmla="*/ 202263 h 1101217"/>
                <a:gd name="connsiteX49" fmla="*/ 557235 w 755285"/>
                <a:gd name="connsiteY49" fmla="*/ 193836 h 1101217"/>
                <a:gd name="connsiteX50" fmla="*/ 489814 w 755285"/>
                <a:gd name="connsiteY50" fmla="*/ 185408 h 1101217"/>
                <a:gd name="connsiteX51" fmla="*/ 477172 w 755285"/>
                <a:gd name="connsiteY51" fmla="*/ 172767 h 1101217"/>
                <a:gd name="connsiteX52" fmla="*/ 464531 w 755285"/>
                <a:gd name="connsiteY52" fmla="*/ 164339 h 1101217"/>
                <a:gd name="connsiteX53" fmla="*/ 460317 w 755285"/>
                <a:gd name="connsiteY53" fmla="*/ 151698 h 1101217"/>
                <a:gd name="connsiteX54" fmla="*/ 435034 w 755285"/>
                <a:gd name="connsiteY54" fmla="*/ 139056 h 1101217"/>
                <a:gd name="connsiteX55" fmla="*/ 405537 w 755285"/>
                <a:gd name="connsiteY55" fmla="*/ 143270 h 1101217"/>
                <a:gd name="connsiteX56" fmla="*/ 392896 w 755285"/>
                <a:gd name="connsiteY56" fmla="*/ 147484 h 1101217"/>
                <a:gd name="connsiteX57" fmla="*/ 346544 w 755285"/>
                <a:gd name="connsiteY57" fmla="*/ 143270 h 1101217"/>
                <a:gd name="connsiteX58" fmla="*/ 363399 w 755285"/>
                <a:gd name="connsiteY58" fmla="*/ 117987 h 1101217"/>
                <a:gd name="connsiteX59" fmla="*/ 359185 w 755285"/>
                <a:gd name="connsiteY59" fmla="*/ 71635 h 1101217"/>
                <a:gd name="connsiteX60" fmla="*/ 333902 w 755285"/>
                <a:gd name="connsiteY60" fmla="*/ 58993 h 1101217"/>
                <a:gd name="connsiteX61" fmla="*/ 279122 w 755285"/>
                <a:gd name="connsiteY61" fmla="*/ 54780 h 1101217"/>
                <a:gd name="connsiteX62" fmla="*/ 266481 w 755285"/>
                <a:gd name="connsiteY62" fmla="*/ 50566 h 1101217"/>
                <a:gd name="connsiteX63" fmla="*/ 262267 w 755285"/>
                <a:gd name="connsiteY63" fmla="*/ 37924 h 1101217"/>
                <a:gd name="connsiteX64" fmla="*/ 253839 w 755285"/>
                <a:gd name="connsiteY64" fmla="*/ 25283 h 1101217"/>
                <a:gd name="connsiteX65" fmla="*/ 241198 w 755285"/>
                <a:gd name="connsiteY65" fmla="*/ 16855 h 1101217"/>
                <a:gd name="connsiteX66" fmla="*/ 215915 w 755285"/>
                <a:gd name="connsiteY66" fmla="*/ 0 h 1101217"/>
                <a:gd name="connsiteX67" fmla="*/ 262267 w 755285"/>
                <a:gd name="connsiteY67" fmla="*/ 71635 h 1101217"/>
                <a:gd name="connsiteX68" fmla="*/ 266481 w 755285"/>
                <a:gd name="connsiteY68" fmla="*/ 84277 h 1101217"/>
                <a:gd name="connsiteX69" fmla="*/ 236984 w 755285"/>
                <a:gd name="connsiteY69" fmla="*/ 113773 h 1101217"/>
                <a:gd name="connsiteX70" fmla="*/ 207487 w 755285"/>
                <a:gd name="connsiteY70" fmla="*/ 126415 h 1101217"/>
                <a:gd name="connsiteX71" fmla="*/ 215915 w 755285"/>
                <a:gd name="connsiteY71" fmla="*/ 155911 h 1101217"/>
                <a:gd name="connsiteX72" fmla="*/ 203273 w 755285"/>
                <a:gd name="connsiteY72" fmla="*/ 181194 h 1101217"/>
                <a:gd name="connsiteX73" fmla="*/ 182204 w 755285"/>
                <a:gd name="connsiteY73" fmla="*/ 168553 h 1101217"/>
                <a:gd name="connsiteX74" fmla="*/ 186418 w 755285"/>
                <a:gd name="connsiteY74" fmla="*/ 189622 h 1101217"/>
                <a:gd name="connsiteX75" fmla="*/ 186418 w 755285"/>
                <a:gd name="connsiteY75" fmla="*/ 210691 h 1101217"/>
                <a:gd name="connsiteX76" fmla="*/ 190632 w 755285"/>
                <a:gd name="connsiteY76" fmla="*/ 210691 h 1101217"/>
                <a:gd name="connsiteX77" fmla="*/ 177991 w 755285"/>
                <a:gd name="connsiteY77" fmla="*/ 223333 h 1101217"/>
                <a:gd name="connsiteX78" fmla="*/ 177991 w 755285"/>
                <a:gd name="connsiteY78" fmla="*/ 240187 h 1101217"/>
                <a:gd name="connsiteX79" fmla="*/ 169563 w 755285"/>
                <a:gd name="connsiteY79" fmla="*/ 290753 h 1101217"/>
                <a:gd name="connsiteX80" fmla="*/ 135852 w 755285"/>
                <a:gd name="connsiteY80" fmla="*/ 324464 h 1101217"/>
                <a:gd name="connsiteX81" fmla="*/ 114783 w 755285"/>
                <a:gd name="connsiteY81" fmla="*/ 337106 h 1101217"/>
                <a:gd name="connsiteX82" fmla="*/ 106356 w 755285"/>
                <a:gd name="connsiteY82" fmla="*/ 349747 h 1101217"/>
                <a:gd name="connsiteX83" fmla="*/ 123211 w 755285"/>
                <a:gd name="connsiteY83" fmla="*/ 400314 h 1101217"/>
                <a:gd name="connsiteX84" fmla="*/ 118997 w 755285"/>
                <a:gd name="connsiteY84" fmla="*/ 417168 h 1101217"/>
                <a:gd name="connsiteX85" fmla="*/ 9438 w 755285"/>
                <a:gd name="connsiteY85" fmla="*/ 434024 h 1101217"/>
                <a:gd name="connsiteX86" fmla="*/ 5224 w 755285"/>
                <a:gd name="connsiteY86" fmla="*/ 446665 h 1101217"/>
                <a:gd name="connsiteX87" fmla="*/ 1010 w 755285"/>
                <a:gd name="connsiteY87" fmla="*/ 467734 h 1101217"/>
                <a:gd name="connsiteX88" fmla="*/ 5224 w 755285"/>
                <a:gd name="connsiteY88" fmla="*/ 526728 h 1101217"/>
                <a:gd name="connsiteX89" fmla="*/ 9438 w 755285"/>
                <a:gd name="connsiteY89" fmla="*/ 539369 h 1101217"/>
                <a:gd name="connsiteX90" fmla="*/ 22079 w 755285"/>
                <a:gd name="connsiteY90" fmla="*/ 547797 h 1101217"/>
                <a:gd name="connsiteX91" fmla="*/ 30507 w 755285"/>
                <a:gd name="connsiteY91" fmla="*/ 573080 h 1101217"/>
                <a:gd name="connsiteX92" fmla="*/ 47362 w 755285"/>
                <a:gd name="connsiteY92" fmla="*/ 598363 h 1101217"/>
                <a:gd name="connsiteX93" fmla="*/ 55790 w 755285"/>
                <a:gd name="connsiteY93" fmla="*/ 615218 h 1101217"/>
                <a:gd name="connsiteX94" fmla="*/ 72645 w 755285"/>
                <a:gd name="connsiteY94" fmla="*/ 640501 h 1101217"/>
                <a:gd name="connsiteX95" fmla="*/ 81073 w 755285"/>
                <a:gd name="connsiteY95" fmla="*/ 653143 h 1101217"/>
                <a:gd name="connsiteX96" fmla="*/ 89500 w 755285"/>
                <a:gd name="connsiteY96" fmla="*/ 678426 h 1101217"/>
                <a:gd name="connsiteX97" fmla="*/ 93714 w 755285"/>
                <a:gd name="connsiteY97" fmla="*/ 691067 h 1101217"/>
                <a:gd name="connsiteX98" fmla="*/ 97928 w 755285"/>
                <a:gd name="connsiteY98" fmla="*/ 712136 h 1101217"/>
                <a:gd name="connsiteX99" fmla="*/ 144280 w 755285"/>
                <a:gd name="connsiteY99" fmla="*/ 750062 h 1101217"/>
                <a:gd name="connsiteX100" fmla="*/ 148495 w 755285"/>
                <a:gd name="connsiteY100" fmla="*/ 754275 h 1101217"/>
                <a:gd name="connsiteX101" fmla="*/ 156922 w 755285"/>
                <a:gd name="connsiteY101" fmla="*/ 766916 h 1101217"/>
                <a:gd name="connsiteX102" fmla="*/ 186419 w 755285"/>
                <a:gd name="connsiteY102" fmla="*/ 783771 h 1101217"/>
                <a:gd name="connsiteX103" fmla="*/ 211701 w 755285"/>
                <a:gd name="connsiteY103" fmla="*/ 821696 h 1101217"/>
                <a:gd name="connsiteX104" fmla="*/ 236984 w 755285"/>
                <a:gd name="connsiteY104" fmla="*/ 897545 h 1101217"/>
                <a:gd name="connsiteX105" fmla="*/ 287549 w 755285"/>
                <a:gd name="connsiteY105" fmla="*/ 922827 h 1101217"/>
                <a:gd name="connsiteX106" fmla="*/ 258054 w 755285"/>
                <a:gd name="connsiteY106" fmla="*/ 939682 h 1101217"/>
                <a:gd name="connsiteX107" fmla="*/ 266481 w 755285"/>
                <a:gd name="connsiteY107" fmla="*/ 952323 h 1101217"/>
                <a:gd name="connsiteX108" fmla="*/ 258053 w 755285"/>
                <a:gd name="connsiteY108" fmla="*/ 990248 h 1101217"/>
                <a:gd name="connsiteX109" fmla="*/ 211701 w 755285"/>
                <a:gd name="connsiteY109" fmla="*/ 994463 h 1101217"/>
                <a:gd name="connsiteX110" fmla="*/ 220129 w 755285"/>
                <a:gd name="connsiteY110" fmla="*/ 1019745 h 1101217"/>
                <a:gd name="connsiteX111" fmla="*/ 228556 w 755285"/>
                <a:gd name="connsiteY111" fmla="*/ 1049242 h 1101217"/>
                <a:gd name="connsiteX112" fmla="*/ 232770 w 755285"/>
                <a:gd name="connsiteY112" fmla="*/ 1074525 h 1101217"/>
                <a:gd name="connsiteX113" fmla="*/ 236984 w 755285"/>
                <a:gd name="connsiteY113" fmla="*/ 1087167 h 1101217"/>
                <a:gd name="connsiteX114" fmla="*/ 262267 w 755285"/>
                <a:gd name="connsiteY114" fmla="*/ 1095594 h 1101217"/>
                <a:gd name="connsiteX115" fmla="*/ 274909 w 755285"/>
                <a:gd name="connsiteY115" fmla="*/ 1099808 h 1101217"/>
                <a:gd name="connsiteX0" fmla="*/ 274909 w 755285"/>
                <a:gd name="connsiteY0" fmla="*/ 1083797 h 1085206"/>
                <a:gd name="connsiteX1" fmla="*/ 295978 w 755285"/>
                <a:gd name="connsiteY1" fmla="*/ 1066942 h 1085206"/>
                <a:gd name="connsiteX2" fmla="*/ 312833 w 755285"/>
                <a:gd name="connsiteY2" fmla="*/ 1045873 h 1085206"/>
                <a:gd name="connsiteX3" fmla="*/ 359185 w 755285"/>
                <a:gd name="connsiteY3" fmla="*/ 1033231 h 1085206"/>
                <a:gd name="connsiteX4" fmla="*/ 371826 w 755285"/>
                <a:gd name="connsiteY4" fmla="*/ 1024804 h 1085206"/>
                <a:gd name="connsiteX5" fmla="*/ 397109 w 755285"/>
                <a:gd name="connsiteY5" fmla="*/ 1016376 h 1085206"/>
                <a:gd name="connsiteX6" fmla="*/ 426606 w 755285"/>
                <a:gd name="connsiteY6" fmla="*/ 986879 h 1085206"/>
                <a:gd name="connsiteX7" fmla="*/ 439248 w 755285"/>
                <a:gd name="connsiteY7" fmla="*/ 978452 h 1085206"/>
                <a:gd name="connsiteX8" fmla="*/ 447675 w 755285"/>
                <a:gd name="connsiteY8" fmla="*/ 965810 h 1085206"/>
                <a:gd name="connsiteX9" fmla="*/ 472958 w 755285"/>
                <a:gd name="connsiteY9" fmla="*/ 953169 h 1085206"/>
                <a:gd name="connsiteX10" fmla="*/ 498241 w 755285"/>
                <a:gd name="connsiteY10" fmla="*/ 957382 h 1085206"/>
                <a:gd name="connsiteX11" fmla="*/ 544593 w 755285"/>
                <a:gd name="connsiteY11" fmla="*/ 944741 h 1085206"/>
                <a:gd name="connsiteX12" fmla="*/ 582518 w 755285"/>
                <a:gd name="connsiteY12" fmla="*/ 936313 h 1085206"/>
                <a:gd name="connsiteX13" fmla="*/ 599373 w 755285"/>
                <a:gd name="connsiteY13" fmla="*/ 911030 h 1085206"/>
                <a:gd name="connsiteX14" fmla="*/ 586732 w 755285"/>
                <a:gd name="connsiteY14" fmla="*/ 860464 h 1085206"/>
                <a:gd name="connsiteX15" fmla="*/ 582518 w 755285"/>
                <a:gd name="connsiteY15" fmla="*/ 847823 h 1085206"/>
                <a:gd name="connsiteX16" fmla="*/ 569876 w 755285"/>
                <a:gd name="connsiteY16" fmla="*/ 839395 h 1085206"/>
                <a:gd name="connsiteX17" fmla="*/ 565662 w 755285"/>
                <a:gd name="connsiteY17" fmla="*/ 826754 h 1085206"/>
                <a:gd name="connsiteX18" fmla="*/ 586732 w 755285"/>
                <a:gd name="connsiteY18" fmla="*/ 805685 h 1085206"/>
                <a:gd name="connsiteX19" fmla="*/ 582518 w 755285"/>
                <a:gd name="connsiteY19" fmla="*/ 780402 h 1085206"/>
                <a:gd name="connsiteX20" fmla="*/ 540379 w 755285"/>
                <a:gd name="connsiteY20" fmla="*/ 776188 h 1085206"/>
                <a:gd name="connsiteX21" fmla="*/ 548807 w 755285"/>
                <a:gd name="connsiteY21" fmla="*/ 696125 h 1085206"/>
                <a:gd name="connsiteX22" fmla="*/ 544593 w 755285"/>
                <a:gd name="connsiteY22" fmla="*/ 679270 h 1085206"/>
                <a:gd name="connsiteX23" fmla="*/ 519310 w 755285"/>
                <a:gd name="connsiteY23" fmla="*/ 653987 h 1085206"/>
                <a:gd name="connsiteX24" fmla="*/ 515097 w 755285"/>
                <a:gd name="connsiteY24" fmla="*/ 641346 h 1085206"/>
                <a:gd name="connsiteX25" fmla="*/ 519310 w 755285"/>
                <a:gd name="connsiteY25" fmla="*/ 561283 h 1085206"/>
                <a:gd name="connsiteX26" fmla="*/ 544593 w 755285"/>
                <a:gd name="connsiteY26" fmla="*/ 536000 h 1085206"/>
                <a:gd name="connsiteX27" fmla="*/ 569876 w 755285"/>
                <a:gd name="connsiteY27" fmla="*/ 527572 h 1085206"/>
                <a:gd name="connsiteX28" fmla="*/ 582518 w 755285"/>
                <a:gd name="connsiteY28" fmla="*/ 523358 h 1085206"/>
                <a:gd name="connsiteX29" fmla="*/ 616228 w 755285"/>
                <a:gd name="connsiteY29" fmla="*/ 514931 h 1085206"/>
                <a:gd name="connsiteX30" fmla="*/ 624656 w 755285"/>
                <a:gd name="connsiteY30" fmla="*/ 489648 h 1085206"/>
                <a:gd name="connsiteX31" fmla="*/ 628870 w 755285"/>
                <a:gd name="connsiteY31" fmla="*/ 468579 h 1085206"/>
                <a:gd name="connsiteX32" fmla="*/ 654153 w 755285"/>
                <a:gd name="connsiteY32" fmla="*/ 451723 h 1085206"/>
                <a:gd name="connsiteX33" fmla="*/ 658367 w 755285"/>
                <a:gd name="connsiteY33" fmla="*/ 371661 h 1085206"/>
                <a:gd name="connsiteX34" fmla="*/ 649939 w 755285"/>
                <a:gd name="connsiteY34" fmla="*/ 346378 h 1085206"/>
                <a:gd name="connsiteX35" fmla="*/ 662580 w 755285"/>
                <a:gd name="connsiteY35" fmla="*/ 300026 h 1085206"/>
                <a:gd name="connsiteX36" fmla="*/ 687863 w 755285"/>
                <a:gd name="connsiteY36" fmla="*/ 291598 h 1085206"/>
                <a:gd name="connsiteX37" fmla="*/ 713146 w 755285"/>
                <a:gd name="connsiteY37" fmla="*/ 283170 h 1085206"/>
                <a:gd name="connsiteX38" fmla="*/ 725788 w 755285"/>
                <a:gd name="connsiteY38" fmla="*/ 278957 h 1085206"/>
                <a:gd name="connsiteX39" fmla="*/ 755285 w 755285"/>
                <a:gd name="connsiteY39" fmla="*/ 270529 h 1085206"/>
                <a:gd name="connsiteX40" fmla="*/ 751071 w 755285"/>
                <a:gd name="connsiteY40" fmla="*/ 241032 h 1085206"/>
                <a:gd name="connsiteX41" fmla="*/ 738429 w 755285"/>
                <a:gd name="connsiteY41" fmla="*/ 236818 h 1085206"/>
                <a:gd name="connsiteX42" fmla="*/ 708932 w 755285"/>
                <a:gd name="connsiteY42" fmla="*/ 203108 h 1085206"/>
                <a:gd name="connsiteX43" fmla="*/ 679436 w 755285"/>
                <a:gd name="connsiteY43" fmla="*/ 198894 h 1085206"/>
                <a:gd name="connsiteX44" fmla="*/ 645725 w 755285"/>
                <a:gd name="connsiteY44" fmla="*/ 203108 h 1085206"/>
                <a:gd name="connsiteX45" fmla="*/ 633084 w 755285"/>
                <a:gd name="connsiteY45" fmla="*/ 215749 h 1085206"/>
                <a:gd name="connsiteX46" fmla="*/ 620442 w 755285"/>
                <a:gd name="connsiteY46" fmla="*/ 224177 h 1085206"/>
                <a:gd name="connsiteX47" fmla="*/ 586732 w 755285"/>
                <a:gd name="connsiteY47" fmla="*/ 207322 h 1085206"/>
                <a:gd name="connsiteX48" fmla="*/ 582518 w 755285"/>
                <a:gd name="connsiteY48" fmla="*/ 186252 h 1085206"/>
                <a:gd name="connsiteX49" fmla="*/ 557235 w 755285"/>
                <a:gd name="connsiteY49" fmla="*/ 177825 h 1085206"/>
                <a:gd name="connsiteX50" fmla="*/ 489814 w 755285"/>
                <a:gd name="connsiteY50" fmla="*/ 169397 h 1085206"/>
                <a:gd name="connsiteX51" fmla="*/ 477172 w 755285"/>
                <a:gd name="connsiteY51" fmla="*/ 156756 h 1085206"/>
                <a:gd name="connsiteX52" fmla="*/ 464531 w 755285"/>
                <a:gd name="connsiteY52" fmla="*/ 148328 h 1085206"/>
                <a:gd name="connsiteX53" fmla="*/ 460317 w 755285"/>
                <a:gd name="connsiteY53" fmla="*/ 135687 h 1085206"/>
                <a:gd name="connsiteX54" fmla="*/ 435034 w 755285"/>
                <a:gd name="connsiteY54" fmla="*/ 123045 h 1085206"/>
                <a:gd name="connsiteX55" fmla="*/ 405537 w 755285"/>
                <a:gd name="connsiteY55" fmla="*/ 127259 h 1085206"/>
                <a:gd name="connsiteX56" fmla="*/ 392896 w 755285"/>
                <a:gd name="connsiteY56" fmla="*/ 131473 h 1085206"/>
                <a:gd name="connsiteX57" fmla="*/ 346544 w 755285"/>
                <a:gd name="connsiteY57" fmla="*/ 127259 h 1085206"/>
                <a:gd name="connsiteX58" fmla="*/ 363399 w 755285"/>
                <a:gd name="connsiteY58" fmla="*/ 101976 h 1085206"/>
                <a:gd name="connsiteX59" fmla="*/ 359185 w 755285"/>
                <a:gd name="connsiteY59" fmla="*/ 55624 h 1085206"/>
                <a:gd name="connsiteX60" fmla="*/ 333902 w 755285"/>
                <a:gd name="connsiteY60" fmla="*/ 42982 h 1085206"/>
                <a:gd name="connsiteX61" fmla="*/ 279122 w 755285"/>
                <a:gd name="connsiteY61" fmla="*/ 38769 h 1085206"/>
                <a:gd name="connsiteX62" fmla="*/ 266481 w 755285"/>
                <a:gd name="connsiteY62" fmla="*/ 34555 h 1085206"/>
                <a:gd name="connsiteX63" fmla="*/ 262267 w 755285"/>
                <a:gd name="connsiteY63" fmla="*/ 21913 h 1085206"/>
                <a:gd name="connsiteX64" fmla="*/ 253839 w 755285"/>
                <a:gd name="connsiteY64" fmla="*/ 9272 h 1085206"/>
                <a:gd name="connsiteX65" fmla="*/ 241198 w 755285"/>
                <a:gd name="connsiteY65" fmla="*/ 844 h 1085206"/>
                <a:gd name="connsiteX66" fmla="*/ 274909 w 755285"/>
                <a:gd name="connsiteY66" fmla="*/ 30341 h 1085206"/>
                <a:gd name="connsiteX67" fmla="*/ 262267 w 755285"/>
                <a:gd name="connsiteY67" fmla="*/ 55624 h 1085206"/>
                <a:gd name="connsiteX68" fmla="*/ 266481 w 755285"/>
                <a:gd name="connsiteY68" fmla="*/ 68266 h 1085206"/>
                <a:gd name="connsiteX69" fmla="*/ 236984 w 755285"/>
                <a:gd name="connsiteY69" fmla="*/ 97762 h 1085206"/>
                <a:gd name="connsiteX70" fmla="*/ 207487 w 755285"/>
                <a:gd name="connsiteY70" fmla="*/ 110404 h 1085206"/>
                <a:gd name="connsiteX71" fmla="*/ 215915 w 755285"/>
                <a:gd name="connsiteY71" fmla="*/ 139900 h 1085206"/>
                <a:gd name="connsiteX72" fmla="*/ 203273 w 755285"/>
                <a:gd name="connsiteY72" fmla="*/ 165183 h 1085206"/>
                <a:gd name="connsiteX73" fmla="*/ 182204 w 755285"/>
                <a:gd name="connsiteY73" fmla="*/ 152542 h 1085206"/>
                <a:gd name="connsiteX74" fmla="*/ 186418 w 755285"/>
                <a:gd name="connsiteY74" fmla="*/ 173611 h 1085206"/>
                <a:gd name="connsiteX75" fmla="*/ 186418 w 755285"/>
                <a:gd name="connsiteY75" fmla="*/ 194680 h 1085206"/>
                <a:gd name="connsiteX76" fmla="*/ 190632 w 755285"/>
                <a:gd name="connsiteY76" fmla="*/ 194680 h 1085206"/>
                <a:gd name="connsiteX77" fmla="*/ 177991 w 755285"/>
                <a:gd name="connsiteY77" fmla="*/ 207322 h 1085206"/>
                <a:gd name="connsiteX78" fmla="*/ 177991 w 755285"/>
                <a:gd name="connsiteY78" fmla="*/ 224176 h 1085206"/>
                <a:gd name="connsiteX79" fmla="*/ 169563 w 755285"/>
                <a:gd name="connsiteY79" fmla="*/ 274742 h 1085206"/>
                <a:gd name="connsiteX80" fmla="*/ 135852 w 755285"/>
                <a:gd name="connsiteY80" fmla="*/ 308453 h 1085206"/>
                <a:gd name="connsiteX81" fmla="*/ 114783 w 755285"/>
                <a:gd name="connsiteY81" fmla="*/ 321095 h 1085206"/>
                <a:gd name="connsiteX82" fmla="*/ 106356 w 755285"/>
                <a:gd name="connsiteY82" fmla="*/ 333736 h 1085206"/>
                <a:gd name="connsiteX83" fmla="*/ 123211 w 755285"/>
                <a:gd name="connsiteY83" fmla="*/ 384303 h 1085206"/>
                <a:gd name="connsiteX84" fmla="*/ 118997 w 755285"/>
                <a:gd name="connsiteY84" fmla="*/ 401157 h 1085206"/>
                <a:gd name="connsiteX85" fmla="*/ 9438 w 755285"/>
                <a:gd name="connsiteY85" fmla="*/ 418013 h 1085206"/>
                <a:gd name="connsiteX86" fmla="*/ 5224 w 755285"/>
                <a:gd name="connsiteY86" fmla="*/ 430654 h 1085206"/>
                <a:gd name="connsiteX87" fmla="*/ 1010 w 755285"/>
                <a:gd name="connsiteY87" fmla="*/ 451723 h 1085206"/>
                <a:gd name="connsiteX88" fmla="*/ 5224 w 755285"/>
                <a:gd name="connsiteY88" fmla="*/ 510717 h 1085206"/>
                <a:gd name="connsiteX89" fmla="*/ 9438 w 755285"/>
                <a:gd name="connsiteY89" fmla="*/ 523358 h 1085206"/>
                <a:gd name="connsiteX90" fmla="*/ 22079 w 755285"/>
                <a:gd name="connsiteY90" fmla="*/ 531786 h 1085206"/>
                <a:gd name="connsiteX91" fmla="*/ 30507 w 755285"/>
                <a:gd name="connsiteY91" fmla="*/ 557069 h 1085206"/>
                <a:gd name="connsiteX92" fmla="*/ 47362 w 755285"/>
                <a:gd name="connsiteY92" fmla="*/ 582352 h 1085206"/>
                <a:gd name="connsiteX93" fmla="*/ 55790 w 755285"/>
                <a:gd name="connsiteY93" fmla="*/ 599207 h 1085206"/>
                <a:gd name="connsiteX94" fmla="*/ 72645 w 755285"/>
                <a:gd name="connsiteY94" fmla="*/ 624490 h 1085206"/>
                <a:gd name="connsiteX95" fmla="*/ 81073 w 755285"/>
                <a:gd name="connsiteY95" fmla="*/ 637132 h 1085206"/>
                <a:gd name="connsiteX96" fmla="*/ 89500 w 755285"/>
                <a:gd name="connsiteY96" fmla="*/ 662415 h 1085206"/>
                <a:gd name="connsiteX97" fmla="*/ 93714 w 755285"/>
                <a:gd name="connsiteY97" fmla="*/ 675056 h 1085206"/>
                <a:gd name="connsiteX98" fmla="*/ 97928 w 755285"/>
                <a:gd name="connsiteY98" fmla="*/ 696125 h 1085206"/>
                <a:gd name="connsiteX99" fmla="*/ 144280 w 755285"/>
                <a:gd name="connsiteY99" fmla="*/ 734051 h 1085206"/>
                <a:gd name="connsiteX100" fmla="*/ 148495 w 755285"/>
                <a:gd name="connsiteY100" fmla="*/ 738264 h 1085206"/>
                <a:gd name="connsiteX101" fmla="*/ 156922 w 755285"/>
                <a:gd name="connsiteY101" fmla="*/ 750905 h 1085206"/>
                <a:gd name="connsiteX102" fmla="*/ 186419 w 755285"/>
                <a:gd name="connsiteY102" fmla="*/ 767760 h 1085206"/>
                <a:gd name="connsiteX103" fmla="*/ 211701 w 755285"/>
                <a:gd name="connsiteY103" fmla="*/ 805685 h 1085206"/>
                <a:gd name="connsiteX104" fmla="*/ 236984 w 755285"/>
                <a:gd name="connsiteY104" fmla="*/ 881534 h 1085206"/>
                <a:gd name="connsiteX105" fmla="*/ 287549 w 755285"/>
                <a:gd name="connsiteY105" fmla="*/ 906816 h 1085206"/>
                <a:gd name="connsiteX106" fmla="*/ 258054 w 755285"/>
                <a:gd name="connsiteY106" fmla="*/ 923671 h 1085206"/>
                <a:gd name="connsiteX107" fmla="*/ 266481 w 755285"/>
                <a:gd name="connsiteY107" fmla="*/ 936312 h 1085206"/>
                <a:gd name="connsiteX108" fmla="*/ 258053 w 755285"/>
                <a:gd name="connsiteY108" fmla="*/ 974237 h 1085206"/>
                <a:gd name="connsiteX109" fmla="*/ 211701 w 755285"/>
                <a:gd name="connsiteY109" fmla="*/ 978452 h 1085206"/>
                <a:gd name="connsiteX110" fmla="*/ 220129 w 755285"/>
                <a:gd name="connsiteY110" fmla="*/ 1003734 h 1085206"/>
                <a:gd name="connsiteX111" fmla="*/ 228556 w 755285"/>
                <a:gd name="connsiteY111" fmla="*/ 1033231 h 1085206"/>
                <a:gd name="connsiteX112" fmla="*/ 232770 w 755285"/>
                <a:gd name="connsiteY112" fmla="*/ 1058514 h 1085206"/>
                <a:gd name="connsiteX113" fmla="*/ 236984 w 755285"/>
                <a:gd name="connsiteY113" fmla="*/ 1071156 h 1085206"/>
                <a:gd name="connsiteX114" fmla="*/ 262267 w 755285"/>
                <a:gd name="connsiteY114" fmla="*/ 1079583 h 1085206"/>
                <a:gd name="connsiteX115" fmla="*/ 274909 w 755285"/>
                <a:gd name="connsiteY115" fmla="*/ 1083797 h 1085206"/>
                <a:gd name="connsiteX0" fmla="*/ 274909 w 755285"/>
                <a:gd name="connsiteY0" fmla="*/ 1082963 h 1084372"/>
                <a:gd name="connsiteX1" fmla="*/ 295978 w 755285"/>
                <a:gd name="connsiteY1" fmla="*/ 1066108 h 1084372"/>
                <a:gd name="connsiteX2" fmla="*/ 312833 w 755285"/>
                <a:gd name="connsiteY2" fmla="*/ 1045039 h 1084372"/>
                <a:gd name="connsiteX3" fmla="*/ 359185 w 755285"/>
                <a:gd name="connsiteY3" fmla="*/ 1032397 h 1084372"/>
                <a:gd name="connsiteX4" fmla="*/ 371826 w 755285"/>
                <a:gd name="connsiteY4" fmla="*/ 1023970 h 1084372"/>
                <a:gd name="connsiteX5" fmla="*/ 397109 w 755285"/>
                <a:gd name="connsiteY5" fmla="*/ 1015542 h 1084372"/>
                <a:gd name="connsiteX6" fmla="*/ 426606 w 755285"/>
                <a:gd name="connsiteY6" fmla="*/ 986045 h 1084372"/>
                <a:gd name="connsiteX7" fmla="*/ 439248 w 755285"/>
                <a:gd name="connsiteY7" fmla="*/ 977618 h 1084372"/>
                <a:gd name="connsiteX8" fmla="*/ 447675 w 755285"/>
                <a:gd name="connsiteY8" fmla="*/ 964976 h 1084372"/>
                <a:gd name="connsiteX9" fmla="*/ 472958 w 755285"/>
                <a:gd name="connsiteY9" fmla="*/ 952335 h 1084372"/>
                <a:gd name="connsiteX10" fmla="*/ 498241 w 755285"/>
                <a:gd name="connsiteY10" fmla="*/ 956548 h 1084372"/>
                <a:gd name="connsiteX11" fmla="*/ 544593 w 755285"/>
                <a:gd name="connsiteY11" fmla="*/ 943907 h 1084372"/>
                <a:gd name="connsiteX12" fmla="*/ 582518 w 755285"/>
                <a:gd name="connsiteY12" fmla="*/ 935479 h 1084372"/>
                <a:gd name="connsiteX13" fmla="*/ 599373 w 755285"/>
                <a:gd name="connsiteY13" fmla="*/ 910196 h 1084372"/>
                <a:gd name="connsiteX14" fmla="*/ 586732 w 755285"/>
                <a:gd name="connsiteY14" fmla="*/ 859630 h 1084372"/>
                <a:gd name="connsiteX15" fmla="*/ 582518 w 755285"/>
                <a:gd name="connsiteY15" fmla="*/ 846989 h 1084372"/>
                <a:gd name="connsiteX16" fmla="*/ 569876 w 755285"/>
                <a:gd name="connsiteY16" fmla="*/ 838561 h 1084372"/>
                <a:gd name="connsiteX17" fmla="*/ 565662 w 755285"/>
                <a:gd name="connsiteY17" fmla="*/ 825920 h 1084372"/>
                <a:gd name="connsiteX18" fmla="*/ 586732 w 755285"/>
                <a:gd name="connsiteY18" fmla="*/ 804851 h 1084372"/>
                <a:gd name="connsiteX19" fmla="*/ 582518 w 755285"/>
                <a:gd name="connsiteY19" fmla="*/ 779568 h 1084372"/>
                <a:gd name="connsiteX20" fmla="*/ 540379 w 755285"/>
                <a:gd name="connsiteY20" fmla="*/ 775354 h 1084372"/>
                <a:gd name="connsiteX21" fmla="*/ 548807 w 755285"/>
                <a:gd name="connsiteY21" fmla="*/ 695291 h 1084372"/>
                <a:gd name="connsiteX22" fmla="*/ 544593 w 755285"/>
                <a:gd name="connsiteY22" fmla="*/ 678436 h 1084372"/>
                <a:gd name="connsiteX23" fmla="*/ 519310 w 755285"/>
                <a:gd name="connsiteY23" fmla="*/ 653153 h 1084372"/>
                <a:gd name="connsiteX24" fmla="*/ 515097 w 755285"/>
                <a:gd name="connsiteY24" fmla="*/ 640512 h 1084372"/>
                <a:gd name="connsiteX25" fmla="*/ 519310 w 755285"/>
                <a:gd name="connsiteY25" fmla="*/ 560449 h 1084372"/>
                <a:gd name="connsiteX26" fmla="*/ 544593 w 755285"/>
                <a:gd name="connsiteY26" fmla="*/ 535166 h 1084372"/>
                <a:gd name="connsiteX27" fmla="*/ 569876 w 755285"/>
                <a:gd name="connsiteY27" fmla="*/ 526738 h 1084372"/>
                <a:gd name="connsiteX28" fmla="*/ 582518 w 755285"/>
                <a:gd name="connsiteY28" fmla="*/ 522524 h 1084372"/>
                <a:gd name="connsiteX29" fmla="*/ 616228 w 755285"/>
                <a:gd name="connsiteY29" fmla="*/ 514097 h 1084372"/>
                <a:gd name="connsiteX30" fmla="*/ 624656 w 755285"/>
                <a:gd name="connsiteY30" fmla="*/ 488814 h 1084372"/>
                <a:gd name="connsiteX31" fmla="*/ 628870 w 755285"/>
                <a:gd name="connsiteY31" fmla="*/ 467745 h 1084372"/>
                <a:gd name="connsiteX32" fmla="*/ 654153 w 755285"/>
                <a:gd name="connsiteY32" fmla="*/ 450889 h 1084372"/>
                <a:gd name="connsiteX33" fmla="*/ 658367 w 755285"/>
                <a:gd name="connsiteY33" fmla="*/ 370827 h 1084372"/>
                <a:gd name="connsiteX34" fmla="*/ 649939 w 755285"/>
                <a:gd name="connsiteY34" fmla="*/ 345544 h 1084372"/>
                <a:gd name="connsiteX35" fmla="*/ 662580 w 755285"/>
                <a:gd name="connsiteY35" fmla="*/ 299192 h 1084372"/>
                <a:gd name="connsiteX36" fmla="*/ 687863 w 755285"/>
                <a:gd name="connsiteY36" fmla="*/ 290764 h 1084372"/>
                <a:gd name="connsiteX37" fmla="*/ 713146 w 755285"/>
                <a:gd name="connsiteY37" fmla="*/ 282336 h 1084372"/>
                <a:gd name="connsiteX38" fmla="*/ 725788 w 755285"/>
                <a:gd name="connsiteY38" fmla="*/ 278123 h 1084372"/>
                <a:gd name="connsiteX39" fmla="*/ 755285 w 755285"/>
                <a:gd name="connsiteY39" fmla="*/ 269695 h 1084372"/>
                <a:gd name="connsiteX40" fmla="*/ 751071 w 755285"/>
                <a:gd name="connsiteY40" fmla="*/ 240198 h 1084372"/>
                <a:gd name="connsiteX41" fmla="*/ 738429 w 755285"/>
                <a:gd name="connsiteY41" fmla="*/ 235984 h 1084372"/>
                <a:gd name="connsiteX42" fmla="*/ 708932 w 755285"/>
                <a:gd name="connsiteY42" fmla="*/ 202274 h 1084372"/>
                <a:gd name="connsiteX43" fmla="*/ 679436 w 755285"/>
                <a:gd name="connsiteY43" fmla="*/ 198060 h 1084372"/>
                <a:gd name="connsiteX44" fmla="*/ 645725 w 755285"/>
                <a:gd name="connsiteY44" fmla="*/ 202274 h 1084372"/>
                <a:gd name="connsiteX45" fmla="*/ 633084 w 755285"/>
                <a:gd name="connsiteY45" fmla="*/ 214915 h 1084372"/>
                <a:gd name="connsiteX46" fmla="*/ 620442 w 755285"/>
                <a:gd name="connsiteY46" fmla="*/ 223343 h 1084372"/>
                <a:gd name="connsiteX47" fmla="*/ 586732 w 755285"/>
                <a:gd name="connsiteY47" fmla="*/ 206488 h 1084372"/>
                <a:gd name="connsiteX48" fmla="*/ 582518 w 755285"/>
                <a:gd name="connsiteY48" fmla="*/ 185418 h 1084372"/>
                <a:gd name="connsiteX49" fmla="*/ 557235 w 755285"/>
                <a:gd name="connsiteY49" fmla="*/ 176991 h 1084372"/>
                <a:gd name="connsiteX50" fmla="*/ 489814 w 755285"/>
                <a:gd name="connsiteY50" fmla="*/ 168563 h 1084372"/>
                <a:gd name="connsiteX51" fmla="*/ 477172 w 755285"/>
                <a:gd name="connsiteY51" fmla="*/ 155922 h 1084372"/>
                <a:gd name="connsiteX52" fmla="*/ 464531 w 755285"/>
                <a:gd name="connsiteY52" fmla="*/ 147494 h 1084372"/>
                <a:gd name="connsiteX53" fmla="*/ 460317 w 755285"/>
                <a:gd name="connsiteY53" fmla="*/ 134853 h 1084372"/>
                <a:gd name="connsiteX54" fmla="*/ 435034 w 755285"/>
                <a:gd name="connsiteY54" fmla="*/ 122211 h 1084372"/>
                <a:gd name="connsiteX55" fmla="*/ 405537 w 755285"/>
                <a:gd name="connsiteY55" fmla="*/ 126425 h 1084372"/>
                <a:gd name="connsiteX56" fmla="*/ 392896 w 755285"/>
                <a:gd name="connsiteY56" fmla="*/ 130639 h 1084372"/>
                <a:gd name="connsiteX57" fmla="*/ 346544 w 755285"/>
                <a:gd name="connsiteY57" fmla="*/ 126425 h 1084372"/>
                <a:gd name="connsiteX58" fmla="*/ 363399 w 755285"/>
                <a:gd name="connsiteY58" fmla="*/ 101142 h 1084372"/>
                <a:gd name="connsiteX59" fmla="*/ 359185 w 755285"/>
                <a:gd name="connsiteY59" fmla="*/ 54790 h 1084372"/>
                <a:gd name="connsiteX60" fmla="*/ 333902 w 755285"/>
                <a:gd name="connsiteY60" fmla="*/ 42148 h 1084372"/>
                <a:gd name="connsiteX61" fmla="*/ 279122 w 755285"/>
                <a:gd name="connsiteY61" fmla="*/ 37935 h 1084372"/>
                <a:gd name="connsiteX62" fmla="*/ 266481 w 755285"/>
                <a:gd name="connsiteY62" fmla="*/ 33721 h 1084372"/>
                <a:gd name="connsiteX63" fmla="*/ 262267 w 755285"/>
                <a:gd name="connsiteY63" fmla="*/ 21079 h 1084372"/>
                <a:gd name="connsiteX64" fmla="*/ 295977 w 755285"/>
                <a:gd name="connsiteY64" fmla="*/ 33721 h 1084372"/>
                <a:gd name="connsiteX65" fmla="*/ 241198 w 755285"/>
                <a:gd name="connsiteY65" fmla="*/ 10 h 1084372"/>
                <a:gd name="connsiteX66" fmla="*/ 274909 w 755285"/>
                <a:gd name="connsiteY66" fmla="*/ 29507 h 1084372"/>
                <a:gd name="connsiteX67" fmla="*/ 262267 w 755285"/>
                <a:gd name="connsiteY67" fmla="*/ 54790 h 1084372"/>
                <a:gd name="connsiteX68" fmla="*/ 266481 w 755285"/>
                <a:gd name="connsiteY68" fmla="*/ 67432 h 1084372"/>
                <a:gd name="connsiteX69" fmla="*/ 236984 w 755285"/>
                <a:gd name="connsiteY69" fmla="*/ 96928 h 1084372"/>
                <a:gd name="connsiteX70" fmla="*/ 207487 w 755285"/>
                <a:gd name="connsiteY70" fmla="*/ 109570 h 1084372"/>
                <a:gd name="connsiteX71" fmla="*/ 215915 w 755285"/>
                <a:gd name="connsiteY71" fmla="*/ 139066 h 1084372"/>
                <a:gd name="connsiteX72" fmla="*/ 203273 w 755285"/>
                <a:gd name="connsiteY72" fmla="*/ 164349 h 1084372"/>
                <a:gd name="connsiteX73" fmla="*/ 182204 w 755285"/>
                <a:gd name="connsiteY73" fmla="*/ 151708 h 1084372"/>
                <a:gd name="connsiteX74" fmla="*/ 186418 w 755285"/>
                <a:gd name="connsiteY74" fmla="*/ 172777 h 1084372"/>
                <a:gd name="connsiteX75" fmla="*/ 186418 w 755285"/>
                <a:gd name="connsiteY75" fmla="*/ 193846 h 1084372"/>
                <a:gd name="connsiteX76" fmla="*/ 190632 w 755285"/>
                <a:gd name="connsiteY76" fmla="*/ 193846 h 1084372"/>
                <a:gd name="connsiteX77" fmla="*/ 177991 w 755285"/>
                <a:gd name="connsiteY77" fmla="*/ 206488 h 1084372"/>
                <a:gd name="connsiteX78" fmla="*/ 177991 w 755285"/>
                <a:gd name="connsiteY78" fmla="*/ 223342 h 1084372"/>
                <a:gd name="connsiteX79" fmla="*/ 169563 w 755285"/>
                <a:gd name="connsiteY79" fmla="*/ 273908 h 1084372"/>
                <a:gd name="connsiteX80" fmla="*/ 135852 w 755285"/>
                <a:gd name="connsiteY80" fmla="*/ 307619 h 1084372"/>
                <a:gd name="connsiteX81" fmla="*/ 114783 w 755285"/>
                <a:gd name="connsiteY81" fmla="*/ 320261 h 1084372"/>
                <a:gd name="connsiteX82" fmla="*/ 106356 w 755285"/>
                <a:gd name="connsiteY82" fmla="*/ 332902 h 1084372"/>
                <a:gd name="connsiteX83" fmla="*/ 123211 w 755285"/>
                <a:gd name="connsiteY83" fmla="*/ 383469 h 1084372"/>
                <a:gd name="connsiteX84" fmla="*/ 118997 w 755285"/>
                <a:gd name="connsiteY84" fmla="*/ 400323 h 1084372"/>
                <a:gd name="connsiteX85" fmla="*/ 9438 w 755285"/>
                <a:gd name="connsiteY85" fmla="*/ 417179 h 1084372"/>
                <a:gd name="connsiteX86" fmla="*/ 5224 w 755285"/>
                <a:gd name="connsiteY86" fmla="*/ 429820 h 1084372"/>
                <a:gd name="connsiteX87" fmla="*/ 1010 w 755285"/>
                <a:gd name="connsiteY87" fmla="*/ 450889 h 1084372"/>
                <a:gd name="connsiteX88" fmla="*/ 5224 w 755285"/>
                <a:gd name="connsiteY88" fmla="*/ 509883 h 1084372"/>
                <a:gd name="connsiteX89" fmla="*/ 9438 w 755285"/>
                <a:gd name="connsiteY89" fmla="*/ 522524 h 1084372"/>
                <a:gd name="connsiteX90" fmla="*/ 22079 w 755285"/>
                <a:gd name="connsiteY90" fmla="*/ 530952 h 1084372"/>
                <a:gd name="connsiteX91" fmla="*/ 30507 w 755285"/>
                <a:gd name="connsiteY91" fmla="*/ 556235 h 1084372"/>
                <a:gd name="connsiteX92" fmla="*/ 47362 w 755285"/>
                <a:gd name="connsiteY92" fmla="*/ 581518 h 1084372"/>
                <a:gd name="connsiteX93" fmla="*/ 55790 w 755285"/>
                <a:gd name="connsiteY93" fmla="*/ 598373 h 1084372"/>
                <a:gd name="connsiteX94" fmla="*/ 72645 w 755285"/>
                <a:gd name="connsiteY94" fmla="*/ 623656 h 1084372"/>
                <a:gd name="connsiteX95" fmla="*/ 81073 w 755285"/>
                <a:gd name="connsiteY95" fmla="*/ 636298 h 1084372"/>
                <a:gd name="connsiteX96" fmla="*/ 89500 w 755285"/>
                <a:gd name="connsiteY96" fmla="*/ 661581 h 1084372"/>
                <a:gd name="connsiteX97" fmla="*/ 93714 w 755285"/>
                <a:gd name="connsiteY97" fmla="*/ 674222 h 1084372"/>
                <a:gd name="connsiteX98" fmla="*/ 97928 w 755285"/>
                <a:gd name="connsiteY98" fmla="*/ 695291 h 1084372"/>
                <a:gd name="connsiteX99" fmla="*/ 144280 w 755285"/>
                <a:gd name="connsiteY99" fmla="*/ 733217 h 1084372"/>
                <a:gd name="connsiteX100" fmla="*/ 148495 w 755285"/>
                <a:gd name="connsiteY100" fmla="*/ 737430 h 1084372"/>
                <a:gd name="connsiteX101" fmla="*/ 156922 w 755285"/>
                <a:gd name="connsiteY101" fmla="*/ 750071 h 1084372"/>
                <a:gd name="connsiteX102" fmla="*/ 186419 w 755285"/>
                <a:gd name="connsiteY102" fmla="*/ 766926 h 1084372"/>
                <a:gd name="connsiteX103" fmla="*/ 211701 w 755285"/>
                <a:gd name="connsiteY103" fmla="*/ 804851 h 1084372"/>
                <a:gd name="connsiteX104" fmla="*/ 236984 w 755285"/>
                <a:gd name="connsiteY104" fmla="*/ 880700 h 1084372"/>
                <a:gd name="connsiteX105" fmla="*/ 287549 w 755285"/>
                <a:gd name="connsiteY105" fmla="*/ 905982 h 1084372"/>
                <a:gd name="connsiteX106" fmla="*/ 258054 w 755285"/>
                <a:gd name="connsiteY106" fmla="*/ 922837 h 1084372"/>
                <a:gd name="connsiteX107" fmla="*/ 266481 w 755285"/>
                <a:gd name="connsiteY107" fmla="*/ 935478 h 1084372"/>
                <a:gd name="connsiteX108" fmla="*/ 258053 w 755285"/>
                <a:gd name="connsiteY108" fmla="*/ 973403 h 1084372"/>
                <a:gd name="connsiteX109" fmla="*/ 211701 w 755285"/>
                <a:gd name="connsiteY109" fmla="*/ 977618 h 1084372"/>
                <a:gd name="connsiteX110" fmla="*/ 220129 w 755285"/>
                <a:gd name="connsiteY110" fmla="*/ 1002900 h 1084372"/>
                <a:gd name="connsiteX111" fmla="*/ 228556 w 755285"/>
                <a:gd name="connsiteY111" fmla="*/ 1032397 h 1084372"/>
                <a:gd name="connsiteX112" fmla="*/ 232770 w 755285"/>
                <a:gd name="connsiteY112" fmla="*/ 1057680 h 1084372"/>
                <a:gd name="connsiteX113" fmla="*/ 236984 w 755285"/>
                <a:gd name="connsiteY113" fmla="*/ 1070322 h 1084372"/>
                <a:gd name="connsiteX114" fmla="*/ 262267 w 755285"/>
                <a:gd name="connsiteY114" fmla="*/ 1078749 h 1084372"/>
                <a:gd name="connsiteX115" fmla="*/ 274909 w 755285"/>
                <a:gd name="connsiteY115" fmla="*/ 1082963 h 1084372"/>
                <a:gd name="connsiteX0" fmla="*/ 274909 w 755285"/>
                <a:gd name="connsiteY0" fmla="*/ 1082998 h 1084407"/>
                <a:gd name="connsiteX1" fmla="*/ 295978 w 755285"/>
                <a:gd name="connsiteY1" fmla="*/ 1066143 h 1084407"/>
                <a:gd name="connsiteX2" fmla="*/ 312833 w 755285"/>
                <a:gd name="connsiteY2" fmla="*/ 1045074 h 1084407"/>
                <a:gd name="connsiteX3" fmla="*/ 359185 w 755285"/>
                <a:gd name="connsiteY3" fmla="*/ 1032432 h 1084407"/>
                <a:gd name="connsiteX4" fmla="*/ 371826 w 755285"/>
                <a:gd name="connsiteY4" fmla="*/ 1024005 h 1084407"/>
                <a:gd name="connsiteX5" fmla="*/ 397109 w 755285"/>
                <a:gd name="connsiteY5" fmla="*/ 1015577 h 1084407"/>
                <a:gd name="connsiteX6" fmla="*/ 426606 w 755285"/>
                <a:gd name="connsiteY6" fmla="*/ 986080 h 1084407"/>
                <a:gd name="connsiteX7" fmla="*/ 439248 w 755285"/>
                <a:gd name="connsiteY7" fmla="*/ 977653 h 1084407"/>
                <a:gd name="connsiteX8" fmla="*/ 447675 w 755285"/>
                <a:gd name="connsiteY8" fmla="*/ 965011 h 1084407"/>
                <a:gd name="connsiteX9" fmla="*/ 472958 w 755285"/>
                <a:gd name="connsiteY9" fmla="*/ 952370 h 1084407"/>
                <a:gd name="connsiteX10" fmla="*/ 498241 w 755285"/>
                <a:gd name="connsiteY10" fmla="*/ 956583 h 1084407"/>
                <a:gd name="connsiteX11" fmla="*/ 544593 w 755285"/>
                <a:gd name="connsiteY11" fmla="*/ 943942 h 1084407"/>
                <a:gd name="connsiteX12" fmla="*/ 582518 w 755285"/>
                <a:gd name="connsiteY12" fmla="*/ 935514 h 1084407"/>
                <a:gd name="connsiteX13" fmla="*/ 599373 w 755285"/>
                <a:gd name="connsiteY13" fmla="*/ 910231 h 1084407"/>
                <a:gd name="connsiteX14" fmla="*/ 586732 w 755285"/>
                <a:gd name="connsiteY14" fmla="*/ 859665 h 1084407"/>
                <a:gd name="connsiteX15" fmla="*/ 582518 w 755285"/>
                <a:gd name="connsiteY15" fmla="*/ 847024 h 1084407"/>
                <a:gd name="connsiteX16" fmla="*/ 569876 w 755285"/>
                <a:gd name="connsiteY16" fmla="*/ 838596 h 1084407"/>
                <a:gd name="connsiteX17" fmla="*/ 565662 w 755285"/>
                <a:gd name="connsiteY17" fmla="*/ 825955 h 1084407"/>
                <a:gd name="connsiteX18" fmla="*/ 586732 w 755285"/>
                <a:gd name="connsiteY18" fmla="*/ 804886 h 1084407"/>
                <a:gd name="connsiteX19" fmla="*/ 582518 w 755285"/>
                <a:gd name="connsiteY19" fmla="*/ 779603 h 1084407"/>
                <a:gd name="connsiteX20" fmla="*/ 540379 w 755285"/>
                <a:gd name="connsiteY20" fmla="*/ 775389 h 1084407"/>
                <a:gd name="connsiteX21" fmla="*/ 548807 w 755285"/>
                <a:gd name="connsiteY21" fmla="*/ 695326 h 1084407"/>
                <a:gd name="connsiteX22" fmla="*/ 544593 w 755285"/>
                <a:gd name="connsiteY22" fmla="*/ 678471 h 1084407"/>
                <a:gd name="connsiteX23" fmla="*/ 519310 w 755285"/>
                <a:gd name="connsiteY23" fmla="*/ 653188 h 1084407"/>
                <a:gd name="connsiteX24" fmla="*/ 515097 w 755285"/>
                <a:gd name="connsiteY24" fmla="*/ 640547 h 1084407"/>
                <a:gd name="connsiteX25" fmla="*/ 519310 w 755285"/>
                <a:gd name="connsiteY25" fmla="*/ 560484 h 1084407"/>
                <a:gd name="connsiteX26" fmla="*/ 544593 w 755285"/>
                <a:gd name="connsiteY26" fmla="*/ 535201 h 1084407"/>
                <a:gd name="connsiteX27" fmla="*/ 569876 w 755285"/>
                <a:gd name="connsiteY27" fmla="*/ 526773 h 1084407"/>
                <a:gd name="connsiteX28" fmla="*/ 582518 w 755285"/>
                <a:gd name="connsiteY28" fmla="*/ 522559 h 1084407"/>
                <a:gd name="connsiteX29" fmla="*/ 616228 w 755285"/>
                <a:gd name="connsiteY29" fmla="*/ 514132 h 1084407"/>
                <a:gd name="connsiteX30" fmla="*/ 624656 w 755285"/>
                <a:gd name="connsiteY30" fmla="*/ 488849 h 1084407"/>
                <a:gd name="connsiteX31" fmla="*/ 628870 w 755285"/>
                <a:gd name="connsiteY31" fmla="*/ 467780 h 1084407"/>
                <a:gd name="connsiteX32" fmla="*/ 654153 w 755285"/>
                <a:gd name="connsiteY32" fmla="*/ 450924 h 1084407"/>
                <a:gd name="connsiteX33" fmla="*/ 658367 w 755285"/>
                <a:gd name="connsiteY33" fmla="*/ 370862 h 1084407"/>
                <a:gd name="connsiteX34" fmla="*/ 649939 w 755285"/>
                <a:gd name="connsiteY34" fmla="*/ 345579 h 1084407"/>
                <a:gd name="connsiteX35" fmla="*/ 662580 w 755285"/>
                <a:gd name="connsiteY35" fmla="*/ 299227 h 1084407"/>
                <a:gd name="connsiteX36" fmla="*/ 687863 w 755285"/>
                <a:gd name="connsiteY36" fmla="*/ 290799 h 1084407"/>
                <a:gd name="connsiteX37" fmla="*/ 713146 w 755285"/>
                <a:gd name="connsiteY37" fmla="*/ 282371 h 1084407"/>
                <a:gd name="connsiteX38" fmla="*/ 725788 w 755285"/>
                <a:gd name="connsiteY38" fmla="*/ 278158 h 1084407"/>
                <a:gd name="connsiteX39" fmla="*/ 755285 w 755285"/>
                <a:gd name="connsiteY39" fmla="*/ 269730 h 1084407"/>
                <a:gd name="connsiteX40" fmla="*/ 751071 w 755285"/>
                <a:gd name="connsiteY40" fmla="*/ 240233 h 1084407"/>
                <a:gd name="connsiteX41" fmla="*/ 738429 w 755285"/>
                <a:gd name="connsiteY41" fmla="*/ 236019 h 1084407"/>
                <a:gd name="connsiteX42" fmla="*/ 708932 w 755285"/>
                <a:gd name="connsiteY42" fmla="*/ 202309 h 1084407"/>
                <a:gd name="connsiteX43" fmla="*/ 679436 w 755285"/>
                <a:gd name="connsiteY43" fmla="*/ 198095 h 1084407"/>
                <a:gd name="connsiteX44" fmla="*/ 645725 w 755285"/>
                <a:gd name="connsiteY44" fmla="*/ 202309 h 1084407"/>
                <a:gd name="connsiteX45" fmla="*/ 633084 w 755285"/>
                <a:gd name="connsiteY45" fmla="*/ 214950 h 1084407"/>
                <a:gd name="connsiteX46" fmla="*/ 620442 w 755285"/>
                <a:gd name="connsiteY46" fmla="*/ 223378 h 1084407"/>
                <a:gd name="connsiteX47" fmla="*/ 586732 w 755285"/>
                <a:gd name="connsiteY47" fmla="*/ 206523 h 1084407"/>
                <a:gd name="connsiteX48" fmla="*/ 582518 w 755285"/>
                <a:gd name="connsiteY48" fmla="*/ 185453 h 1084407"/>
                <a:gd name="connsiteX49" fmla="*/ 557235 w 755285"/>
                <a:gd name="connsiteY49" fmla="*/ 177026 h 1084407"/>
                <a:gd name="connsiteX50" fmla="*/ 489814 w 755285"/>
                <a:gd name="connsiteY50" fmla="*/ 168598 h 1084407"/>
                <a:gd name="connsiteX51" fmla="*/ 477172 w 755285"/>
                <a:gd name="connsiteY51" fmla="*/ 155957 h 1084407"/>
                <a:gd name="connsiteX52" fmla="*/ 464531 w 755285"/>
                <a:gd name="connsiteY52" fmla="*/ 147529 h 1084407"/>
                <a:gd name="connsiteX53" fmla="*/ 460317 w 755285"/>
                <a:gd name="connsiteY53" fmla="*/ 134888 h 1084407"/>
                <a:gd name="connsiteX54" fmla="*/ 435034 w 755285"/>
                <a:gd name="connsiteY54" fmla="*/ 122246 h 1084407"/>
                <a:gd name="connsiteX55" fmla="*/ 405537 w 755285"/>
                <a:gd name="connsiteY55" fmla="*/ 126460 h 1084407"/>
                <a:gd name="connsiteX56" fmla="*/ 392896 w 755285"/>
                <a:gd name="connsiteY56" fmla="*/ 130674 h 1084407"/>
                <a:gd name="connsiteX57" fmla="*/ 346544 w 755285"/>
                <a:gd name="connsiteY57" fmla="*/ 126460 h 1084407"/>
                <a:gd name="connsiteX58" fmla="*/ 363399 w 755285"/>
                <a:gd name="connsiteY58" fmla="*/ 101177 h 1084407"/>
                <a:gd name="connsiteX59" fmla="*/ 359185 w 755285"/>
                <a:gd name="connsiteY59" fmla="*/ 54825 h 1084407"/>
                <a:gd name="connsiteX60" fmla="*/ 333902 w 755285"/>
                <a:gd name="connsiteY60" fmla="*/ 42183 h 1084407"/>
                <a:gd name="connsiteX61" fmla="*/ 279122 w 755285"/>
                <a:gd name="connsiteY61" fmla="*/ 37970 h 1084407"/>
                <a:gd name="connsiteX62" fmla="*/ 266481 w 755285"/>
                <a:gd name="connsiteY62" fmla="*/ 33756 h 1084407"/>
                <a:gd name="connsiteX63" fmla="*/ 262267 w 755285"/>
                <a:gd name="connsiteY63" fmla="*/ 21114 h 1084407"/>
                <a:gd name="connsiteX64" fmla="*/ 295977 w 755285"/>
                <a:gd name="connsiteY64" fmla="*/ 33756 h 1084407"/>
                <a:gd name="connsiteX65" fmla="*/ 241198 w 755285"/>
                <a:gd name="connsiteY65" fmla="*/ 45 h 1084407"/>
                <a:gd name="connsiteX66" fmla="*/ 266481 w 755285"/>
                <a:gd name="connsiteY66" fmla="*/ 42182 h 1084407"/>
                <a:gd name="connsiteX67" fmla="*/ 274909 w 755285"/>
                <a:gd name="connsiteY67" fmla="*/ 29542 h 1084407"/>
                <a:gd name="connsiteX68" fmla="*/ 262267 w 755285"/>
                <a:gd name="connsiteY68" fmla="*/ 54825 h 1084407"/>
                <a:gd name="connsiteX69" fmla="*/ 266481 w 755285"/>
                <a:gd name="connsiteY69" fmla="*/ 67467 h 1084407"/>
                <a:gd name="connsiteX70" fmla="*/ 236984 w 755285"/>
                <a:gd name="connsiteY70" fmla="*/ 96963 h 1084407"/>
                <a:gd name="connsiteX71" fmla="*/ 207487 w 755285"/>
                <a:gd name="connsiteY71" fmla="*/ 109605 h 1084407"/>
                <a:gd name="connsiteX72" fmla="*/ 215915 w 755285"/>
                <a:gd name="connsiteY72" fmla="*/ 139101 h 1084407"/>
                <a:gd name="connsiteX73" fmla="*/ 203273 w 755285"/>
                <a:gd name="connsiteY73" fmla="*/ 164384 h 1084407"/>
                <a:gd name="connsiteX74" fmla="*/ 182204 w 755285"/>
                <a:gd name="connsiteY74" fmla="*/ 151743 h 1084407"/>
                <a:gd name="connsiteX75" fmla="*/ 186418 w 755285"/>
                <a:gd name="connsiteY75" fmla="*/ 172812 h 1084407"/>
                <a:gd name="connsiteX76" fmla="*/ 186418 w 755285"/>
                <a:gd name="connsiteY76" fmla="*/ 193881 h 1084407"/>
                <a:gd name="connsiteX77" fmla="*/ 190632 w 755285"/>
                <a:gd name="connsiteY77" fmla="*/ 193881 h 1084407"/>
                <a:gd name="connsiteX78" fmla="*/ 177991 w 755285"/>
                <a:gd name="connsiteY78" fmla="*/ 206523 h 1084407"/>
                <a:gd name="connsiteX79" fmla="*/ 177991 w 755285"/>
                <a:gd name="connsiteY79" fmla="*/ 223377 h 1084407"/>
                <a:gd name="connsiteX80" fmla="*/ 169563 w 755285"/>
                <a:gd name="connsiteY80" fmla="*/ 273943 h 1084407"/>
                <a:gd name="connsiteX81" fmla="*/ 135852 w 755285"/>
                <a:gd name="connsiteY81" fmla="*/ 307654 h 1084407"/>
                <a:gd name="connsiteX82" fmla="*/ 114783 w 755285"/>
                <a:gd name="connsiteY82" fmla="*/ 320296 h 1084407"/>
                <a:gd name="connsiteX83" fmla="*/ 106356 w 755285"/>
                <a:gd name="connsiteY83" fmla="*/ 332937 h 1084407"/>
                <a:gd name="connsiteX84" fmla="*/ 123211 w 755285"/>
                <a:gd name="connsiteY84" fmla="*/ 383504 h 1084407"/>
                <a:gd name="connsiteX85" fmla="*/ 118997 w 755285"/>
                <a:gd name="connsiteY85" fmla="*/ 400358 h 1084407"/>
                <a:gd name="connsiteX86" fmla="*/ 9438 w 755285"/>
                <a:gd name="connsiteY86" fmla="*/ 417214 h 1084407"/>
                <a:gd name="connsiteX87" fmla="*/ 5224 w 755285"/>
                <a:gd name="connsiteY87" fmla="*/ 429855 h 1084407"/>
                <a:gd name="connsiteX88" fmla="*/ 1010 w 755285"/>
                <a:gd name="connsiteY88" fmla="*/ 450924 h 1084407"/>
                <a:gd name="connsiteX89" fmla="*/ 5224 w 755285"/>
                <a:gd name="connsiteY89" fmla="*/ 509918 h 1084407"/>
                <a:gd name="connsiteX90" fmla="*/ 9438 w 755285"/>
                <a:gd name="connsiteY90" fmla="*/ 522559 h 1084407"/>
                <a:gd name="connsiteX91" fmla="*/ 22079 w 755285"/>
                <a:gd name="connsiteY91" fmla="*/ 530987 h 1084407"/>
                <a:gd name="connsiteX92" fmla="*/ 30507 w 755285"/>
                <a:gd name="connsiteY92" fmla="*/ 556270 h 1084407"/>
                <a:gd name="connsiteX93" fmla="*/ 47362 w 755285"/>
                <a:gd name="connsiteY93" fmla="*/ 581553 h 1084407"/>
                <a:gd name="connsiteX94" fmla="*/ 55790 w 755285"/>
                <a:gd name="connsiteY94" fmla="*/ 598408 h 1084407"/>
                <a:gd name="connsiteX95" fmla="*/ 72645 w 755285"/>
                <a:gd name="connsiteY95" fmla="*/ 623691 h 1084407"/>
                <a:gd name="connsiteX96" fmla="*/ 81073 w 755285"/>
                <a:gd name="connsiteY96" fmla="*/ 636333 h 1084407"/>
                <a:gd name="connsiteX97" fmla="*/ 89500 w 755285"/>
                <a:gd name="connsiteY97" fmla="*/ 661616 h 1084407"/>
                <a:gd name="connsiteX98" fmla="*/ 93714 w 755285"/>
                <a:gd name="connsiteY98" fmla="*/ 674257 h 1084407"/>
                <a:gd name="connsiteX99" fmla="*/ 97928 w 755285"/>
                <a:gd name="connsiteY99" fmla="*/ 695326 h 1084407"/>
                <a:gd name="connsiteX100" fmla="*/ 144280 w 755285"/>
                <a:gd name="connsiteY100" fmla="*/ 733252 h 1084407"/>
                <a:gd name="connsiteX101" fmla="*/ 148495 w 755285"/>
                <a:gd name="connsiteY101" fmla="*/ 737465 h 1084407"/>
                <a:gd name="connsiteX102" fmla="*/ 156922 w 755285"/>
                <a:gd name="connsiteY102" fmla="*/ 750106 h 1084407"/>
                <a:gd name="connsiteX103" fmla="*/ 186419 w 755285"/>
                <a:gd name="connsiteY103" fmla="*/ 766961 h 1084407"/>
                <a:gd name="connsiteX104" fmla="*/ 211701 w 755285"/>
                <a:gd name="connsiteY104" fmla="*/ 804886 h 1084407"/>
                <a:gd name="connsiteX105" fmla="*/ 236984 w 755285"/>
                <a:gd name="connsiteY105" fmla="*/ 880735 h 1084407"/>
                <a:gd name="connsiteX106" fmla="*/ 287549 w 755285"/>
                <a:gd name="connsiteY106" fmla="*/ 906017 h 1084407"/>
                <a:gd name="connsiteX107" fmla="*/ 258054 w 755285"/>
                <a:gd name="connsiteY107" fmla="*/ 922872 h 1084407"/>
                <a:gd name="connsiteX108" fmla="*/ 266481 w 755285"/>
                <a:gd name="connsiteY108" fmla="*/ 935513 h 1084407"/>
                <a:gd name="connsiteX109" fmla="*/ 258053 w 755285"/>
                <a:gd name="connsiteY109" fmla="*/ 973438 h 1084407"/>
                <a:gd name="connsiteX110" fmla="*/ 211701 w 755285"/>
                <a:gd name="connsiteY110" fmla="*/ 977653 h 1084407"/>
                <a:gd name="connsiteX111" fmla="*/ 220129 w 755285"/>
                <a:gd name="connsiteY111" fmla="*/ 1002935 h 1084407"/>
                <a:gd name="connsiteX112" fmla="*/ 228556 w 755285"/>
                <a:gd name="connsiteY112" fmla="*/ 1032432 h 1084407"/>
                <a:gd name="connsiteX113" fmla="*/ 232770 w 755285"/>
                <a:gd name="connsiteY113" fmla="*/ 1057715 h 1084407"/>
                <a:gd name="connsiteX114" fmla="*/ 236984 w 755285"/>
                <a:gd name="connsiteY114" fmla="*/ 1070357 h 1084407"/>
                <a:gd name="connsiteX115" fmla="*/ 262267 w 755285"/>
                <a:gd name="connsiteY115" fmla="*/ 1078784 h 1084407"/>
                <a:gd name="connsiteX116" fmla="*/ 274909 w 755285"/>
                <a:gd name="connsiteY116" fmla="*/ 1082998 h 1084407"/>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586732 w 755285"/>
                <a:gd name="connsiteY47" fmla="*/ 185409 h 1063293"/>
                <a:gd name="connsiteX48" fmla="*/ 582518 w 755285"/>
                <a:gd name="connsiteY48" fmla="*/ 164339 h 1063293"/>
                <a:gd name="connsiteX49" fmla="*/ 557235 w 755285"/>
                <a:gd name="connsiteY49" fmla="*/ 155912 h 1063293"/>
                <a:gd name="connsiteX50" fmla="*/ 489814 w 755285"/>
                <a:gd name="connsiteY50" fmla="*/ 147484 h 1063293"/>
                <a:gd name="connsiteX51" fmla="*/ 477172 w 755285"/>
                <a:gd name="connsiteY51" fmla="*/ 134843 h 1063293"/>
                <a:gd name="connsiteX52" fmla="*/ 464531 w 755285"/>
                <a:gd name="connsiteY52" fmla="*/ 126415 h 1063293"/>
                <a:gd name="connsiteX53" fmla="*/ 460317 w 755285"/>
                <a:gd name="connsiteY53" fmla="*/ 113774 h 1063293"/>
                <a:gd name="connsiteX54" fmla="*/ 435034 w 755285"/>
                <a:gd name="connsiteY54" fmla="*/ 101132 h 1063293"/>
                <a:gd name="connsiteX55" fmla="*/ 405537 w 755285"/>
                <a:gd name="connsiteY55" fmla="*/ 105346 h 1063293"/>
                <a:gd name="connsiteX56" fmla="*/ 392896 w 755285"/>
                <a:gd name="connsiteY56" fmla="*/ 109560 h 1063293"/>
                <a:gd name="connsiteX57" fmla="*/ 346544 w 755285"/>
                <a:gd name="connsiteY57" fmla="*/ 105346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14783 w 755285"/>
                <a:gd name="connsiteY82" fmla="*/ 299182 h 1063293"/>
                <a:gd name="connsiteX83" fmla="*/ 106356 w 755285"/>
                <a:gd name="connsiteY83" fmla="*/ 311823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97928 w 755285"/>
                <a:gd name="connsiteY99" fmla="*/ 674212 h 1063293"/>
                <a:gd name="connsiteX100" fmla="*/ 144280 w 755285"/>
                <a:gd name="connsiteY100" fmla="*/ 712138 h 1063293"/>
                <a:gd name="connsiteX101" fmla="*/ 148495 w 755285"/>
                <a:gd name="connsiteY101" fmla="*/ 716351 h 1063293"/>
                <a:gd name="connsiteX102" fmla="*/ 156922 w 755285"/>
                <a:gd name="connsiteY102" fmla="*/ 728992 h 1063293"/>
                <a:gd name="connsiteX103" fmla="*/ 186419 w 755285"/>
                <a:gd name="connsiteY103" fmla="*/ 745847 h 1063293"/>
                <a:gd name="connsiteX104" fmla="*/ 211701 w 755285"/>
                <a:gd name="connsiteY104" fmla="*/ 783772 h 1063293"/>
                <a:gd name="connsiteX105" fmla="*/ 236984 w 755285"/>
                <a:gd name="connsiteY105" fmla="*/ 859621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586732 w 755285"/>
                <a:gd name="connsiteY47" fmla="*/ 185409 h 1063293"/>
                <a:gd name="connsiteX48" fmla="*/ 582518 w 755285"/>
                <a:gd name="connsiteY48" fmla="*/ 164339 h 1063293"/>
                <a:gd name="connsiteX49" fmla="*/ 557235 w 755285"/>
                <a:gd name="connsiteY49" fmla="*/ 155912 h 1063293"/>
                <a:gd name="connsiteX50" fmla="*/ 489814 w 755285"/>
                <a:gd name="connsiteY50" fmla="*/ 147484 h 1063293"/>
                <a:gd name="connsiteX51" fmla="*/ 477172 w 755285"/>
                <a:gd name="connsiteY51" fmla="*/ 134843 h 1063293"/>
                <a:gd name="connsiteX52" fmla="*/ 464531 w 755285"/>
                <a:gd name="connsiteY52" fmla="*/ 126415 h 1063293"/>
                <a:gd name="connsiteX53" fmla="*/ 460317 w 755285"/>
                <a:gd name="connsiteY53" fmla="*/ 113774 h 1063293"/>
                <a:gd name="connsiteX54" fmla="*/ 435034 w 755285"/>
                <a:gd name="connsiteY54" fmla="*/ 101132 h 1063293"/>
                <a:gd name="connsiteX55" fmla="*/ 405537 w 755285"/>
                <a:gd name="connsiteY55" fmla="*/ 105346 h 1063293"/>
                <a:gd name="connsiteX56" fmla="*/ 413966 w 755285"/>
                <a:gd name="connsiteY56" fmla="*/ 105346 h 1063293"/>
                <a:gd name="connsiteX57" fmla="*/ 346544 w 755285"/>
                <a:gd name="connsiteY57" fmla="*/ 105346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14783 w 755285"/>
                <a:gd name="connsiteY82" fmla="*/ 299182 h 1063293"/>
                <a:gd name="connsiteX83" fmla="*/ 106356 w 755285"/>
                <a:gd name="connsiteY83" fmla="*/ 311823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97928 w 755285"/>
                <a:gd name="connsiteY99" fmla="*/ 674212 h 1063293"/>
                <a:gd name="connsiteX100" fmla="*/ 144280 w 755285"/>
                <a:gd name="connsiteY100" fmla="*/ 712138 h 1063293"/>
                <a:gd name="connsiteX101" fmla="*/ 148495 w 755285"/>
                <a:gd name="connsiteY101" fmla="*/ 716351 h 1063293"/>
                <a:gd name="connsiteX102" fmla="*/ 156922 w 755285"/>
                <a:gd name="connsiteY102" fmla="*/ 728992 h 1063293"/>
                <a:gd name="connsiteX103" fmla="*/ 186419 w 755285"/>
                <a:gd name="connsiteY103" fmla="*/ 745847 h 1063293"/>
                <a:gd name="connsiteX104" fmla="*/ 211701 w 755285"/>
                <a:gd name="connsiteY104" fmla="*/ 783772 h 1063293"/>
                <a:gd name="connsiteX105" fmla="*/ 236984 w 755285"/>
                <a:gd name="connsiteY105" fmla="*/ 859621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586732 w 755285"/>
                <a:gd name="connsiteY47" fmla="*/ 185409 h 1063293"/>
                <a:gd name="connsiteX48" fmla="*/ 582518 w 755285"/>
                <a:gd name="connsiteY48" fmla="*/ 164339 h 1063293"/>
                <a:gd name="connsiteX49" fmla="*/ 557235 w 755285"/>
                <a:gd name="connsiteY49" fmla="*/ 155912 h 1063293"/>
                <a:gd name="connsiteX50" fmla="*/ 489814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35034 w 755285"/>
                <a:gd name="connsiteY54" fmla="*/ 101132 h 1063293"/>
                <a:gd name="connsiteX55" fmla="*/ 405537 w 755285"/>
                <a:gd name="connsiteY55" fmla="*/ 105346 h 1063293"/>
                <a:gd name="connsiteX56" fmla="*/ 413966 w 755285"/>
                <a:gd name="connsiteY56" fmla="*/ 105346 h 1063293"/>
                <a:gd name="connsiteX57" fmla="*/ 346544 w 755285"/>
                <a:gd name="connsiteY57" fmla="*/ 105346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14783 w 755285"/>
                <a:gd name="connsiteY82" fmla="*/ 299182 h 1063293"/>
                <a:gd name="connsiteX83" fmla="*/ 106356 w 755285"/>
                <a:gd name="connsiteY83" fmla="*/ 311823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97928 w 755285"/>
                <a:gd name="connsiteY99" fmla="*/ 674212 h 1063293"/>
                <a:gd name="connsiteX100" fmla="*/ 144280 w 755285"/>
                <a:gd name="connsiteY100" fmla="*/ 712138 h 1063293"/>
                <a:gd name="connsiteX101" fmla="*/ 148495 w 755285"/>
                <a:gd name="connsiteY101" fmla="*/ 716351 h 1063293"/>
                <a:gd name="connsiteX102" fmla="*/ 156922 w 755285"/>
                <a:gd name="connsiteY102" fmla="*/ 728992 h 1063293"/>
                <a:gd name="connsiteX103" fmla="*/ 186419 w 755285"/>
                <a:gd name="connsiteY103" fmla="*/ 745847 h 1063293"/>
                <a:gd name="connsiteX104" fmla="*/ 211701 w 755285"/>
                <a:gd name="connsiteY104" fmla="*/ 783772 h 1063293"/>
                <a:gd name="connsiteX105" fmla="*/ 236984 w 755285"/>
                <a:gd name="connsiteY105" fmla="*/ 859621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586732 w 755285"/>
                <a:gd name="connsiteY47" fmla="*/ 185409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35034 w 755285"/>
                <a:gd name="connsiteY54" fmla="*/ 101132 h 1063293"/>
                <a:gd name="connsiteX55" fmla="*/ 405537 w 755285"/>
                <a:gd name="connsiteY55" fmla="*/ 105346 h 1063293"/>
                <a:gd name="connsiteX56" fmla="*/ 413966 w 755285"/>
                <a:gd name="connsiteY56" fmla="*/ 105346 h 1063293"/>
                <a:gd name="connsiteX57" fmla="*/ 346544 w 755285"/>
                <a:gd name="connsiteY57" fmla="*/ 105346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14783 w 755285"/>
                <a:gd name="connsiteY82" fmla="*/ 299182 h 1063293"/>
                <a:gd name="connsiteX83" fmla="*/ 106356 w 755285"/>
                <a:gd name="connsiteY83" fmla="*/ 311823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97928 w 755285"/>
                <a:gd name="connsiteY99" fmla="*/ 674212 h 1063293"/>
                <a:gd name="connsiteX100" fmla="*/ 144280 w 755285"/>
                <a:gd name="connsiteY100" fmla="*/ 712138 h 1063293"/>
                <a:gd name="connsiteX101" fmla="*/ 148495 w 755285"/>
                <a:gd name="connsiteY101" fmla="*/ 716351 h 1063293"/>
                <a:gd name="connsiteX102" fmla="*/ 156922 w 755285"/>
                <a:gd name="connsiteY102" fmla="*/ 728992 h 1063293"/>
                <a:gd name="connsiteX103" fmla="*/ 186419 w 755285"/>
                <a:gd name="connsiteY103" fmla="*/ 745847 h 1063293"/>
                <a:gd name="connsiteX104" fmla="*/ 211701 w 755285"/>
                <a:gd name="connsiteY104" fmla="*/ 783772 h 1063293"/>
                <a:gd name="connsiteX105" fmla="*/ 236984 w 755285"/>
                <a:gd name="connsiteY105" fmla="*/ 859621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586732 w 755285"/>
                <a:gd name="connsiteY47" fmla="*/ 185409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46544 w 755285"/>
                <a:gd name="connsiteY57" fmla="*/ 105346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14783 w 755285"/>
                <a:gd name="connsiteY82" fmla="*/ 299182 h 1063293"/>
                <a:gd name="connsiteX83" fmla="*/ 106356 w 755285"/>
                <a:gd name="connsiteY83" fmla="*/ 311823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97928 w 755285"/>
                <a:gd name="connsiteY99" fmla="*/ 674212 h 1063293"/>
                <a:gd name="connsiteX100" fmla="*/ 144280 w 755285"/>
                <a:gd name="connsiteY100" fmla="*/ 712138 h 1063293"/>
                <a:gd name="connsiteX101" fmla="*/ 148495 w 755285"/>
                <a:gd name="connsiteY101" fmla="*/ 716351 h 1063293"/>
                <a:gd name="connsiteX102" fmla="*/ 156922 w 755285"/>
                <a:gd name="connsiteY102" fmla="*/ 728992 h 1063293"/>
                <a:gd name="connsiteX103" fmla="*/ 186419 w 755285"/>
                <a:gd name="connsiteY103" fmla="*/ 745847 h 1063293"/>
                <a:gd name="connsiteX104" fmla="*/ 211701 w 755285"/>
                <a:gd name="connsiteY104" fmla="*/ 783772 h 1063293"/>
                <a:gd name="connsiteX105" fmla="*/ 236984 w 755285"/>
                <a:gd name="connsiteY105" fmla="*/ 859621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46544 w 755285"/>
                <a:gd name="connsiteY57" fmla="*/ 105346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14783 w 755285"/>
                <a:gd name="connsiteY82" fmla="*/ 299182 h 1063293"/>
                <a:gd name="connsiteX83" fmla="*/ 106356 w 755285"/>
                <a:gd name="connsiteY83" fmla="*/ 311823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97928 w 755285"/>
                <a:gd name="connsiteY99" fmla="*/ 674212 h 1063293"/>
                <a:gd name="connsiteX100" fmla="*/ 144280 w 755285"/>
                <a:gd name="connsiteY100" fmla="*/ 712138 h 1063293"/>
                <a:gd name="connsiteX101" fmla="*/ 148495 w 755285"/>
                <a:gd name="connsiteY101" fmla="*/ 716351 h 1063293"/>
                <a:gd name="connsiteX102" fmla="*/ 156922 w 755285"/>
                <a:gd name="connsiteY102" fmla="*/ 728992 h 1063293"/>
                <a:gd name="connsiteX103" fmla="*/ 186419 w 755285"/>
                <a:gd name="connsiteY103" fmla="*/ 745847 h 1063293"/>
                <a:gd name="connsiteX104" fmla="*/ 211701 w 755285"/>
                <a:gd name="connsiteY104" fmla="*/ 783772 h 1063293"/>
                <a:gd name="connsiteX105" fmla="*/ 236984 w 755285"/>
                <a:gd name="connsiteY105" fmla="*/ 859621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14783 w 755285"/>
                <a:gd name="connsiteY82" fmla="*/ 299182 h 1063293"/>
                <a:gd name="connsiteX83" fmla="*/ 106356 w 755285"/>
                <a:gd name="connsiteY83" fmla="*/ 311823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97928 w 755285"/>
                <a:gd name="connsiteY99" fmla="*/ 674212 h 1063293"/>
                <a:gd name="connsiteX100" fmla="*/ 144280 w 755285"/>
                <a:gd name="connsiteY100" fmla="*/ 712138 h 1063293"/>
                <a:gd name="connsiteX101" fmla="*/ 148495 w 755285"/>
                <a:gd name="connsiteY101" fmla="*/ 716351 h 1063293"/>
                <a:gd name="connsiteX102" fmla="*/ 156922 w 755285"/>
                <a:gd name="connsiteY102" fmla="*/ 728992 h 1063293"/>
                <a:gd name="connsiteX103" fmla="*/ 186419 w 755285"/>
                <a:gd name="connsiteY103" fmla="*/ 745847 h 1063293"/>
                <a:gd name="connsiteX104" fmla="*/ 211701 w 755285"/>
                <a:gd name="connsiteY104" fmla="*/ 783772 h 1063293"/>
                <a:gd name="connsiteX105" fmla="*/ 236984 w 755285"/>
                <a:gd name="connsiteY105" fmla="*/ 859621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14783 w 755285"/>
                <a:gd name="connsiteY82" fmla="*/ 299182 h 1063293"/>
                <a:gd name="connsiteX83" fmla="*/ 148494 w 755285"/>
                <a:gd name="connsiteY83" fmla="*/ 303395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97928 w 755285"/>
                <a:gd name="connsiteY99" fmla="*/ 674212 h 1063293"/>
                <a:gd name="connsiteX100" fmla="*/ 144280 w 755285"/>
                <a:gd name="connsiteY100" fmla="*/ 712138 h 1063293"/>
                <a:gd name="connsiteX101" fmla="*/ 148495 w 755285"/>
                <a:gd name="connsiteY101" fmla="*/ 716351 h 1063293"/>
                <a:gd name="connsiteX102" fmla="*/ 156922 w 755285"/>
                <a:gd name="connsiteY102" fmla="*/ 728992 h 1063293"/>
                <a:gd name="connsiteX103" fmla="*/ 186419 w 755285"/>
                <a:gd name="connsiteY103" fmla="*/ 745847 h 1063293"/>
                <a:gd name="connsiteX104" fmla="*/ 211701 w 755285"/>
                <a:gd name="connsiteY104" fmla="*/ 783772 h 1063293"/>
                <a:gd name="connsiteX105" fmla="*/ 236984 w 755285"/>
                <a:gd name="connsiteY105" fmla="*/ 859621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48493 w 755285"/>
                <a:gd name="connsiteY82" fmla="*/ 299182 h 1063293"/>
                <a:gd name="connsiteX83" fmla="*/ 148494 w 755285"/>
                <a:gd name="connsiteY83" fmla="*/ 303395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97928 w 755285"/>
                <a:gd name="connsiteY99" fmla="*/ 674212 h 1063293"/>
                <a:gd name="connsiteX100" fmla="*/ 144280 w 755285"/>
                <a:gd name="connsiteY100" fmla="*/ 712138 h 1063293"/>
                <a:gd name="connsiteX101" fmla="*/ 148495 w 755285"/>
                <a:gd name="connsiteY101" fmla="*/ 716351 h 1063293"/>
                <a:gd name="connsiteX102" fmla="*/ 156922 w 755285"/>
                <a:gd name="connsiteY102" fmla="*/ 728992 h 1063293"/>
                <a:gd name="connsiteX103" fmla="*/ 186419 w 755285"/>
                <a:gd name="connsiteY103" fmla="*/ 745847 h 1063293"/>
                <a:gd name="connsiteX104" fmla="*/ 211701 w 755285"/>
                <a:gd name="connsiteY104" fmla="*/ 783772 h 1063293"/>
                <a:gd name="connsiteX105" fmla="*/ 236984 w 755285"/>
                <a:gd name="connsiteY105" fmla="*/ 859621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48493 w 755285"/>
                <a:gd name="connsiteY82" fmla="*/ 299182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97928 w 755285"/>
                <a:gd name="connsiteY99" fmla="*/ 674212 h 1063293"/>
                <a:gd name="connsiteX100" fmla="*/ 144280 w 755285"/>
                <a:gd name="connsiteY100" fmla="*/ 712138 h 1063293"/>
                <a:gd name="connsiteX101" fmla="*/ 148495 w 755285"/>
                <a:gd name="connsiteY101" fmla="*/ 716351 h 1063293"/>
                <a:gd name="connsiteX102" fmla="*/ 156922 w 755285"/>
                <a:gd name="connsiteY102" fmla="*/ 728992 h 1063293"/>
                <a:gd name="connsiteX103" fmla="*/ 186419 w 755285"/>
                <a:gd name="connsiteY103" fmla="*/ 745847 h 1063293"/>
                <a:gd name="connsiteX104" fmla="*/ 211701 w 755285"/>
                <a:gd name="connsiteY104" fmla="*/ 783772 h 1063293"/>
                <a:gd name="connsiteX105" fmla="*/ 236984 w 755285"/>
                <a:gd name="connsiteY105" fmla="*/ 859621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48493 w 755285"/>
                <a:gd name="connsiteY82" fmla="*/ 299182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97928 w 755285"/>
                <a:gd name="connsiteY99" fmla="*/ 674212 h 1063293"/>
                <a:gd name="connsiteX100" fmla="*/ 144280 w 755285"/>
                <a:gd name="connsiteY100" fmla="*/ 712138 h 1063293"/>
                <a:gd name="connsiteX101" fmla="*/ 148495 w 755285"/>
                <a:gd name="connsiteY101" fmla="*/ 716351 h 1063293"/>
                <a:gd name="connsiteX102" fmla="*/ 156922 w 755285"/>
                <a:gd name="connsiteY102" fmla="*/ 728992 h 1063293"/>
                <a:gd name="connsiteX103" fmla="*/ 186419 w 755285"/>
                <a:gd name="connsiteY103" fmla="*/ 745847 h 1063293"/>
                <a:gd name="connsiteX104" fmla="*/ 211701 w 755285"/>
                <a:gd name="connsiteY104" fmla="*/ 783772 h 1063293"/>
                <a:gd name="connsiteX105" fmla="*/ 266481 w 755285"/>
                <a:gd name="connsiteY105" fmla="*/ 855407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48493 w 755285"/>
                <a:gd name="connsiteY82" fmla="*/ 299182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97928 w 755285"/>
                <a:gd name="connsiteY99" fmla="*/ 674212 h 1063293"/>
                <a:gd name="connsiteX100" fmla="*/ 144280 w 755285"/>
                <a:gd name="connsiteY100" fmla="*/ 712138 h 1063293"/>
                <a:gd name="connsiteX101" fmla="*/ 148495 w 755285"/>
                <a:gd name="connsiteY101" fmla="*/ 716351 h 1063293"/>
                <a:gd name="connsiteX102" fmla="*/ 156922 w 755285"/>
                <a:gd name="connsiteY102" fmla="*/ 728992 h 1063293"/>
                <a:gd name="connsiteX103" fmla="*/ 186419 w 755285"/>
                <a:gd name="connsiteY103" fmla="*/ 745847 h 1063293"/>
                <a:gd name="connsiteX104" fmla="*/ 241198 w 755285"/>
                <a:gd name="connsiteY104" fmla="*/ 779558 h 1063293"/>
                <a:gd name="connsiteX105" fmla="*/ 266481 w 755285"/>
                <a:gd name="connsiteY105" fmla="*/ 855407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48493 w 755285"/>
                <a:gd name="connsiteY82" fmla="*/ 299182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97928 w 755285"/>
                <a:gd name="connsiteY99" fmla="*/ 674212 h 1063293"/>
                <a:gd name="connsiteX100" fmla="*/ 144280 w 755285"/>
                <a:gd name="connsiteY100" fmla="*/ 712138 h 1063293"/>
                <a:gd name="connsiteX101" fmla="*/ 148495 w 755285"/>
                <a:gd name="connsiteY101" fmla="*/ 716351 h 1063293"/>
                <a:gd name="connsiteX102" fmla="*/ 156922 w 755285"/>
                <a:gd name="connsiteY102" fmla="*/ 728992 h 1063293"/>
                <a:gd name="connsiteX103" fmla="*/ 186419 w 755285"/>
                <a:gd name="connsiteY103" fmla="*/ 745847 h 1063293"/>
                <a:gd name="connsiteX104" fmla="*/ 241198 w 755285"/>
                <a:gd name="connsiteY104" fmla="*/ 779558 h 1063293"/>
                <a:gd name="connsiteX105" fmla="*/ 266481 w 755285"/>
                <a:gd name="connsiteY105" fmla="*/ 855407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48493 w 755285"/>
                <a:gd name="connsiteY82" fmla="*/ 299182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127424 w 755285"/>
                <a:gd name="connsiteY99" fmla="*/ 665784 h 1063293"/>
                <a:gd name="connsiteX100" fmla="*/ 144280 w 755285"/>
                <a:gd name="connsiteY100" fmla="*/ 712138 h 1063293"/>
                <a:gd name="connsiteX101" fmla="*/ 148495 w 755285"/>
                <a:gd name="connsiteY101" fmla="*/ 716351 h 1063293"/>
                <a:gd name="connsiteX102" fmla="*/ 156922 w 755285"/>
                <a:gd name="connsiteY102" fmla="*/ 728992 h 1063293"/>
                <a:gd name="connsiteX103" fmla="*/ 186419 w 755285"/>
                <a:gd name="connsiteY103" fmla="*/ 745847 h 1063293"/>
                <a:gd name="connsiteX104" fmla="*/ 241198 w 755285"/>
                <a:gd name="connsiteY104" fmla="*/ 779558 h 1063293"/>
                <a:gd name="connsiteX105" fmla="*/ 266481 w 755285"/>
                <a:gd name="connsiteY105" fmla="*/ 855407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48493 w 755285"/>
                <a:gd name="connsiteY82" fmla="*/ 299182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127424 w 755285"/>
                <a:gd name="connsiteY99" fmla="*/ 665784 h 1063293"/>
                <a:gd name="connsiteX100" fmla="*/ 144280 w 755285"/>
                <a:gd name="connsiteY100" fmla="*/ 712138 h 1063293"/>
                <a:gd name="connsiteX101" fmla="*/ 148495 w 755285"/>
                <a:gd name="connsiteY101" fmla="*/ 716351 h 1063293"/>
                <a:gd name="connsiteX102" fmla="*/ 177991 w 755285"/>
                <a:gd name="connsiteY102" fmla="*/ 724778 h 1063293"/>
                <a:gd name="connsiteX103" fmla="*/ 186419 w 755285"/>
                <a:gd name="connsiteY103" fmla="*/ 745847 h 1063293"/>
                <a:gd name="connsiteX104" fmla="*/ 241198 w 755285"/>
                <a:gd name="connsiteY104" fmla="*/ 779558 h 1063293"/>
                <a:gd name="connsiteX105" fmla="*/ 266481 w 755285"/>
                <a:gd name="connsiteY105" fmla="*/ 855407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48493 w 755285"/>
                <a:gd name="connsiteY82" fmla="*/ 299182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127424 w 755285"/>
                <a:gd name="connsiteY99" fmla="*/ 665784 h 1063293"/>
                <a:gd name="connsiteX100" fmla="*/ 144280 w 755285"/>
                <a:gd name="connsiteY100" fmla="*/ 712138 h 1063293"/>
                <a:gd name="connsiteX101" fmla="*/ 165350 w 755285"/>
                <a:gd name="connsiteY101" fmla="*/ 699496 h 1063293"/>
                <a:gd name="connsiteX102" fmla="*/ 177991 w 755285"/>
                <a:gd name="connsiteY102" fmla="*/ 724778 h 1063293"/>
                <a:gd name="connsiteX103" fmla="*/ 186419 w 755285"/>
                <a:gd name="connsiteY103" fmla="*/ 745847 h 1063293"/>
                <a:gd name="connsiteX104" fmla="*/ 241198 w 755285"/>
                <a:gd name="connsiteY104" fmla="*/ 779558 h 1063293"/>
                <a:gd name="connsiteX105" fmla="*/ 266481 w 755285"/>
                <a:gd name="connsiteY105" fmla="*/ 855407 h 1063293"/>
                <a:gd name="connsiteX106" fmla="*/ 287549 w 755285"/>
                <a:gd name="connsiteY106" fmla="*/ 884903 h 1063293"/>
                <a:gd name="connsiteX107" fmla="*/ 258054 w 755285"/>
                <a:gd name="connsiteY107" fmla="*/ 901758 h 1063293"/>
                <a:gd name="connsiteX108" fmla="*/ 266481 w 755285"/>
                <a:gd name="connsiteY108" fmla="*/ 914399 h 1063293"/>
                <a:gd name="connsiteX109" fmla="*/ 258053 w 755285"/>
                <a:gd name="connsiteY109" fmla="*/ 952324 h 1063293"/>
                <a:gd name="connsiteX110" fmla="*/ 211701 w 755285"/>
                <a:gd name="connsiteY110" fmla="*/ 956539 h 1063293"/>
                <a:gd name="connsiteX111" fmla="*/ 220129 w 755285"/>
                <a:gd name="connsiteY111" fmla="*/ 981821 h 1063293"/>
                <a:gd name="connsiteX112" fmla="*/ 228556 w 755285"/>
                <a:gd name="connsiteY112" fmla="*/ 1011318 h 1063293"/>
                <a:gd name="connsiteX113" fmla="*/ 232770 w 755285"/>
                <a:gd name="connsiteY113" fmla="*/ 1036601 h 1063293"/>
                <a:gd name="connsiteX114" fmla="*/ 236984 w 755285"/>
                <a:gd name="connsiteY114" fmla="*/ 1049243 h 1063293"/>
                <a:gd name="connsiteX115" fmla="*/ 262267 w 755285"/>
                <a:gd name="connsiteY115" fmla="*/ 1057670 h 1063293"/>
                <a:gd name="connsiteX116" fmla="*/ 274909 w 755285"/>
                <a:gd name="connsiteY116"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48493 w 755285"/>
                <a:gd name="connsiteY82" fmla="*/ 299182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127424 w 755285"/>
                <a:gd name="connsiteY99" fmla="*/ 665784 h 1063293"/>
                <a:gd name="connsiteX100" fmla="*/ 144280 w 755285"/>
                <a:gd name="connsiteY100" fmla="*/ 712138 h 1063293"/>
                <a:gd name="connsiteX101" fmla="*/ 165350 w 755285"/>
                <a:gd name="connsiteY101" fmla="*/ 699496 h 1063293"/>
                <a:gd name="connsiteX102" fmla="*/ 177991 w 755285"/>
                <a:gd name="connsiteY102" fmla="*/ 724778 h 1063293"/>
                <a:gd name="connsiteX103" fmla="*/ 186419 w 755285"/>
                <a:gd name="connsiteY103" fmla="*/ 745847 h 1063293"/>
                <a:gd name="connsiteX104" fmla="*/ 211701 w 755285"/>
                <a:gd name="connsiteY104" fmla="*/ 741633 h 1063293"/>
                <a:gd name="connsiteX105" fmla="*/ 241198 w 755285"/>
                <a:gd name="connsiteY105" fmla="*/ 779558 h 1063293"/>
                <a:gd name="connsiteX106" fmla="*/ 266481 w 755285"/>
                <a:gd name="connsiteY106" fmla="*/ 855407 h 1063293"/>
                <a:gd name="connsiteX107" fmla="*/ 287549 w 755285"/>
                <a:gd name="connsiteY107" fmla="*/ 884903 h 1063293"/>
                <a:gd name="connsiteX108" fmla="*/ 258054 w 755285"/>
                <a:gd name="connsiteY108" fmla="*/ 901758 h 1063293"/>
                <a:gd name="connsiteX109" fmla="*/ 266481 w 755285"/>
                <a:gd name="connsiteY109" fmla="*/ 914399 h 1063293"/>
                <a:gd name="connsiteX110" fmla="*/ 258053 w 755285"/>
                <a:gd name="connsiteY110" fmla="*/ 952324 h 1063293"/>
                <a:gd name="connsiteX111" fmla="*/ 211701 w 755285"/>
                <a:gd name="connsiteY111" fmla="*/ 956539 h 1063293"/>
                <a:gd name="connsiteX112" fmla="*/ 220129 w 755285"/>
                <a:gd name="connsiteY112" fmla="*/ 981821 h 1063293"/>
                <a:gd name="connsiteX113" fmla="*/ 228556 w 755285"/>
                <a:gd name="connsiteY113" fmla="*/ 1011318 h 1063293"/>
                <a:gd name="connsiteX114" fmla="*/ 232770 w 755285"/>
                <a:gd name="connsiteY114" fmla="*/ 1036601 h 1063293"/>
                <a:gd name="connsiteX115" fmla="*/ 236984 w 755285"/>
                <a:gd name="connsiteY115" fmla="*/ 1049243 h 1063293"/>
                <a:gd name="connsiteX116" fmla="*/ 262267 w 755285"/>
                <a:gd name="connsiteY116" fmla="*/ 1057670 h 1063293"/>
                <a:gd name="connsiteX117" fmla="*/ 274909 w 755285"/>
                <a:gd name="connsiteY117"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35852 w 755285"/>
                <a:gd name="connsiteY81" fmla="*/ 286540 h 1063293"/>
                <a:gd name="connsiteX82" fmla="*/ 165349 w 755285"/>
                <a:gd name="connsiteY82" fmla="*/ 294968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127424 w 755285"/>
                <a:gd name="connsiteY99" fmla="*/ 665784 h 1063293"/>
                <a:gd name="connsiteX100" fmla="*/ 144280 w 755285"/>
                <a:gd name="connsiteY100" fmla="*/ 712138 h 1063293"/>
                <a:gd name="connsiteX101" fmla="*/ 165350 w 755285"/>
                <a:gd name="connsiteY101" fmla="*/ 699496 h 1063293"/>
                <a:gd name="connsiteX102" fmla="*/ 177991 w 755285"/>
                <a:gd name="connsiteY102" fmla="*/ 724778 h 1063293"/>
                <a:gd name="connsiteX103" fmla="*/ 186419 w 755285"/>
                <a:gd name="connsiteY103" fmla="*/ 745847 h 1063293"/>
                <a:gd name="connsiteX104" fmla="*/ 211701 w 755285"/>
                <a:gd name="connsiteY104" fmla="*/ 741633 h 1063293"/>
                <a:gd name="connsiteX105" fmla="*/ 241198 w 755285"/>
                <a:gd name="connsiteY105" fmla="*/ 779558 h 1063293"/>
                <a:gd name="connsiteX106" fmla="*/ 266481 w 755285"/>
                <a:gd name="connsiteY106" fmla="*/ 855407 h 1063293"/>
                <a:gd name="connsiteX107" fmla="*/ 287549 w 755285"/>
                <a:gd name="connsiteY107" fmla="*/ 884903 h 1063293"/>
                <a:gd name="connsiteX108" fmla="*/ 258054 w 755285"/>
                <a:gd name="connsiteY108" fmla="*/ 901758 h 1063293"/>
                <a:gd name="connsiteX109" fmla="*/ 266481 w 755285"/>
                <a:gd name="connsiteY109" fmla="*/ 914399 h 1063293"/>
                <a:gd name="connsiteX110" fmla="*/ 258053 w 755285"/>
                <a:gd name="connsiteY110" fmla="*/ 952324 h 1063293"/>
                <a:gd name="connsiteX111" fmla="*/ 211701 w 755285"/>
                <a:gd name="connsiteY111" fmla="*/ 956539 h 1063293"/>
                <a:gd name="connsiteX112" fmla="*/ 220129 w 755285"/>
                <a:gd name="connsiteY112" fmla="*/ 981821 h 1063293"/>
                <a:gd name="connsiteX113" fmla="*/ 228556 w 755285"/>
                <a:gd name="connsiteY113" fmla="*/ 1011318 h 1063293"/>
                <a:gd name="connsiteX114" fmla="*/ 232770 w 755285"/>
                <a:gd name="connsiteY114" fmla="*/ 1036601 h 1063293"/>
                <a:gd name="connsiteX115" fmla="*/ 236984 w 755285"/>
                <a:gd name="connsiteY115" fmla="*/ 1049243 h 1063293"/>
                <a:gd name="connsiteX116" fmla="*/ 262267 w 755285"/>
                <a:gd name="connsiteY116" fmla="*/ 1057670 h 1063293"/>
                <a:gd name="connsiteX117" fmla="*/ 274909 w 755285"/>
                <a:gd name="connsiteY117"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77991 w 755285"/>
                <a:gd name="connsiteY79" fmla="*/ 202263 h 1063293"/>
                <a:gd name="connsiteX80" fmla="*/ 169563 w 755285"/>
                <a:gd name="connsiteY80" fmla="*/ 252829 h 1063293"/>
                <a:gd name="connsiteX81" fmla="*/ 161135 w 755285"/>
                <a:gd name="connsiteY81" fmla="*/ 286540 h 1063293"/>
                <a:gd name="connsiteX82" fmla="*/ 165349 w 755285"/>
                <a:gd name="connsiteY82" fmla="*/ 294968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127424 w 755285"/>
                <a:gd name="connsiteY99" fmla="*/ 665784 h 1063293"/>
                <a:gd name="connsiteX100" fmla="*/ 144280 w 755285"/>
                <a:gd name="connsiteY100" fmla="*/ 712138 h 1063293"/>
                <a:gd name="connsiteX101" fmla="*/ 165350 w 755285"/>
                <a:gd name="connsiteY101" fmla="*/ 699496 h 1063293"/>
                <a:gd name="connsiteX102" fmla="*/ 177991 w 755285"/>
                <a:gd name="connsiteY102" fmla="*/ 724778 h 1063293"/>
                <a:gd name="connsiteX103" fmla="*/ 186419 w 755285"/>
                <a:gd name="connsiteY103" fmla="*/ 745847 h 1063293"/>
                <a:gd name="connsiteX104" fmla="*/ 211701 w 755285"/>
                <a:gd name="connsiteY104" fmla="*/ 741633 h 1063293"/>
                <a:gd name="connsiteX105" fmla="*/ 241198 w 755285"/>
                <a:gd name="connsiteY105" fmla="*/ 779558 h 1063293"/>
                <a:gd name="connsiteX106" fmla="*/ 266481 w 755285"/>
                <a:gd name="connsiteY106" fmla="*/ 855407 h 1063293"/>
                <a:gd name="connsiteX107" fmla="*/ 287549 w 755285"/>
                <a:gd name="connsiteY107" fmla="*/ 884903 h 1063293"/>
                <a:gd name="connsiteX108" fmla="*/ 258054 w 755285"/>
                <a:gd name="connsiteY108" fmla="*/ 901758 h 1063293"/>
                <a:gd name="connsiteX109" fmla="*/ 266481 w 755285"/>
                <a:gd name="connsiteY109" fmla="*/ 914399 h 1063293"/>
                <a:gd name="connsiteX110" fmla="*/ 258053 w 755285"/>
                <a:gd name="connsiteY110" fmla="*/ 952324 h 1063293"/>
                <a:gd name="connsiteX111" fmla="*/ 211701 w 755285"/>
                <a:gd name="connsiteY111" fmla="*/ 956539 h 1063293"/>
                <a:gd name="connsiteX112" fmla="*/ 220129 w 755285"/>
                <a:gd name="connsiteY112" fmla="*/ 981821 h 1063293"/>
                <a:gd name="connsiteX113" fmla="*/ 228556 w 755285"/>
                <a:gd name="connsiteY113" fmla="*/ 1011318 h 1063293"/>
                <a:gd name="connsiteX114" fmla="*/ 232770 w 755285"/>
                <a:gd name="connsiteY114" fmla="*/ 1036601 h 1063293"/>
                <a:gd name="connsiteX115" fmla="*/ 236984 w 755285"/>
                <a:gd name="connsiteY115" fmla="*/ 1049243 h 1063293"/>
                <a:gd name="connsiteX116" fmla="*/ 262267 w 755285"/>
                <a:gd name="connsiteY116" fmla="*/ 1057670 h 1063293"/>
                <a:gd name="connsiteX117" fmla="*/ 274909 w 755285"/>
                <a:gd name="connsiteY117"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90632 w 755285"/>
                <a:gd name="connsiteY77" fmla="*/ 172767 h 1063293"/>
                <a:gd name="connsiteX78" fmla="*/ 177991 w 755285"/>
                <a:gd name="connsiteY78" fmla="*/ 185409 h 1063293"/>
                <a:gd name="connsiteX79" fmla="*/ 165350 w 755285"/>
                <a:gd name="connsiteY79" fmla="*/ 176980 h 1063293"/>
                <a:gd name="connsiteX80" fmla="*/ 169563 w 755285"/>
                <a:gd name="connsiteY80" fmla="*/ 252829 h 1063293"/>
                <a:gd name="connsiteX81" fmla="*/ 161135 w 755285"/>
                <a:gd name="connsiteY81" fmla="*/ 286540 h 1063293"/>
                <a:gd name="connsiteX82" fmla="*/ 165349 w 755285"/>
                <a:gd name="connsiteY82" fmla="*/ 294968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127424 w 755285"/>
                <a:gd name="connsiteY99" fmla="*/ 665784 h 1063293"/>
                <a:gd name="connsiteX100" fmla="*/ 144280 w 755285"/>
                <a:gd name="connsiteY100" fmla="*/ 712138 h 1063293"/>
                <a:gd name="connsiteX101" fmla="*/ 165350 w 755285"/>
                <a:gd name="connsiteY101" fmla="*/ 699496 h 1063293"/>
                <a:gd name="connsiteX102" fmla="*/ 177991 w 755285"/>
                <a:gd name="connsiteY102" fmla="*/ 724778 h 1063293"/>
                <a:gd name="connsiteX103" fmla="*/ 186419 w 755285"/>
                <a:gd name="connsiteY103" fmla="*/ 745847 h 1063293"/>
                <a:gd name="connsiteX104" fmla="*/ 211701 w 755285"/>
                <a:gd name="connsiteY104" fmla="*/ 741633 h 1063293"/>
                <a:gd name="connsiteX105" fmla="*/ 241198 w 755285"/>
                <a:gd name="connsiteY105" fmla="*/ 779558 h 1063293"/>
                <a:gd name="connsiteX106" fmla="*/ 266481 w 755285"/>
                <a:gd name="connsiteY106" fmla="*/ 855407 h 1063293"/>
                <a:gd name="connsiteX107" fmla="*/ 287549 w 755285"/>
                <a:gd name="connsiteY107" fmla="*/ 884903 h 1063293"/>
                <a:gd name="connsiteX108" fmla="*/ 258054 w 755285"/>
                <a:gd name="connsiteY108" fmla="*/ 901758 h 1063293"/>
                <a:gd name="connsiteX109" fmla="*/ 266481 w 755285"/>
                <a:gd name="connsiteY109" fmla="*/ 914399 h 1063293"/>
                <a:gd name="connsiteX110" fmla="*/ 258053 w 755285"/>
                <a:gd name="connsiteY110" fmla="*/ 952324 h 1063293"/>
                <a:gd name="connsiteX111" fmla="*/ 211701 w 755285"/>
                <a:gd name="connsiteY111" fmla="*/ 956539 h 1063293"/>
                <a:gd name="connsiteX112" fmla="*/ 220129 w 755285"/>
                <a:gd name="connsiteY112" fmla="*/ 981821 h 1063293"/>
                <a:gd name="connsiteX113" fmla="*/ 228556 w 755285"/>
                <a:gd name="connsiteY113" fmla="*/ 1011318 h 1063293"/>
                <a:gd name="connsiteX114" fmla="*/ 232770 w 755285"/>
                <a:gd name="connsiteY114" fmla="*/ 1036601 h 1063293"/>
                <a:gd name="connsiteX115" fmla="*/ 236984 w 755285"/>
                <a:gd name="connsiteY115" fmla="*/ 1049243 h 1063293"/>
                <a:gd name="connsiteX116" fmla="*/ 262267 w 755285"/>
                <a:gd name="connsiteY116" fmla="*/ 1057670 h 1063293"/>
                <a:gd name="connsiteX117" fmla="*/ 274909 w 755285"/>
                <a:gd name="connsiteY117"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15915 w 755285"/>
                <a:gd name="connsiteY72" fmla="*/ 117987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82204 w 755285"/>
                <a:gd name="connsiteY77" fmla="*/ 147484 h 1063293"/>
                <a:gd name="connsiteX78" fmla="*/ 177991 w 755285"/>
                <a:gd name="connsiteY78" fmla="*/ 185409 h 1063293"/>
                <a:gd name="connsiteX79" fmla="*/ 165350 w 755285"/>
                <a:gd name="connsiteY79" fmla="*/ 176980 h 1063293"/>
                <a:gd name="connsiteX80" fmla="*/ 169563 w 755285"/>
                <a:gd name="connsiteY80" fmla="*/ 252829 h 1063293"/>
                <a:gd name="connsiteX81" fmla="*/ 161135 w 755285"/>
                <a:gd name="connsiteY81" fmla="*/ 286540 h 1063293"/>
                <a:gd name="connsiteX82" fmla="*/ 165349 w 755285"/>
                <a:gd name="connsiteY82" fmla="*/ 294968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127424 w 755285"/>
                <a:gd name="connsiteY99" fmla="*/ 665784 h 1063293"/>
                <a:gd name="connsiteX100" fmla="*/ 144280 w 755285"/>
                <a:gd name="connsiteY100" fmla="*/ 712138 h 1063293"/>
                <a:gd name="connsiteX101" fmla="*/ 165350 w 755285"/>
                <a:gd name="connsiteY101" fmla="*/ 699496 h 1063293"/>
                <a:gd name="connsiteX102" fmla="*/ 177991 w 755285"/>
                <a:gd name="connsiteY102" fmla="*/ 724778 h 1063293"/>
                <a:gd name="connsiteX103" fmla="*/ 186419 w 755285"/>
                <a:gd name="connsiteY103" fmla="*/ 745847 h 1063293"/>
                <a:gd name="connsiteX104" fmla="*/ 211701 w 755285"/>
                <a:gd name="connsiteY104" fmla="*/ 741633 h 1063293"/>
                <a:gd name="connsiteX105" fmla="*/ 241198 w 755285"/>
                <a:gd name="connsiteY105" fmla="*/ 779558 h 1063293"/>
                <a:gd name="connsiteX106" fmla="*/ 266481 w 755285"/>
                <a:gd name="connsiteY106" fmla="*/ 855407 h 1063293"/>
                <a:gd name="connsiteX107" fmla="*/ 287549 w 755285"/>
                <a:gd name="connsiteY107" fmla="*/ 884903 h 1063293"/>
                <a:gd name="connsiteX108" fmla="*/ 258054 w 755285"/>
                <a:gd name="connsiteY108" fmla="*/ 901758 h 1063293"/>
                <a:gd name="connsiteX109" fmla="*/ 266481 w 755285"/>
                <a:gd name="connsiteY109" fmla="*/ 914399 h 1063293"/>
                <a:gd name="connsiteX110" fmla="*/ 258053 w 755285"/>
                <a:gd name="connsiteY110" fmla="*/ 952324 h 1063293"/>
                <a:gd name="connsiteX111" fmla="*/ 211701 w 755285"/>
                <a:gd name="connsiteY111" fmla="*/ 956539 h 1063293"/>
                <a:gd name="connsiteX112" fmla="*/ 220129 w 755285"/>
                <a:gd name="connsiteY112" fmla="*/ 981821 h 1063293"/>
                <a:gd name="connsiteX113" fmla="*/ 228556 w 755285"/>
                <a:gd name="connsiteY113" fmla="*/ 1011318 h 1063293"/>
                <a:gd name="connsiteX114" fmla="*/ 232770 w 755285"/>
                <a:gd name="connsiteY114" fmla="*/ 1036601 h 1063293"/>
                <a:gd name="connsiteX115" fmla="*/ 236984 w 755285"/>
                <a:gd name="connsiteY115" fmla="*/ 1049243 h 1063293"/>
                <a:gd name="connsiteX116" fmla="*/ 262267 w 755285"/>
                <a:gd name="connsiteY116" fmla="*/ 1057670 h 1063293"/>
                <a:gd name="connsiteX117" fmla="*/ 274909 w 755285"/>
                <a:gd name="connsiteY117"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82518 w 755285"/>
                <a:gd name="connsiteY48" fmla="*/ 164339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03273 w 755285"/>
                <a:gd name="connsiteY72" fmla="*/ 101132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82204 w 755285"/>
                <a:gd name="connsiteY77" fmla="*/ 147484 h 1063293"/>
                <a:gd name="connsiteX78" fmla="*/ 177991 w 755285"/>
                <a:gd name="connsiteY78" fmla="*/ 185409 h 1063293"/>
                <a:gd name="connsiteX79" fmla="*/ 165350 w 755285"/>
                <a:gd name="connsiteY79" fmla="*/ 176980 h 1063293"/>
                <a:gd name="connsiteX80" fmla="*/ 169563 w 755285"/>
                <a:gd name="connsiteY80" fmla="*/ 252829 h 1063293"/>
                <a:gd name="connsiteX81" fmla="*/ 161135 w 755285"/>
                <a:gd name="connsiteY81" fmla="*/ 286540 h 1063293"/>
                <a:gd name="connsiteX82" fmla="*/ 165349 w 755285"/>
                <a:gd name="connsiteY82" fmla="*/ 294968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127424 w 755285"/>
                <a:gd name="connsiteY99" fmla="*/ 665784 h 1063293"/>
                <a:gd name="connsiteX100" fmla="*/ 144280 w 755285"/>
                <a:gd name="connsiteY100" fmla="*/ 712138 h 1063293"/>
                <a:gd name="connsiteX101" fmla="*/ 165350 w 755285"/>
                <a:gd name="connsiteY101" fmla="*/ 699496 h 1063293"/>
                <a:gd name="connsiteX102" fmla="*/ 177991 w 755285"/>
                <a:gd name="connsiteY102" fmla="*/ 724778 h 1063293"/>
                <a:gd name="connsiteX103" fmla="*/ 186419 w 755285"/>
                <a:gd name="connsiteY103" fmla="*/ 745847 h 1063293"/>
                <a:gd name="connsiteX104" fmla="*/ 211701 w 755285"/>
                <a:gd name="connsiteY104" fmla="*/ 741633 h 1063293"/>
                <a:gd name="connsiteX105" fmla="*/ 241198 w 755285"/>
                <a:gd name="connsiteY105" fmla="*/ 779558 h 1063293"/>
                <a:gd name="connsiteX106" fmla="*/ 266481 w 755285"/>
                <a:gd name="connsiteY106" fmla="*/ 855407 h 1063293"/>
                <a:gd name="connsiteX107" fmla="*/ 287549 w 755285"/>
                <a:gd name="connsiteY107" fmla="*/ 884903 h 1063293"/>
                <a:gd name="connsiteX108" fmla="*/ 258054 w 755285"/>
                <a:gd name="connsiteY108" fmla="*/ 901758 h 1063293"/>
                <a:gd name="connsiteX109" fmla="*/ 266481 w 755285"/>
                <a:gd name="connsiteY109" fmla="*/ 914399 h 1063293"/>
                <a:gd name="connsiteX110" fmla="*/ 258053 w 755285"/>
                <a:gd name="connsiteY110" fmla="*/ 952324 h 1063293"/>
                <a:gd name="connsiteX111" fmla="*/ 211701 w 755285"/>
                <a:gd name="connsiteY111" fmla="*/ 956539 h 1063293"/>
                <a:gd name="connsiteX112" fmla="*/ 220129 w 755285"/>
                <a:gd name="connsiteY112" fmla="*/ 981821 h 1063293"/>
                <a:gd name="connsiteX113" fmla="*/ 228556 w 755285"/>
                <a:gd name="connsiteY113" fmla="*/ 1011318 h 1063293"/>
                <a:gd name="connsiteX114" fmla="*/ 232770 w 755285"/>
                <a:gd name="connsiteY114" fmla="*/ 1036601 h 1063293"/>
                <a:gd name="connsiteX115" fmla="*/ 236984 w 755285"/>
                <a:gd name="connsiteY115" fmla="*/ 1049243 h 1063293"/>
                <a:gd name="connsiteX116" fmla="*/ 262267 w 755285"/>
                <a:gd name="connsiteY116" fmla="*/ 1057670 h 1063293"/>
                <a:gd name="connsiteX117" fmla="*/ 274909 w 755285"/>
                <a:gd name="connsiteY117"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79436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95159 w 755285"/>
                <a:gd name="connsiteY48" fmla="*/ 155911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03273 w 755285"/>
                <a:gd name="connsiteY72" fmla="*/ 101132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82204 w 755285"/>
                <a:gd name="connsiteY77" fmla="*/ 147484 h 1063293"/>
                <a:gd name="connsiteX78" fmla="*/ 177991 w 755285"/>
                <a:gd name="connsiteY78" fmla="*/ 185409 h 1063293"/>
                <a:gd name="connsiteX79" fmla="*/ 165350 w 755285"/>
                <a:gd name="connsiteY79" fmla="*/ 176980 h 1063293"/>
                <a:gd name="connsiteX80" fmla="*/ 169563 w 755285"/>
                <a:gd name="connsiteY80" fmla="*/ 252829 h 1063293"/>
                <a:gd name="connsiteX81" fmla="*/ 161135 w 755285"/>
                <a:gd name="connsiteY81" fmla="*/ 286540 h 1063293"/>
                <a:gd name="connsiteX82" fmla="*/ 165349 w 755285"/>
                <a:gd name="connsiteY82" fmla="*/ 294968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127424 w 755285"/>
                <a:gd name="connsiteY99" fmla="*/ 665784 h 1063293"/>
                <a:gd name="connsiteX100" fmla="*/ 144280 w 755285"/>
                <a:gd name="connsiteY100" fmla="*/ 712138 h 1063293"/>
                <a:gd name="connsiteX101" fmla="*/ 165350 w 755285"/>
                <a:gd name="connsiteY101" fmla="*/ 699496 h 1063293"/>
                <a:gd name="connsiteX102" fmla="*/ 177991 w 755285"/>
                <a:gd name="connsiteY102" fmla="*/ 724778 h 1063293"/>
                <a:gd name="connsiteX103" fmla="*/ 186419 w 755285"/>
                <a:gd name="connsiteY103" fmla="*/ 745847 h 1063293"/>
                <a:gd name="connsiteX104" fmla="*/ 211701 w 755285"/>
                <a:gd name="connsiteY104" fmla="*/ 741633 h 1063293"/>
                <a:gd name="connsiteX105" fmla="*/ 241198 w 755285"/>
                <a:gd name="connsiteY105" fmla="*/ 779558 h 1063293"/>
                <a:gd name="connsiteX106" fmla="*/ 266481 w 755285"/>
                <a:gd name="connsiteY106" fmla="*/ 855407 h 1063293"/>
                <a:gd name="connsiteX107" fmla="*/ 287549 w 755285"/>
                <a:gd name="connsiteY107" fmla="*/ 884903 h 1063293"/>
                <a:gd name="connsiteX108" fmla="*/ 258054 w 755285"/>
                <a:gd name="connsiteY108" fmla="*/ 901758 h 1063293"/>
                <a:gd name="connsiteX109" fmla="*/ 266481 w 755285"/>
                <a:gd name="connsiteY109" fmla="*/ 914399 h 1063293"/>
                <a:gd name="connsiteX110" fmla="*/ 258053 w 755285"/>
                <a:gd name="connsiteY110" fmla="*/ 952324 h 1063293"/>
                <a:gd name="connsiteX111" fmla="*/ 211701 w 755285"/>
                <a:gd name="connsiteY111" fmla="*/ 956539 h 1063293"/>
                <a:gd name="connsiteX112" fmla="*/ 220129 w 755285"/>
                <a:gd name="connsiteY112" fmla="*/ 981821 h 1063293"/>
                <a:gd name="connsiteX113" fmla="*/ 228556 w 755285"/>
                <a:gd name="connsiteY113" fmla="*/ 1011318 h 1063293"/>
                <a:gd name="connsiteX114" fmla="*/ 232770 w 755285"/>
                <a:gd name="connsiteY114" fmla="*/ 1036601 h 1063293"/>
                <a:gd name="connsiteX115" fmla="*/ 236984 w 755285"/>
                <a:gd name="connsiteY115" fmla="*/ 1049243 h 1063293"/>
                <a:gd name="connsiteX116" fmla="*/ 262267 w 755285"/>
                <a:gd name="connsiteY116" fmla="*/ 1057670 h 1063293"/>
                <a:gd name="connsiteX117" fmla="*/ 274909 w 755285"/>
                <a:gd name="connsiteY117"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08932 w 755285"/>
                <a:gd name="connsiteY42" fmla="*/ 181195 h 1063293"/>
                <a:gd name="connsiteX43" fmla="*/ 692078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95159 w 755285"/>
                <a:gd name="connsiteY48" fmla="*/ 155911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03273 w 755285"/>
                <a:gd name="connsiteY72" fmla="*/ 101132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82204 w 755285"/>
                <a:gd name="connsiteY77" fmla="*/ 147484 h 1063293"/>
                <a:gd name="connsiteX78" fmla="*/ 177991 w 755285"/>
                <a:gd name="connsiteY78" fmla="*/ 185409 h 1063293"/>
                <a:gd name="connsiteX79" fmla="*/ 165350 w 755285"/>
                <a:gd name="connsiteY79" fmla="*/ 176980 h 1063293"/>
                <a:gd name="connsiteX80" fmla="*/ 169563 w 755285"/>
                <a:gd name="connsiteY80" fmla="*/ 252829 h 1063293"/>
                <a:gd name="connsiteX81" fmla="*/ 161135 w 755285"/>
                <a:gd name="connsiteY81" fmla="*/ 286540 h 1063293"/>
                <a:gd name="connsiteX82" fmla="*/ 165349 w 755285"/>
                <a:gd name="connsiteY82" fmla="*/ 294968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127424 w 755285"/>
                <a:gd name="connsiteY99" fmla="*/ 665784 h 1063293"/>
                <a:gd name="connsiteX100" fmla="*/ 144280 w 755285"/>
                <a:gd name="connsiteY100" fmla="*/ 712138 h 1063293"/>
                <a:gd name="connsiteX101" fmla="*/ 165350 w 755285"/>
                <a:gd name="connsiteY101" fmla="*/ 699496 h 1063293"/>
                <a:gd name="connsiteX102" fmla="*/ 177991 w 755285"/>
                <a:gd name="connsiteY102" fmla="*/ 724778 h 1063293"/>
                <a:gd name="connsiteX103" fmla="*/ 186419 w 755285"/>
                <a:gd name="connsiteY103" fmla="*/ 745847 h 1063293"/>
                <a:gd name="connsiteX104" fmla="*/ 211701 w 755285"/>
                <a:gd name="connsiteY104" fmla="*/ 741633 h 1063293"/>
                <a:gd name="connsiteX105" fmla="*/ 241198 w 755285"/>
                <a:gd name="connsiteY105" fmla="*/ 779558 h 1063293"/>
                <a:gd name="connsiteX106" fmla="*/ 266481 w 755285"/>
                <a:gd name="connsiteY106" fmla="*/ 855407 h 1063293"/>
                <a:gd name="connsiteX107" fmla="*/ 287549 w 755285"/>
                <a:gd name="connsiteY107" fmla="*/ 884903 h 1063293"/>
                <a:gd name="connsiteX108" fmla="*/ 258054 w 755285"/>
                <a:gd name="connsiteY108" fmla="*/ 901758 h 1063293"/>
                <a:gd name="connsiteX109" fmla="*/ 266481 w 755285"/>
                <a:gd name="connsiteY109" fmla="*/ 914399 h 1063293"/>
                <a:gd name="connsiteX110" fmla="*/ 258053 w 755285"/>
                <a:gd name="connsiteY110" fmla="*/ 952324 h 1063293"/>
                <a:gd name="connsiteX111" fmla="*/ 211701 w 755285"/>
                <a:gd name="connsiteY111" fmla="*/ 956539 h 1063293"/>
                <a:gd name="connsiteX112" fmla="*/ 220129 w 755285"/>
                <a:gd name="connsiteY112" fmla="*/ 981821 h 1063293"/>
                <a:gd name="connsiteX113" fmla="*/ 228556 w 755285"/>
                <a:gd name="connsiteY113" fmla="*/ 1011318 h 1063293"/>
                <a:gd name="connsiteX114" fmla="*/ 232770 w 755285"/>
                <a:gd name="connsiteY114" fmla="*/ 1036601 h 1063293"/>
                <a:gd name="connsiteX115" fmla="*/ 236984 w 755285"/>
                <a:gd name="connsiteY115" fmla="*/ 1049243 h 1063293"/>
                <a:gd name="connsiteX116" fmla="*/ 262267 w 755285"/>
                <a:gd name="connsiteY116" fmla="*/ 1057670 h 1063293"/>
                <a:gd name="connsiteX117" fmla="*/ 274909 w 755285"/>
                <a:gd name="connsiteY117"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82518 w 755285"/>
                <a:gd name="connsiteY12" fmla="*/ 914400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13146 w 755285"/>
                <a:gd name="connsiteY42" fmla="*/ 168553 h 1063293"/>
                <a:gd name="connsiteX43" fmla="*/ 692078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95159 w 755285"/>
                <a:gd name="connsiteY48" fmla="*/ 155911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03273 w 755285"/>
                <a:gd name="connsiteY72" fmla="*/ 101132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82204 w 755285"/>
                <a:gd name="connsiteY77" fmla="*/ 147484 h 1063293"/>
                <a:gd name="connsiteX78" fmla="*/ 177991 w 755285"/>
                <a:gd name="connsiteY78" fmla="*/ 185409 h 1063293"/>
                <a:gd name="connsiteX79" fmla="*/ 165350 w 755285"/>
                <a:gd name="connsiteY79" fmla="*/ 176980 h 1063293"/>
                <a:gd name="connsiteX80" fmla="*/ 169563 w 755285"/>
                <a:gd name="connsiteY80" fmla="*/ 252829 h 1063293"/>
                <a:gd name="connsiteX81" fmla="*/ 161135 w 755285"/>
                <a:gd name="connsiteY81" fmla="*/ 286540 h 1063293"/>
                <a:gd name="connsiteX82" fmla="*/ 165349 w 755285"/>
                <a:gd name="connsiteY82" fmla="*/ 294968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127424 w 755285"/>
                <a:gd name="connsiteY99" fmla="*/ 665784 h 1063293"/>
                <a:gd name="connsiteX100" fmla="*/ 144280 w 755285"/>
                <a:gd name="connsiteY100" fmla="*/ 712138 h 1063293"/>
                <a:gd name="connsiteX101" fmla="*/ 165350 w 755285"/>
                <a:gd name="connsiteY101" fmla="*/ 699496 h 1063293"/>
                <a:gd name="connsiteX102" fmla="*/ 177991 w 755285"/>
                <a:gd name="connsiteY102" fmla="*/ 724778 h 1063293"/>
                <a:gd name="connsiteX103" fmla="*/ 186419 w 755285"/>
                <a:gd name="connsiteY103" fmla="*/ 745847 h 1063293"/>
                <a:gd name="connsiteX104" fmla="*/ 211701 w 755285"/>
                <a:gd name="connsiteY104" fmla="*/ 741633 h 1063293"/>
                <a:gd name="connsiteX105" fmla="*/ 241198 w 755285"/>
                <a:gd name="connsiteY105" fmla="*/ 779558 h 1063293"/>
                <a:gd name="connsiteX106" fmla="*/ 266481 w 755285"/>
                <a:gd name="connsiteY106" fmla="*/ 855407 h 1063293"/>
                <a:gd name="connsiteX107" fmla="*/ 287549 w 755285"/>
                <a:gd name="connsiteY107" fmla="*/ 884903 h 1063293"/>
                <a:gd name="connsiteX108" fmla="*/ 258054 w 755285"/>
                <a:gd name="connsiteY108" fmla="*/ 901758 h 1063293"/>
                <a:gd name="connsiteX109" fmla="*/ 266481 w 755285"/>
                <a:gd name="connsiteY109" fmla="*/ 914399 h 1063293"/>
                <a:gd name="connsiteX110" fmla="*/ 258053 w 755285"/>
                <a:gd name="connsiteY110" fmla="*/ 952324 h 1063293"/>
                <a:gd name="connsiteX111" fmla="*/ 211701 w 755285"/>
                <a:gd name="connsiteY111" fmla="*/ 956539 h 1063293"/>
                <a:gd name="connsiteX112" fmla="*/ 220129 w 755285"/>
                <a:gd name="connsiteY112" fmla="*/ 981821 h 1063293"/>
                <a:gd name="connsiteX113" fmla="*/ 228556 w 755285"/>
                <a:gd name="connsiteY113" fmla="*/ 1011318 h 1063293"/>
                <a:gd name="connsiteX114" fmla="*/ 232770 w 755285"/>
                <a:gd name="connsiteY114" fmla="*/ 1036601 h 1063293"/>
                <a:gd name="connsiteX115" fmla="*/ 236984 w 755285"/>
                <a:gd name="connsiteY115" fmla="*/ 1049243 h 1063293"/>
                <a:gd name="connsiteX116" fmla="*/ 262267 w 755285"/>
                <a:gd name="connsiteY116" fmla="*/ 1057670 h 1063293"/>
                <a:gd name="connsiteX117" fmla="*/ 274909 w 755285"/>
                <a:gd name="connsiteY117" fmla="*/ 1061884 h 1063293"/>
                <a:gd name="connsiteX0" fmla="*/ 274909 w 755285"/>
                <a:gd name="connsiteY0" fmla="*/ 1061884 h 1063293"/>
                <a:gd name="connsiteX1" fmla="*/ 295978 w 755285"/>
                <a:gd name="connsiteY1" fmla="*/ 1045029 h 1063293"/>
                <a:gd name="connsiteX2" fmla="*/ 312833 w 755285"/>
                <a:gd name="connsiteY2" fmla="*/ 1023960 h 1063293"/>
                <a:gd name="connsiteX3" fmla="*/ 359185 w 755285"/>
                <a:gd name="connsiteY3" fmla="*/ 1011318 h 1063293"/>
                <a:gd name="connsiteX4" fmla="*/ 371826 w 755285"/>
                <a:gd name="connsiteY4" fmla="*/ 1002891 h 1063293"/>
                <a:gd name="connsiteX5" fmla="*/ 397109 w 755285"/>
                <a:gd name="connsiteY5" fmla="*/ 994463 h 1063293"/>
                <a:gd name="connsiteX6" fmla="*/ 426606 w 755285"/>
                <a:gd name="connsiteY6" fmla="*/ 964966 h 1063293"/>
                <a:gd name="connsiteX7" fmla="*/ 439248 w 755285"/>
                <a:gd name="connsiteY7" fmla="*/ 956539 h 1063293"/>
                <a:gd name="connsiteX8" fmla="*/ 447675 w 755285"/>
                <a:gd name="connsiteY8" fmla="*/ 943897 h 1063293"/>
                <a:gd name="connsiteX9" fmla="*/ 472958 w 755285"/>
                <a:gd name="connsiteY9" fmla="*/ 931256 h 1063293"/>
                <a:gd name="connsiteX10" fmla="*/ 498241 w 755285"/>
                <a:gd name="connsiteY10" fmla="*/ 935469 h 1063293"/>
                <a:gd name="connsiteX11" fmla="*/ 544593 w 755285"/>
                <a:gd name="connsiteY11" fmla="*/ 922828 h 1063293"/>
                <a:gd name="connsiteX12" fmla="*/ 578305 w 755285"/>
                <a:gd name="connsiteY12" fmla="*/ 935469 h 1063293"/>
                <a:gd name="connsiteX13" fmla="*/ 599373 w 755285"/>
                <a:gd name="connsiteY13" fmla="*/ 889117 h 1063293"/>
                <a:gd name="connsiteX14" fmla="*/ 586732 w 755285"/>
                <a:gd name="connsiteY14" fmla="*/ 838551 h 1063293"/>
                <a:gd name="connsiteX15" fmla="*/ 582518 w 755285"/>
                <a:gd name="connsiteY15" fmla="*/ 825910 h 1063293"/>
                <a:gd name="connsiteX16" fmla="*/ 569876 w 755285"/>
                <a:gd name="connsiteY16" fmla="*/ 817482 h 1063293"/>
                <a:gd name="connsiteX17" fmla="*/ 565662 w 755285"/>
                <a:gd name="connsiteY17" fmla="*/ 804841 h 1063293"/>
                <a:gd name="connsiteX18" fmla="*/ 586732 w 755285"/>
                <a:gd name="connsiteY18" fmla="*/ 783772 h 1063293"/>
                <a:gd name="connsiteX19" fmla="*/ 582518 w 755285"/>
                <a:gd name="connsiteY19" fmla="*/ 758489 h 1063293"/>
                <a:gd name="connsiteX20" fmla="*/ 540379 w 755285"/>
                <a:gd name="connsiteY20" fmla="*/ 754275 h 1063293"/>
                <a:gd name="connsiteX21" fmla="*/ 548807 w 755285"/>
                <a:gd name="connsiteY21" fmla="*/ 674212 h 1063293"/>
                <a:gd name="connsiteX22" fmla="*/ 544593 w 755285"/>
                <a:gd name="connsiteY22" fmla="*/ 657357 h 1063293"/>
                <a:gd name="connsiteX23" fmla="*/ 519310 w 755285"/>
                <a:gd name="connsiteY23" fmla="*/ 632074 h 1063293"/>
                <a:gd name="connsiteX24" fmla="*/ 515097 w 755285"/>
                <a:gd name="connsiteY24" fmla="*/ 619433 h 1063293"/>
                <a:gd name="connsiteX25" fmla="*/ 519310 w 755285"/>
                <a:gd name="connsiteY25" fmla="*/ 539370 h 1063293"/>
                <a:gd name="connsiteX26" fmla="*/ 544593 w 755285"/>
                <a:gd name="connsiteY26" fmla="*/ 514087 h 1063293"/>
                <a:gd name="connsiteX27" fmla="*/ 569876 w 755285"/>
                <a:gd name="connsiteY27" fmla="*/ 505659 h 1063293"/>
                <a:gd name="connsiteX28" fmla="*/ 582518 w 755285"/>
                <a:gd name="connsiteY28" fmla="*/ 501445 h 1063293"/>
                <a:gd name="connsiteX29" fmla="*/ 616228 w 755285"/>
                <a:gd name="connsiteY29" fmla="*/ 493018 h 1063293"/>
                <a:gd name="connsiteX30" fmla="*/ 624656 w 755285"/>
                <a:gd name="connsiteY30" fmla="*/ 467735 h 1063293"/>
                <a:gd name="connsiteX31" fmla="*/ 628870 w 755285"/>
                <a:gd name="connsiteY31" fmla="*/ 446666 h 1063293"/>
                <a:gd name="connsiteX32" fmla="*/ 654153 w 755285"/>
                <a:gd name="connsiteY32" fmla="*/ 429810 h 1063293"/>
                <a:gd name="connsiteX33" fmla="*/ 658367 w 755285"/>
                <a:gd name="connsiteY33" fmla="*/ 349748 h 1063293"/>
                <a:gd name="connsiteX34" fmla="*/ 649939 w 755285"/>
                <a:gd name="connsiteY34" fmla="*/ 324465 h 1063293"/>
                <a:gd name="connsiteX35" fmla="*/ 662580 w 755285"/>
                <a:gd name="connsiteY35" fmla="*/ 278113 h 1063293"/>
                <a:gd name="connsiteX36" fmla="*/ 687863 w 755285"/>
                <a:gd name="connsiteY36" fmla="*/ 269685 h 1063293"/>
                <a:gd name="connsiteX37" fmla="*/ 713146 w 755285"/>
                <a:gd name="connsiteY37" fmla="*/ 261257 h 1063293"/>
                <a:gd name="connsiteX38" fmla="*/ 725788 w 755285"/>
                <a:gd name="connsiteY38" fmla="*/ 257044 h 1063293"/>
                <a:gd name="connsiteX39" fmla="*/ 755285 w 755285"/>
                <a:gd name="connsiteY39" fmla="*/ 248616 h 1063293"/>
                <a:gd name="connsiteX40" fmla="*/ 751071 w 755285"/>
                <a:gd name="connsiteY40" fmla="*/ 219119 h 1063293"/>
                <a:gd name="connsiteX41" fmla="*/ 738429 w 755285"/>
                <a:gd name="connsiteY41" fmla="*/ 214905 h 1063293"/>
                <a:gd name="connsiteX42" fmla="*/ 713146 w 755285"/>
                <a:gd name="connsiteY42" fmla="*/ 168553 h 1063293"/>
                <a:gd name="connsiteX43" fmla="*/ 692078 w 755285"/>
                <a:gd name="connsiteY43" fmla="*/ 176981 h 1063293"/>
                <a:gd name="connsiteX44" fmla="*/ 645725 w 755285"/>
                <a:gd name="connsiteY44" fmla="*/ 181195 h 1063293"/>
                <a:gd name="connsiteX45" fmla="*/ 633084 w 755285"/>
                <a:gd name="connsiteY45" fmla="*/ 193836 h 1063293"/>
                <a:gd name="connsiteX46" fmla="*/ 620442 w 755285"/>
                <a:gd name="connsiteY46" fmla="*/ 202264 h 1063293"/>
                <a:gd name="connsiteX47" fmla="*/ 603587 w 755285"/>
                <a:gd name="connsiteY47" fmla="*/ 181196 h 1063293"/>
                <a:gd name="connsiteX48" fmla="*/ 595159 w 755285"/>
                <a:gd name="connsiteY48" fmla="*/ 155911 h 1063293"/>
                <a:gd name="connsiteX49" fmla="*/ 557235 w 755285"/>
                <a:gd name="connsiteY49" fmla="*/ 155912 h 1063293"/>
                <a:gd name="connsiteX50" fmla="*/ 510883 w 755285"/>
                <a:gd name="connsiteY50" fmla="*/ 147484 h 1063293"/>
                <a:gd name="connsiteX51" fmla="*/ 502455 w 755285"/>
                <a:gd name="connsiteY51" fmla="*/ 134843 h 1063293"/>
                <a:gd name="connsiteX52" fmla="*/ 464531 w 755285"/>
                <a:gd name="connsiteY52" fmla="*/ 126415 h 1063293"/>
                <a:gd name="connsiteX53" fmla="*/ 460317 w 755285"/>
                <a:gd name="connsiteY53" fmla="*/ 113774 h 1063293"/>
                <a:gd name="connsiteX54" fmla="*/ 422392 w 755285"/>
                <a:gd name="connsiteY54" fmla="*/ 84277 h 1063293"/>
                <a:gd name="connsiteX55" fmla="*/ 405537 w 755285"/>
                <a:gd name="connsiteY55" fmla="*/ 105346 h 1063293"/>
                <a:gd name="connsiteX56" fmla="*/ 413966 w 755285"/>
                <a:gd name="connsiteY56" fmla="*/ 105346 h 1063293"/>
                <a:gd name="connsiteX57" fmla="*/ 359186 w 755285"/>
                <a:gd name="connsiteY57" fmla="*/ 101132 h 1063293"/>
                <a:gd name="connsiteX58" fmla="*/ 363399 w 755285"/>
                <a:gd name="connsiteY58" fmla="*/ 80063 h 1063293"/>
                <a:gd name="connsiteX59" fmla="*/ 359185 w 755285"/>
                <a:gd name="connsiteY59" fmla="*/ 33711 h 1063293"/>
                <a:gd name="connsiteX60" fmla="*/ 333902 w 755285"/>
                <a:gd name="connsiteY60" fmla="*/ 21069 h 1063293"/>
                <a:gd name="connsiteX61" fmla="*/ 279122 w 755285"/>
                <a:gd name="connsiteY61" fmla="*/ 16856 h 1063293"/>
                <a:gd name="connsiteX62" fmla="*/ 266481 w 755285"/>
                <a:gd name="connsiteY62" fmla="*/ 12642 h 1063293"/>
                <a:gd name="connsiteX63" fmla="*/ 262267 w 755285"/>
                <a:gd name="connsiteY63" fmla="*/ 0 h 1063293"/>
                <a:gd name="connsiteX64" fmla="*/ 295977 w 755285"/>
                <a:gd name="connsiteY64" fmla="*/ 12642 h 1063293"/>
                <a:gd name="connsiteX65" fmla="*/ 262268 w 755285"/>
                <a:gd name="connsiteY65" fmla="*/ 8428 h 1063293"/>
                <a:gd name="connsiteX66" fmla="*/ 266481 w 755285"/>
                <a:gd name="connsiteY66" fmla="*/ 21068 h 1063293"/>
                <a:gd name="connsiteX67" fmla="*/ 274909 w 755285"/>
                <a:gd name="connsiteY67" fmla="*/ 8428 h 1063293"/>
                <a:gd name="connsiteX68" fmla="*/ 262267 w 755285"/>
                <a:gd name="connsiteY68" fmla="*/ 33711 h 1063293"/>
                <a:gd name="connsiteX69" fmla="*/ 266481 w 755285"/>
                <a:gd name="connsiteY69" fmla="*/ 46353 h 1063293"/>
                <a:gd name="connsiteX70" fmla="*/ 236984 w 755285"/>
                <a:gd name="connsiteY70" fmla="*/ 75849 h 1063293"/>
                <a:gd name="connsiteX71" fmla="*/ 207487 w 755285"/>
                <a:gd name="connsiteY71" fmla="*/ 88491 h 1063293"/>
                <a:gd name="connsiteX72" fmla="*/ 203273 w 755285"/>
                <a:gd name="connsiteY72" fmla="*/ 101132 h 1063293"/>
                <a:gd name="connsiteX73" fmla="*/ 203273 w 755285"/>
                <a:gd name="connsiteY73" fmla="*/ 143270 h 1063293"/>
                <a:gd name="connsiteX74" fmla="*/ 182204 w 755285"/>
                <a:gd name="connsiteY74" fmla="*/ 130629 h 1063293"/>
                <a:gd name="connsiteX75" fmla="*/ 186418 w 755285"/>
                <a:gd name="connsiteY75" fmla="*/ 151698 h 1063293"/>
                <a:gd name="connsiteX76" fmla="*/ 186418 w 755285"/>
                <a:gd name="connsiteY76" fmla="*/ 172767 h 1063293"/>
                <a:gd name="connsiteX77" fmla="*/ 182204 w 755285"/>
                <a:gd name="connsiteY77" fmla="*/ 147484 h 1063293"/>
                <a:gd name="connsiteX78" fmla="*/ 177991 w 755285"/>
                <a:gd name="connsiteY78" fmla="*/ 185409 h 1063293"/>
                <a:gd name="connsiteX79" fmla="*/ 165350 w 755285"/>
                <a:gd name="connsiteY79" fmla="*/ 176980 h 1063293"/>
                <a:gd name="connsiteX80" fmla="*/ 169563 w 755285"/>
                <a:gd name="connsiteY80" fmla="*/ 252829 h 1063293"/>
                <a:gd name="connsiteX81" fmla="*/ 161135 w 755285"/>
                <a:gd name="connsiteY81" fmla="*/ 286540 h 1063293"/>
                <a:gd name="connsiteX82" fmla="*/ 165349 w 755285"/>
                <a:gd name="connsiteY82" fmla="*/ 294968 h 1063293"/>
                <a:gd name="connsiteX83" fmla="*/ 173777 w 755285"/>
                <a:gd name="connsiteY83" fmla="*/ 294968 h 1063293"/>
                <a:gd name="connsiteX84" fmla="*/ 123211 w 755285"/>
                <a:gd name="connsiteY84" fmla="*/ 362390 h 1063293"/>
                <a:gd name="connsiteX85" fmla="*/ 118997 w 755285"/>
                <a:gd name="connsiteY85" fmla="*/ 379244 h 1063293"/>
                <a:gd name="connsiteX86" fmla="*/ 9438 w 755285"/>
                <a:gd name="connsiteY86" fmla="*/ 396100 h 1063293"/>
                <a:gd name="connsiteX87" fmla="*/ 5224 w 755285"/>
                <a:gd name="connsiteY87" fmla="*/ 408741 h 1063293"/>
                <a:gd name="connsiteX88" fmla="*/ 1010 w 755285"/>
                <a:gd name="connsiteY88" fmla="*/ 429810 h 1063293"/>
                <a:gd name="connsiteX89" fmla="*/ 5224 w 755285"/>
                <a:gd name="connsiteY89" fmla="*/ 488804 h 1063293"/>
                <a:gd name="connsiteX90" fmla="*/ 9438 w 755285"/>
                <a:gd name="connsiteY90" fmla="*/ 501445 h 1063293"/>
                <a:gd name="connsiteX91" fmla="*/ 22079 w 755285"/>
                <a:gd name="connsiteY91" fmla="*/ 509873 h 1063293"/>
                <a:gd name="connsiteX92" fmla="*/ 30507 w 755285"/>
                <a:gd name="connsiteY92" fmla="*/ 535156 h 1063293"/>
                <a:gd name="connsiteX93" fmla="*/ 47362 w 755285"/>
                <a:gd name="connsiteY93" fmla="*/ 560439 h 1063293"/>
                <a:gd name="connsiteX94" fmla="*/ 55790 w 755285"/>
                <a:gd name="connsiteY94" fmla="*/ 577294 h 1063293"/>
                <a:gd name="connsiteX95" fmla="*/ 72645 w 755285"/>
                <a:gd name="connsiteY95" fmla="*/ 602577 h 1063293"/>
                <a:gd name="connsiteX96" fmla="*/ 81073 w 755285"/>
                <a:gd name="connsiteY96" fmla="*/ 615219 h 1063293"/>
                <a:gd name="connsiteX97" fmla="*/ 89500 w 755285"/>
                <a:gd name="connsiteY97" fmla="*/ 640502 h 1063293"/>
                <a:gd name="connsiteX98" fmla="*/ 93714 w 755285"/>
                <a:gd name="connsiteY98" fmla="*/ 653143 h 1063293"/>
                <a:gd name="connsiteX99" fmla="*/ 127424 w 755285"/>
                <a:gd name="connsiteY99" fmla="*/ 665784 h 1063293"/>
                <a:gd name="connsiteX100" fmla="*/ 144280 w 755285"/>
                <a:gd name="connsiteY100" fmla="*/ 712138 h 1063293"/>
                <a:gd name="connsiteX101" fmla="*/ 165350 w 755285"/>
                <a:gd name="connsiteY101" fmla="*/ 699496 h 1063293"/>
                <a:gd name="connsiteX102" fmla="*/ 177991 w 755285"/>
                <a:gd name="connsiteY102" fmla="*/ 724778 h 1063293"/>
                <a:gd name="connsiteX103" fmla="*/ 186419 w 755285"/>
                <a:gd name="connsiteY103" fmla="*/ 745847 h 1063293"/>
                <a:gd name="connsiteX104" fmla="*/ 211701 w 755285"/>
                <a:gd name="connsiteY104" fmla="*/ 741633 h 1063293"/>
                <a:gd name="connsiteX105" fmla="*/ 241198 w 755285"/>
                <a:gd name="connsiteY105" fmla="*/ 779558 h 1063293"/>
                <a:gd name="connsiteX106" fmla="*/ 266481 w 755285"/>
                <a:gd name="connsiteY106" fmla="*/ 855407 h 1063293"/>
                <a:gd name="connsiteX107" fmla="*/ 287549 w 755285"/>
                <a:gd name="connsiteY107" fmla="*/ 884903 h 1063293"/>
                <a:gd name="connsiteX108" fmla="*/ 258054 w 755285"/>
                <a:gd name="connsiteY108" fmla="*/ 901758 h 1063293"/>
                <a:gd name="connsiteX109" fmla="*/ 266481 w 755285"/>
                <a:gd name="connsiteY109" fmla="*/ 914399 h 1063293"/>
                <a:gd name="connsiteX110" fmla="*/ 258053 w 755285"/>
                <a:gd name="connsiteY110" fmla="*/ 952324 h 1063293"/>
                <a:gd name="connsiteX111" fmla="*/ 211701 w 755285"/>
                <a:gd name="connsiteY111" fmla="*/ 956539 h 1063293"/>
                <a:gd name="connsiteX112" fmla="*/ 220129 w 755285"/>
                <a:gd name="connsiteY112" fmla="*/ 981821 h 1063293"/>
                <a:gd name="connsiteX113" fmla="*/ 228556 w 755285"/>
                <a:gd name="connsiteY113" fmla="*/ 1011318 h 1063293"/>
                <a:gd name="connsiteX114" fmla="*/ 232770 w 755285"/>
                <a:gd name="connsiteY114" fmla="*/ 1036601 h 1063293"/>
                <a:gd name="connsiteX115" fmla="*/ 236984 w 755285"/>
                <a:gd name="connsiteY115" fmla="*/ 1049243 h 1063293"/>
                <a:gd name="connsiteX116" fmla="*/ 262267 w 755285"/>
                <a:gd name="connsiteY116" fmla="*/ 1057670 h 1063293"/>
                <a:gd name="connsiteX117" fmla="*/ 274909 w 755285"/>
                <a:gd name="connsiteY117" fmla="*/ 1061884 h 106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755285" h="1063293">
                  <a:moveTo>
                    <a:pt x="274909" y="1061884"/>
                  </a:moveTo>
                  <a:cubicBezTo>
                    <a:pt x="280528" y="1059777"/>
                    <a:pt x="290582" y="1052224"/>
                    <a:pt x="295978" y="1045029"/>
                  </a:cubicBezTo>
                  <a:cubicBezTo>
                    <a:pt x="315378" y="1019161"/>
                    <a:pt x="283874" y="1033613"/>
                    <a:pt x="312833" y="1023960"/>
                  </a:cubicBezTo>
                  <a:cubicBezTo>
                    <a:pt x="341391" y="1004920"/>
                    <a:pt x="305926" y="1025843"/>
                    <a:pt x="359185" y="1011318"/>
                  </a:cubicBezTo>
                  <a:cubicBezTo>
                    <a:pt x="364071" y="1009986"/>
                    <a:pt x="367198" y="1004948"/>
                    <a:pt x="371826" y="1002891"/>
                  </a:cubicBezTo>
                  <a:cubicBezTo>
                    <a:pt x="379944" y="999283"/>
                    <a:pt x="397109" y="994463"/>
                    <a:pt x="397109" y="994463"/>
                  </a:cubicBezTo>
                  <a:cubicBezTo>
                    <a:pt x="404526" y="972212"/>
                    <a:pt x="397627" y="984284"/>
                    <a:pt x="426606" y="964966"/>
                  </a:cubicBezTo>
                  <a:lnTo>
                    <a:pt x="439248" y="956539"/>
                  </a:lnTo>
                  <a:cubicBezTo>
                    <a:pt x="442057" y="952325"/>
                    <a:pt x="444094" y="947478"/>
                    <a:pt x="447675" y="943897"/>
                  </a:cubicBezTo>
                  <a:cubicBezTo>
                    <a:pt x="455844" y="935728"/>
                    <a:pt x="462676" y="934683"/>
                    <a:pt x="472958" y="931256"/>
                  </a:cubicBezTo>
                  <a:cubicBezTo>
                    <a:pt x="481386" y="932660"/>
                    <a:pt x="489697" y="935469"/>
                    <a:pt x="498241" y="935469"/>
                  </a:cubicBezTo>
                  <a:cubicBezTo>
                    <a:pt x="510157" y="935469"/>
                    <a:pt x="531249" y="922828"/>
                    <a:pt x="544593" y="922828"/>
                  </a:cubicBezTo>
                  <a:cubicBezTo>
                    <a:pt x="557937" y="922828"/>
                    <a:pt x="548643" y="940413"/>
                    <a:pt x="578305" y="935469"/>
                  </a:cubicBezTo>
                  <a:cubicBezTo>
                    <a:pt x="583923" y="927041"/>
                    <a:pt x="597969" y="905270"/>
                    <a:pt x="599373" y="889117"/>
                  </a:cubicBezTo>
                  <a:cubicBezTo>
                    <a:pt x="600777" y="872964"/>
                    <a:pt x="597860" y="871936"/>
                    <a:pt x="586732" y="838551"/>
                  </a:cubicBezTo>
                  <a:cubicBezTo>
                    <a:pt x="585327" y="834337"/>
                    <a:pt x="586214" y="828374"/>
                    <a:pt x="582518" y="825910"/>
                  </a:cubicBezTo>
                  <a:lnTo>
                    <a:pt x="569876" y="817482"/>
                  </a:lnTo>
                  <a:cubicBezTo>
                    <a:pt x="568471" y="813268"/>
                    <a:pt x="564932" y="809222"/>
                    <a:pt x="565662" y="804841"/>
                  </a:cubicBezTo>
                  <a:cubicBezTo>
                    <a:pt x="567418" y="794305"/>
                    <a:pt x="579357" y="788688"/>
                    <a:pt x="586732" y="783772"/>
                  </a:cubicBezTo>
                  <a:cubicBezTo>
                    <a:pt x="585327" y="775344"/>
                    <a:pt x="589726" y="763076"/>
                    <a:pt x="582518" y="758489"/>
                  </a:cubicBezTo>
                  <a:cubicBezTo>
                    <a:pt x="570609" y="750910"/>
                    <a:pt x="546984" y="766751"/>
                    <a:pt x="540379" y="754275"/>
                  </a:cubicBezTo>
                  <a:cubicBezTo>
                    <a:pt x="528437" y="731719"/>
                    <a:pt x="540714" y="698491"/>
                    <a:pt x="548807" y="674212"/>
                  </a:cubicBezTo>
                  <a:cubicBezTo>
                    <a:pt x="547402" y="668594"/>
                    <a:pt x="546874" y="662680"/>
                    <a:pt x="544593" y="657357"/>
                  </a:cubicBezTo>
                  <a:cubicBezTo>
                    <a:pt x="538755" y="643734"/>
                    <a:pt x="531226" y="641010"/>
                    <a:pt x="519310" y="632074"/>
                  </a:cubicBezTo>
                  <a:cubicBezTo>
                    <a:pt x="517906" y="627860"/>
                    <a:pt x="515097" y="623875"/>
                    <a:pt x="515097" y="619433"/>
                  </a:cubicBezTo>
                  <a:cubicBezTo>
                    <a:pt x="515097" y="592708"/>
                    <a:pt x="512104" y="565105"/>
                    <a:pt x="519310" y="539370"/>
                  </a:cubicBezTo>
                  <a:cubicBezTo>
                    <a:pt x="522524" y="527893"/>
                    <a:pt x="533286" y="517856"/>
                    <a:pt x="544593" y="514087"/>
                  </a:cubicBezTo>
                  <a:lnTo>
                    <a:pt x="569876" y="505659"/>
                  </a:lnTo>
                  <a:cubicBezTo>
                    <a:pt x="574090" y="504254"/>
                    <a:pt x="578162" y="502316"/>
                    <a:pt x="582518" y="501445"/>
                  </a:cubicBezTo>
                  <a:cubicBezTo>
                    <a:pt x="607942" y="496361"/>
                    <a:pt x="596793" y="499497"/>
                    <a:pt x="616228" y="493018"/>
                  </a:cubicBezTo>
                  <a:cubicBezTo>
                    <a:pt x="619037" y="484590"/>
                    <a:pt x="622914" y="476446"/>
                    <a:pt x="624656" y="467735"/>
                  </a:cubicBezTo>
                  <a:cubicBezTo>
                    <a:pt x="626061" y="460712"/>
                    <a:pt x="625667" y="453072"/>
                    <a:pt x="628870" y="446666"/>
                  </a:cubicBezTo>
                  <a:cubicBezTo>
                    <a:pt x="635183" y="434039"/>
                    <a:pt x="642915" y="433556"/>
                    <a:pt x="654153" y="429810"/>
                  </a:cubicBezTo>
                  <a:cubicBezTo>
                    <a:pt x="674071" y="399933"/>
                    <a:pt x="667340" y="415556"/>
                    <a:pt x="658367" y="349748"/>
                  </a:cubicBezTo>
                  <a:cubicBezTo>
                    <a:pt x="657167" y="340946"/>
                    <a:pt x="649939" y="324465"/>
                    <a:pt x="649939" y="324465"/>
                  </a:cubicBezTo>
                  <a:cubicBezTo>
                    <a:pt x="650878" y="316950"/>
                    <a:pt x="649617" y="286215"/>
                    <a:pt x="662580" y="278113"/>
                  </a:cubicBezTo>
                  <a:cubicBezTo>
                    <a:pt x="670113" y="273405"/>
                    <a:pt x="679435" y="272494"/>
                    <a:pt x="687863" y="269685"/>
                  </a:cubicBezTo>
                  <a:lnTo>
                    <a:pt x="713146" y="261257"/>
                  </a:lnTo>
                  <a:cubicBezTo>
                    <a:pt x="717360" y="259852"/>
                    <a:pt x="721479" y="258121"/>
                    <a:pt x="725788" y="257044"/>
                  </a:cubicBezTo>
                  <a:cubicBezTo>
                    <a:pt x="746952" y="251753"/>
                    <a:pt x="737149" y="254661"/>
                    <a:pt x="755285" y="248616"/>
                  </a:cubicBezTo>
                  <a:cubicBezTo>
                    <a:pt x="753880" y="238784"/>
                    <a:pt x="755513" y="228003"/>
                    <a:pt x="751071" y="219119"/>
                  </a:cubicBezTo>
                  <a:cubicBezTo>
                    <a:pt x="749084" y="215146"/>
                    <a:pt x="744750" y="223333"/>
                    <a:pt x="738429" y="214905"/>
                  </a:cubicBezTo>
                  <a:cubicBezTo>
                    <a:pt x="732108" y="206477"/>
                    <a:pt x="720871" y="174874"/>
                    <a:pt x="713146" y="168553"/>
                  </a:cubicBezTo>
                  <a:cubicBezTo>
                    <a:pt x="705421" y="162232"/>
                    <a:pt x="701910" y="178386"/>
                    <a:pt x="692078" y="176981"/>
                  </a:cubicBezTo>
                  <a:cubicBezTo>
                    <a:pt x="680841" y="178386"/>
                    <a:pt x="655557" y="178386"/>
                    <a:pt x="645725" y="181195"/>
                  </a:cubicBezTo>
                  <a:cubicBezTo>
                    <a:pt x="635893" y="184004"/>
                    <a:pt x="637662" y="190021"/>
                    <a:pt x="633084" y="193836"/>
                  </a:cubicBezTo>
                  <a:cubicBezTo>
                    <a:pt x="629193" y="197078"/>
                    <a:pt x="624656" y="199455"/>
                    <a:pt x="620442" y="202264"/>
                  </a:cubicBezTo>
                  <a:cubicBezTo>
                    <a:pt x="600530" y="198945"/>
                    <a:pt x="607801" y="188921"/>
                    <a:pt x="603587" y="181196"/>
                  </a:cubicBezTo>
                  <a:cubicBezTo>
                    <a:pt x="599373" y="173471"/>
                    <a:pt x="602884" y="160125"/>
                    <a:pt x="595159" y="155911"/>
                  </a:cubicBezTo>
                  <a:cubicBezTo>
                    <a:pt x="587434" y="151697"/>
                    <a:pt x="571281" y="157316"/>
                    <a:pt x="557235" y="155912"/>
                  </a:cubicBezTo>
                  <a:cubicBezTo>
                    <a:pt x="543189" y="154508"/>
                    <a:pt x="561523" y="152548"/>
                    <a:pt x="510883" y="147484"/>
                  </a:cubicBezTo>
                  <a:cubicBezTo>
                    <a:pt x="506669" y="143270"/>
                    <a:pt x="510180" y="138355"/>
                    <a:pt x="502455" y="134843"/>
                  </a:cubicBezTo>
                  <a:cubicBezTo>
                    <a:pt x="494730" y="131332"/>
                    <a:pt x="471554" y="129926"/>
                    <a:pt x="464531" y="126415"/>
                  </a:cubicBezTo>
                  <a:cubicBezTo>
                    <a:pt x="457508" y="122904"/>
                    <a:pt x="467340" y="120797"/>
                    <a:pt x="460317" y="113774"/>
                  </a:cubicBezTo>
                  <a:cubicBezTo>
                    <a:pt x="453294" y="106751"/>
                    <a:pt x="430720" y="87053"/>
                    <a:pt x="422392" y="84277"/>
                  </a:cubicBezTo>
                  <a:cubicBezTo>
                    <a:pt x="416774" y="91300"/>
                    <a:pt x="406941" y="101835"/>
                    <a:pt x="405537" y="105346"/>
                  </a:cubicBezTo>
                  <a:cubicBezTo>
                    <a:pt x="404133" y="108857"/>
                    <a:pt x="421691" y="106048"/>
                    <a:pt x="413966" y="105346"/>
                  </a:cubicBezTo>
                  <a:cubicBezTo>
                    <a:pt x="406241" y="104644"/>
                    <a:pt x="374637" y="102537"/>
                    <a:pt x="359186" y="101132"/>
                  </a:cubicBezTo>
                  <a:cubicBezTo>
                    <a:pt x="364804" y="92704"/>
                    <a:pt x="363399" y="91300"/>
                    <a:pt x="363399" y="80063"/>
                  </a:cubicBezTo>
                  <a:cubicBezTo>
                    <a:pt x="363399" y="68826"/>
                    <a:pt x="363747" y="48539"/>
                    <a:pt x="359185" y="33711"/>
                  </a:cubicBezTo>
                  <a:cubicBezTo>
                    <a:pt x="357679" y="28817"/>
                    <a:pt x="338340" y="21624"/>
                    <a:pt x="333902" y="21069"/>
                  </a:cubicBezTo>
                  <a:cubicBezTo>
                    <a:pt x="315729" y="18798"/>
                    <a:pt x="297382" y="18260"/>
                    <a:pt x="279122" y="16856"/>
                  </a:cubicBezTo>
                  <a:cubicBezTo>
                    <a:pt x="274908" y="15451"/>
                    <a:pt x="269622" y="15783"/>
                    <a:pt x="266481" y="12642"/>
                  </a:cubicBezTo>
                  <a:cubicBezTo>
                    <a:pt x="263340" y="9501"/>
                    <a:pt x="257351" y="0"/>
                    <a:pt x="262267" y="0"/>
                  </a:cubicBezTo>
                  <a:cubicBezTo>
                    <a:pt x="267183" y="0"/>
                    <a:pt x="295977" y="11237"/>
                    <a:pt x="295977" y="12642"/>
                  </a:cubicBezTo>
                  <a:cubicBezTo>
                    <a:pt x="295977" y="14047"/>
                    <a:pt x="267184" y="7024"/>
                    <a:pt x="262268" y="8428"/>
                  </a:cubicBezTo>
                  <a:cubicBezTo>
                    <a:pt x="257352" y="9832"/>
                    <a:pt x="260863" y="16152"/>
                    <a:pt x="266481" y="21068"/>
                  </a:cubicBezTo>
                  <a:cubicBezTo>
                    <a:pt x="272099" y="25984"/>
                    <a:pt x="273504" y="-702"/>
                    <a:pt x="274909" y="8428"/>
                  </a:cubicBezTo>
                  <a:cubicBezTo>
                    <a:pt x="220589" y="13860"/>
                    <a:pt x="263672" y="27390"/>
                    <a:pt x="262267" y="33711"/>
                  </a:cubicBezTo>
                  <a:cubicBezTo>
                    <a:pt x="260862" y="40032"/>
                    <a:pt x="267886" y="42139"/>
                    <a:pt x="266481" y="46353"/>
                  </a:cubicBezTo>
                  <a:cubicBezTo>
                    <a:pt x="265076" y="70231"/>
                    <a:pt x="246816" y="68826"/>
                    <a:pt x="236984" y="75849"/>
                  </a:cubicBezTo>
                  <a:cubicBezTo>
                    <a:pt x="227152" y="82872"/>
                    <a:pt x="213106" y="84277"/>
                    <a:pt x="207487" y="88491"/>
                  </a:cubicBezTo>
                  <a:cubicBezTo>
                    <a:pt x="201869" y="92705"/>
                    <a:pt x="207487" y="98323"/>
                    <a:pt x="203273" y="101132"/>
                  </a:cubicBezTo>
                  <a:cubicBezTo>
                    <a:pt x="199845" y="111415"/>
                    <a:pt x="206784" y="138354"/>
                    <a:pt x="203273" y="143270"/>
                  </a:cubicBezTo>
                  <a:cubicBezTo>
                    <a:pt x="199762" y="148186"/>
                    <a:pt x="186418" y="127820"/>
                    <a:pt x="182204" y="130629"/>
                  </a:cubicBezTo>
                  <a:cubicBezTo>
                    <a:pt x="177990" y="135545"/>
                    <a:pt x="187823" y="138354"/>
                    <a:pt x="186418" y="151698"/>
                  </a:cubicBezTo>
                  <a:cubicBezTo>
                    <a:pt x="185013" y="165042"/>
                    <a:pt x="187120" y="173469"/>
                    <a:pt x="186418" y="172767"/>
                  </a:cubicBezTo>
                  <a:cubicBezTo>
                    <a:pt x="185716" y="172065"/>
                    <a:pt x="170967" y="151698"/>
                    <a:pt x="182204" y="147484"/>
                  </a:cubicBezTo>
                  <a:cubicBezTo>
                    <a:pt x="193441" y="143270"/>
                    <a:pt x="168861" y="186111"/>
                    <a:pt x="177991" y="185409"/>
                  </a:cubicBezTo>
                  <a:cubicBezTo>
                    <a:pt x="187121" y="184707"/>
                    <a:pt x="166755" y="165743"/>
                    <a:pt x="165350" y="176980"/>
                  </a:cubicBezTo>
                  <a:cubicBezTo>
                    <a:pt x="163945" y="188217"/>
                    <a:pt x="170968" y="248615"/>
                    <a:pt x="169563" y="252829"/>
                  </a:cubicBezTo>
                  <a:cubicBezTo>
                    <a:pt x="168109" y="265914"/>
                    <a:pt x="161837" y="279517"/>
                    <a:pt x="161135" y="286540"/>
                  </a:cubicBezTo>
                  <a:cubicBezTo>
                    <a:pt x="160433" y="293563"/>
                    <a:pt x="169563" y="293563"/>
                    <a:pt x="165349" y="294968"/>
                  </a:cubicBezTo>
                  <a:cubicBezTo>
                    <a:pt x="146030" y="323947"/>
                    <a:pt x="196028" y="287551"/>
                    <a:pt x="173777" y="294968"/>
                  </a:cubicBezTo>
                  <a:cubicBezTo>
                    <a:pt x="149624" y="331195"/>
                    <a:pt x="132341" y="348344"/>
                    <a:pt x="123211" y="362390"/>
                  </a:cubicBezTo>
                  <a:cubicBezTo>
                    <a:pt x="114081" y="376436"/>
                    <a:pt x="155517" y="373625"/>
                    <a:pt x="118997" y="379244"/>
                  </a:cubicBezTo>
                  <a:cubicBezTo>
                    <a:pt x="82477" y="384863"/>
                    <a:pt x="28400" y="391184"/>
                    <a:pt x="9438" y="396100"/>
                  </a:cubicBezTo>
                  <a:cubicBezTo>
                    <a:pt x="-9524" y="401016"/>
                    <a:pt x="6095" y="404386"/>
                    <a:pt x="5224" y="408741"/>
                  </a:cubicBezTo>
                  <a:lnTo>
                    <a:pt x="1010" y="429810"/>
                  </a:lnTo>
                  <a:cubicBezTo>
                    <a:pt x="2415" y="449475"/>
                    <a:pt x="2920" y="469224"/>
                    <a:pt x="5224" y="488804"/>
                  </a:cubicBezTo>
                  <a:cubicBezTo>
                    <a:pt x="5743" y="493215"/>
                    <a:pt x="6663" y="497977"/>
                    <a:pt x="9438" y="501445"/>
                  </a:cubicBezTo>
                  <a:cubicBezTo>
                    <a:pt x="12602" y="505400"/>
                    <a:pt x="17865" y="507064"/>
                    <a:pt x="22079" y="509873"/>
                  </a:cubicBezTo>
                  <a:cubicBezTo>
                    <a:pt x="24888" y="518301"/>
                    <a:pt x="25579" y="527764"/>
                    <a:pt x="30507" y="535156"/>
                  </a:cubicBezTo>
                  <a:cubicBezTo>
                    <a:pt x="36125" y="543584"/>
                    <a:pt x="42832" y="551380"/>
                    <a:pt x="47362" y="560439"/>
                  </a:cubicBezTo>
                  <a:cubicBezTo>
                    <a:pt x="50171" y="566057"/>
                    <a:pt x="52558" y="571908"/>
                    <a:pt x="55790" y="577294"/>
                  </a:cubicBezTo>
                  <a:cubicBezTo>
                    <a:pt x="61001" y="585979"/>
                    <a:pt x="67027" y="594149"/>
                    <a:pt x="72645" y="602577"/>
                  </a:cubicBezTo>
                  <a:lnTo>
                    <a:pt x="81073" y="615219"/>
                  </a:lnTo>
                  <a:lnTo>
                    <a:pt x="89500" y="640502"/>
                  </a:lnTo>
                  <a:cubicBezTo>
                    <a:pt x="90905" y="644716"/>
                    <a:pt x="87393" y="648929"/>
                    <a:pt x="93714" y="653143"/>
                  </a:cubicBezTo>
                  <a:cubicBezTo>
                    <a:pt x="100035" y="657357"/>
                    <a:pt x="116187" y="661570"/>
                    <a:pt x="127424" y="665784"/>
                  </a:cubicBezTo>
                  <a:cubicBezTo>
                    <a:pt x="126019" y="686853"/>
                    <a:pt x="137959" y="706519"/>
                    <a:pt x="144280" y="712138"/>
                  </a:cubicBezTo>
                  <a:cubicBezTo>
                    <a:pt x="150601" y="717757"/>
                    <a:pt x="159732" y="697389"/>
                    <a:pt x="165350" y="699496"/>
                  </a:cubicBezTo>
                  <a:cubicBezTo>
                    <a:pt x="170968" y="701603"/>
                    <a:pt x="174480" y="717053"/>
                    <a:pt x="177991" y="724778"/>
                  </a:cubicBezTo>
                  <a:cubicBezTo>
                    <a:pt x="181503" y="732503"/>
                    <a:pt x="180801" y="743038"/>
                    <a:pt x="186419" y="745847"/>
                  </a:cubicBezTo>
                  <a:cubicBezTo>
                    <a:pt x="192037" y="748656"/>
                    <a:pt x="202571" y="736015"/>
                    <a:pt x="211701" y="741633"/>
                  </a:cubicBezTo>
                  <a:cubicBezTo>
                    <a:pt x="220831" y="747251"/>
                    <a:pt x="229961" y="762000"/>
                    <a:pt x="241198" y="779558"/>
                  </a:cubicBezTo>
                  <a:cubicBezTo>
                    <a:pt x="260716" y="808833"/>
                    <a:pt x="258756" y="837850"/>
                    <a:pt x="266481" y="855407"/>
                  </a:cubicBezTo>
                  <a:cubicBezTo>
                    <a:pt x="274206" y="872964"/>
                    <a:pt x="288953" y="877178"/>
                    <a:pt x="287549" y="884903"/>
                  </a:cubicBezTo>
                  <a:cubicBezTo>
                    <a:pt x="286145" y="892628"/>
                    <a:pt x="262268" y="898949"/>
                    <a:pt x="258054" y="901758"/>
                  </a:cubicBezTo>
                  <a:cubicBezTo>
                    <a:pt x="252658" y="917945"/>
                    <a:pt x="266481" y="905971"/>
                    <a:pt x="266481" y="914399"/>
                  </a:cubicBezTo>
                  <a:cubicBezTo>
                    <a:pt x="266481" y="922827"/>
                    <a:pt x="253839" y="949515"/>
                    <a:pt x="258053" y="952324"/>
                  </a:cubicBezTo>
                  <a:cubicBezTo>
                    <a:pt x="260862" y="956538"/>
                    <a:pt x="218022" y="951623"/>
                    <a:pt x="211701" y="956539"/>
                  </a:cubicBezTo>
                  <a:cubicBezTo>
                    <a:pt x="205380" y="961455"/>
                    <a:pt x="217320" y="973394"/>
                    <a:pt x="220129" y="981821"/>
                  </a:cubicBezTo>
                  <a:cubicBezTo>
                    <a:pt x="224146" y="993872"/>
                    <a:pt x="225910" y="998087"/>
                    <a:pt x="228556" y="1011318"/>
                  </a:cubicBezTo>
                  <a:cubicBezTo>
                    <a:pt x="230231" y="1019696"/>
                    <a:pt x="230917" y="1028261"/>
                    <a:pt x="232770" y="1036601"/>
                  </a:cubicBezTo>
                  <a:cubicBezTo>
                    <a:pt x="233734" y="1040937"/>
                    <a:pt x="233369" y="1046661"/>
                    <a:pt x="236984" y="1049243"/>
                  </a:cubicBezTo>
                  <a:cubicBezTo>
                    <a:pt x="244213" y="1054406"/>
                    <a:pt x="253839" y="1054861"/>
                    <a:pt x="262267" y="1057670"/>
                  </a:cubicBezTo>
                  <a:cubicBezTo>
                    <a:pt x="282905" y="1064549"/>
                    <a:pt x="269290" y="1063991"/>
                    <a:pt x="274909" y="1061884"/>
                  </a:cubicBezTo>
                  <a:close/>
                </a:path>
              </a:pathLst>
            </a:custGeom>
            <a:solidFill>
              <a:schemeClr val="bg1">
                <a:lumMod val="85000"/>
              </a:schemeClr>
            </a:solidFill>
            <a:ln w="15875">
              <a:solidFill>
                <a:schemeClr val="bg1"/>
              </a:solidFill>
              <a:round/>
              <a:headEnd/>
              <a:tailEnd/>
            </a:ln>
          </p:spPr>
          <p:txBody>
            <a:bodyPr/>
            <a:lstStyle/>
            <a:p>
              <a:endParaRPr lang="en-US" sz="3200" dirty="0"/>
            </a:p>
          </p:txBody>
        </p:sp>
        <p:sp>
          <p:nvSpPr>
            <p:cNvPr id="13" name="Freeform 534">
              <a:extLst>
                <a:ext uri="{FF2B5EF4-FFF2-40B4-BE49-F238E27FC236}">
                  <a16:creationId xmlns:a16="http://schemas.microsoft.com/office/drawing/2014/main" id="{8836BC39-1E16-2464-D36F-B1055AB4A7F4}"/>
                </a:ext>
              </a:extLst>
            </p:cNvPr>
            <p:cNvSpPr>
              <a:spLocks noEditPoints="1"/>
            </p:cNvSpPr>
            <p:nvPr/>
          </p:nvSpPr>
          <p:spPr bwMode="auto">
            <a:xfrm rot="770163">
              <a:off x="3626449" y="1295090"/>
              <a:ext cx="1110402" cy="1354637"/>
            </a:xfrm>
            <a:custGeom>
              <a:avLst/>
              <a:gdLst>
                <a:gd name="T0" fmla="*/ 2147483647 w 549"/>
                <a:gd name="T1" fmla="*/ 2147483647 h 665"/>
                <a:gd name="T2" fmla="*/ 2147483647 w 549"/>
                <a:gd name="T3" fmla="*/ 2147483647 h 665"/>
                <a:gd name="T4" fmla="*/ 2147483647 w 549"/>
                <a:gd name="T5" fmla="*/ 2147483647 h 665"/>
                <a:gd name="T6" fmla="*/ 2147483647 w 549"/>
                <a:gd name="T7" fmla="*/ 2147483647 h 665"/>
                <a:gd name="T8" fmla="*/ 2147483647 w 549"/>
                <a:gd name="T9" fmla="*/ 2147483647 h 665"/>
                <a:gd name="T10" fmla="*/ 2147483647 w 549"/>
                <a:gd name="T11" fmla="*/ 2147483647 h 665"/>
                <a:gd name="T12" fmla="*/ 2147483647 w 549"/>
                <a:gd name="T13" fmla="*/ 2147483647 h 665"/>
                <a:gd name="T14" fmla="*/ 2147483647 w 549"/>
                <a:gd name="T15" fmla="*/ 2147483647 h 665"/>
                <a:gd name="T16" fmla="*/ 2137013786 w 549"/>
                <a:gd name="T17" fmla="*/ 2147483647 h 665"/>
                <a:gd name="T18" fmla="*/ 1848237297 w 549"/>
                <a:gd name="T19" fmla="*/ 2147483647 h 665"/>
                <a:gd name="T20" fmla="*/ 1463185550 w 549"/>
                <a:gd name="T21" fmla="*/ 2147483647 h 665"/>
                <a:gd name="T22" fmla="*/ 1655711424 w 549"/>
                <a:gd name="T23" fmla="*/ 2147483647 h 665"/>
                <a:gd name="T24" fmla="*/ 1366924325 w 549"/>
                <a:gd name="T25" fmla="*/ 2147483647 h 665"/>
                <a:gd name="T26" fmla="*/ 1058887171 w 549"/>
                <a:gd name="T27" fmla="*/ 2147483647 h 665"/>
                <a:gd name="T28" fmla="*/ 385049865 w 549"/>
                <a:gd name="T29" fmla="*/ 2147483647 h 665"/>
                <a:gd name="T30" fmla="*/ 288787527 w 549"/>
                <a:gd name="T31" fmla="*/ 2147483647 h 665"/>
                <a:gd name="T32" fmla="*/ 577575054 w 549"/>
                <a:gd name="T33" fmla="*/ 2147483647 h 665"/>
                <a:gd name="T34" fmla="*/ 770099730 w 549"/>
                <a:gd name="T35" fmla="*/ 2147483647 h 665"/>
                <a:gd name="T36" fmla="*/ 1463185550 w 549"/>
                <a:gd name="T37" fmla="*/ 2147483647 h 665"/>
                <a:gd name="T38" fmla="*/ 2147483647 w 549"/>
                <a:gd name="T39" fmla="*/ 1686585906 h 665"/>
                <a:gd name="T40" fmla="*/ 2147483647 w 549"/>
                <a:gd name="T41" fmla="*/ 2147483647 h 665"/>
                <a:gd name="T42" fmla="*/ 2147483647 w 549"/>
                <a:gd name="T43" fmla="*/ 2147483647 h 665"/>
                <a:gd name="T44" fmla="*/ 2147483647 w 549"/>
                <a:gd name="T45" fmla="*/ 2147483647 h 665"/>
                <a:gd name="T46" fmla="*/ 2147483647 w 549"/>
                <a:gd name="T47" fmla="*/ 2147483647 h 665"/>
                <a:gd name="T48" fmla="*/ 2147483647 w 549"/>
                <a:gd name="T49" fmla="*/ 2147483647 h 665"/>
                <a:gd name="T50" fmla="*/ 2147483647 w 549"/>
                <a:gd name="T51" fmla="*/ 2147483647 h 665"/>
                <a:gd name="T52" fmla="*/ 2147483647 w 549"/>
                <a:gd name="T53" fmla="*/ 2147483647 h 665"/>
                <a:gd name="T54" fmla="*/ 2147483647 w 549"/>
                <a:gd name="T55" fmla="*/ 2147483647 h 665"/>
                <a:gd name="T56" fmla="*/ 2147483647 w 549"/>
                <a:gd name="T57" fmla="*/ 2147483647 h 665"/>
                <a:gd name="T58" fmla="*/ 2147483647 w 549"/>
                <a:gd name="T59" fmla="*/ 2147483647 h 665"/>
                <a:gd name="T60" fmla="*/ 2147483647 w 549"/>
                <a:gd name="T61" fmla="*/ 2147483647 h 665"/>
                <a:gd name="T62" fmla="*/ 2147483647 w 549"/>
                <a:gd name="T63" fmla="*/ 2147483647 h 665"/>
                <a:gd name="T64" fmla="*/ 2147483647 w 549"/>
                <a:gd name="T65" fmla="*/ 2147483647 h 665"/>
                <a:gd name="T66" fmla="*/ 2147483647 w 549"/>
                <a:gd name="T67" fmla="*/ 2147483647 h 665"/>
                <a:gd name="T68" fmla="*/ 2147483647 w 549"/>
                <a:gd name="T69" fmla="*/ 2147483647 h 665"/>
                <a:gd name="T70" fmla="*/ 2147483647 w 549"/>
                <a:gd name="T71" fmla="*/ 2147483647 h 665"/>
                <a:gd name="T72" fmla="*/ 2147483647 w 549"/>
                <a:gd name="T73" fmla="*/ 2147483647 h 665"/>
                <a:gd name="T74" fmla="*/ 2147483647 w 549"/>
                <a:gd name="T75" fmla="*/ 2147483647 h 665"/>
                <a:gd name="T76" fmla="*/ 2147483647 w 549"/>
                <a:gd name="T77" fmla="*/ 2147483647 h 665"/>
                <a:gd name="T78" fmla="*/ 2147483647 w 549"/>
                <a:gd name="T79" fmla="*/ 2147483647 h 665"/>
                <a:gd name="T80" fmla="*/ 2147483647 w 549"/>
                <a:gd name="T81" fmla="*/ 2147483647 h 665"/>
                <a:gd name="T82" fmla="*/ 2147483647 w 549"/>
                <a:gd name="T83" fmla="*/ 2147483647 h 665"/>
                <a:gd name="T84" fmla="*/ 2147483647 w 549"/>
                <a:gd name="T85" fmla="*/ 2147483647 h 665"/>
                <a:gd name="T86" fmla="*/ 2147483647 w 549"/>
                <a:gd name="T87" fmla="*/ 2147483647 h 665"/>
                <a:gd name="T88" fmla="*/ 2147483647 w 549"/>
                <a:gd name="T89" fmla="*/ 2147483647 h 665"/>
                <a:gd name="T90" fmla="*/ 2147483647 w 549"/>
                <a:gd name="T91" fmla="*/ 2147483647 h 665"/>
                <a:gd name="T92" fmla="*/ 2147483647 w 549"/>
                <a:gd name="T93" fmla="*/ 2147483647 h 665"/>
                <a:gd name="T94" fmla="*/ 2147483647 w 549"/>
                <a:gd name="T95" fmla="*/ 2147483647 h 665"/>
                <a:gd name="T96" fmla="*/ 2147483647 w 549"/>
                <a:gd name="T97" fmla="*/ 2147483647 h 665"/>
                <a:gd name="T98" fmla="*/ 2147483647 w 549"/>
                <a:gd name="T99" fmla="*/ 2147483647 h 665"/>
                <a:gd name="T100" fmla="*/ 2147483647 w 549"/>
                <a:gd name="T101" fmla="*/ 2147483647 h 665"/>
                <a:gd name="T102" fmla="*/ 2147483647 w 549"/>
                <a:gd name="T103" fmla="*/ 2147483647 h 665"/>
                <a:gd name="T104" fmla="*/ 2147483647 w 549"/>
                <a:gd name="T105" fmla="*/ 2147483647 h 665"/>
                <a:gd name="T106" fmla="*/ 2147483647 w 549"/>
                <a:gd name="T107" fmla="*/ 2147483647 h 665"/>
                <a:gd name="T108" fmla="*/ 2147483647 w 549"/>
                <a:gd name="T109" fmla="*/ 2147483647 h 665"/>
                <a:gd name="T110" fmla="*/ 2147483647 w 549"/>
                <a:gd name="T111" fmla="*/ 2147483647 h 665"/>
                <a:gd name="T112" fmla="*/ 2147483647 w 549"/>
                <a:gd name="T113" fmla="*/ 2147483647 h 665"/>
                <a:gd name="T114" fmla="*/ 2147483647 w 549"/>
                <a:gd name="T115" fmla="*/ 2147483647 h 665"/>
                <a:gd name="T116" fmla="*/ 2147483647 w 549"/>
                <a:gd name="T117" fmla="*/ 2147483647 h 665"/>
                <a:gd name="T118" fmla="*/ 2147483647 w 549"/>
                <a:gd name="T119" fmla="*/ 0 h 6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9"/>
                <a:gd name="T181" fmla="*/ 0 h 665"/>
                <a:gd name="T182" fmla="*/ 549 w 549"/>
                <a:gd name="T183" fmla="*/ 665 h 6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9" h="665">
                  <a:moveTo>
                    <a:pt x="222" y="655"/>
                  </a:moveTo>
                  <a:lnTo>
                    <a:pt x="227" y="655"/>
                  </a:lnTo>
                  <a:lnTo>
                    <a:pt x="222" y="650"/>
                  </a:lnTo>
                  <a:lnTo>
                    <a:pt x="217" y="650"/>
                  </a:lnTo>
                  <a:lnTo>
                    <a:pt x="217" y="655"/>
                  </a:lnTo>
                  <a:lnTo>
                    <a:pt x="212" y="655"/>
                  </a:lnTo>
                  <a:lnTo>
                    <a:pt x="202" y="655"/>
                  </a:lnTo>
                  <a:lnTo>
                    <a:pt x="202" y="645"/>
                  </a:lnTo>
                  <a:lnTo>
                    <a:pt x="192" y="640"/>
                  </a:lnTo>
                  <a:lnTo>
                    <a:pt x="192" y="645"/>
                  </a:lnTo>
                  <a:lnTo>
                    <a:pt x="187" y="645"/>
                  </a:lnTo>
                  <a:lnTo>
                    <a:pt x="181" y="640"/>
                  </a:lnTo>
                  <a:lnTo>
                    <a:pt x="181" y="635"/>
                  </a:lnTo>
                  <a:lnTo>
                    <a:pt x="176" y="630"/>
                  </a:lnTo>
                  <a:lnTo>
                    <a:pt x="176" y="625"/>
                  </a:lnTo>
                  <a:lnTo>
                    <a:pt x="181" y="620"/>
                  </a:lnTo>
                  <a:lnTo>
                    <a:pt x="181" y="615"/>
                  </a:lnTo>
                  <a:lnTo>
                    <a:pt x="187" y="615"/>
                  </a:lnTo>
                  <a:lnTo>
                    <a:pt x="187" y="610"/>
                  </a:lnTo>
                  <a:lnTo>
                    <a:pt x="187" y="605"/>
                  </a:lnTo>
                  <a:lnTo>
                    <a:pt x="181" y="605"/>
                  </a:lnTo>
                  <a:lnTo>
                    <a:pt x="176" y="600"/>
                  </a:lnTo>
                  <a:lnTo>
                    <a:pt x="181" y="595"/>
                  </a:lnTo>
                  <a:lnTo>
                    <a:pt x="176" y="590"/>
                  </a:lnTo>
                  <a:lnTo>
                    <a:pt x="171" y="590"/>
                  </a:lnTo>
                  <a:lnTo>
                    <a:pt x="171" y="585"/>
                  </a:lnTo>
                  <a:lnTo>
                    <a:pt x="171" y="590"/>
                  </a:lnTo>
                  <a:lnTo>
                    <a:pt x="171" y="585"/>
                  </a:lnTo>
                  <a:lnTo>
                    <a:pt x="166" y="580"/>
                  </a:lnTo>
                  <a:lnTo>
                    <a:pt x="156" y="575"/>
                  </a:lnTo>
                  <a:lnTo>
                    <a:pt x="161" y="564"/>
                  </a:lnTo>
                  <a:lnTo>
                    <a:pt x="156" y="559"/>
                  </a:lnTo>
                  <a:lnTo>
                    <a:pt x="156" y="554"/>
                  </a:lnTo>
                  <a:lnTo>
                    <a:pt x="151" y="554"/>
                  </a:lnTo>
                  <a:lnTo>
                    <a:pt x="151" y="544"/>
                  </a:lnTo>
                  <a:lnTo>
                    <a:pt x="141" y="544"/>
                  </a:lnTo>
                  <a:lnTo>
                    <a:pt x="141" y="539"/>
                  </a:lnTo>
                  <a:lnTo>
                    <a:pt x="141" y="529"/>
                  </a:lnTo>
                  <a:lnTo>
                    <a:pt x="136" y="524"/>
                  </a:lnTo>
                  <a:lnTo>
                    <a:pt x="136" y="519"/>
                  </a:lnTo>
                  <a:lnTo>
                    <a:pt x="141" y="519"/>
                  </a:lnTo>
                  <a:lnTo>
                    <a:pt x="141" y="524"/>
                  </a:lnTo>
                  <a:lnTo>
                    <a:pt x="146" y="519"/>
                  </a:lnTo>
                  <a:lnTo>
                    <a:pt x="141" y="519"/>
                  </a:lnTo>
                  <a:lnTo>
                    <a:pt x="146" y="519"/>
                  </a:lnTo>
                  <a:lnTo>
                    <a:pt x="141" y="514"/>
                  </a:lnTo>
                  <a:lnTo>
                    <a:pt x="146" y="509"/>
                  </a:lnTo>
                  <a:lnTo>
                    <a:pt x="151" y="514"/>
                  </a:lnTo>
                  <a:lnTo>
                    <a:pt x="151" y="509"/>
                  </a:lnTo>
                  <a:lnTo>
                    <a:pt x="156" y="509"/>
                  </a:lnTo>
                  <a:lnTo>
                    <a:pt x="156" y="504"/>
                  </a:lnTo>
                  <a:lnTo>
                    <a:pt x="161" y="499"/>
                  </a:lnTo>
                  <a:lnTo>
                    <a:pt x="166" y="494"/>
                  </a:lnTo>
                  <a:lnTo>
                    <a:pt x="171" y="494"/>
                  </a:lnTo>
                  <a:lnTo>
                    <a:pt x="166" y="489"/>
                  </a:lnTo>
                  <a:lnTo>
                    <a:pt x="161" y="489"/>
                  </a:lnTo>
                  <a:lnTo>
                    <a:pt x="166" y="489"/>
                  </a:lnTo>
                  <a:lnTo>
                    <a:pt x="166" y="479"/>
                  </a:lnTo>
                  <a:lnTo>
                    <a:pt x="176" y="474"/>
                  </a:lnTo>
                  <a:lnTo>
                    <a:pt x="171" y="469"/>
                  </a:lnTo>
                  <a:lnTo>
                    <a:pt x="171" y="464"/>
                  </a:lnTo>
                  <a:lnTo>
                    <a:pt x="166" y="464"/>
                  </a:lnTo>
                  <a:lnTo>
                    <a:pt x="161" y="464"/>
                  </a:lnTo>
                  <a:lnTo>
                    <a:pt x="161" y="459"/>
                  </a:lnTo>
                  <a:lnTo>
                    <a:pt x="156" y="454"/>
                  </a:lnTo>
                  <a:lnTo>
                    <a:pt x="161" y="449"/>
                  </a:lnTo>
                  <a:lnTo>
                    <a:pt x="156" y="438"/>
                  </a:lnTo>
                  <a:lnTo>
                    <a:pt x="151" y="438"/>
                  </a:lnTo>
                  <a:lnTo>
                    <a:pt x="151" y="433"/>
                  </a:lnTo>
                  <a:lnTo>
                    <a:pt x="146" y="433"/>
                  </a:lnTo>
                  <a:lnTo>
                    <a:pt x="151" y="423"/>
                  </a:lnTo>
                  <a:lnTo>
                    <a:pt x="151" y="418"/>
                  </a:lnTo>
                  <a:lnTo>
                    <a:pt x="141" y="413"/>
                  </a:lnTo>
                  <a:lnTo>
                    <a:pt x="146" y="403"/>
                  </a:lnTo>
                  <a:lnTo>
                    <a:pt x="146" y="398"/>
                  </a:lnTo>
                  <a:lnTo>
                    <a:pt x="141" y="393"/>
                  </a:lnTo>
                  <a:lnTo>
                    <a:pt x="141" y="388"/>
                  </a:lnTo>
                  <a:lnTo>
                    <a:pt x="141" y="383"/>
                  </a:lnTo>
                  <a:lnTo>
                    <a:pt x="136" y="378"/>
                  </a:lnTo>
                  <a:lnTo>
                    <a:pt x="141" y="378"/>
                  </a:lnTo>
                  <a:lnTo>
                    <a:pt x="141" y="373"/>
                  </a:lnTo>
                  <a:lnTo>
                    <a:pt x="136" y="378"/>
                  </a:lnTo>
                  <a:lnTo>
                    <a:pt x="131" y="378"/>
                  </a:lnTo>
                  <a:lnTo>
                    <a:pt x="126" y="378"/>
                  </a:lnTo>
                  <a:lnTo>
                    <a:pt x="126" y="373"/>
                  </a:lnTo>
                  <a:lnTo>
                    <a:pt x="126" y="368"/>
                  </a:lnTo>
                  <a:lnTo>
                    <a:pt x="121" y="368"/>
                  </a:lnTo>
                  <a:lnTo>
                    <a:pt x="116" y="368"/>
                  </a:lnTo>
                  <a:lnTo>
                    <a:pt x="116" y="363"/>
                  </a:lnTo>
                  <a:lnTo>
                    <a:pt x="111" y="353"/>
                  </a:lnTo>
                  <a:lnTo>
                    <a:pt x="96" y="363"/>
                  </a:lnTo>
                  <a:lnTo>
                    <a:pt x="91" y="368"/>
                  </a:lnTo>
                  <a:lnTo>
                    <a:pt x="91" y="363"/>
                  </a:lnTo>
                  <a:lnTo>
                    <a:pt x="96" y="358"/>
                  </a:lnTo>
                  <a:lnTo>
                    <a:pt x="101" y="353"/>
                  </a:lnTo>
                  <a:lnTo>
                    <a:pt x="96" y="353"/>
                  </a:lnTo>
                  <a:lnTo>
                    <a:pt x="91" y="353"/>
                  </a:lnTo>
                  <a:lnTo>
                    <a:pt x="86" y="353"/>
                  </a:lnTo>
                  <a:lnTo>
                    <a:pt x="91" y="348"/>
                  </a:lnTo>
                  <a:lnTo>
                    <a:pt x="96" y="353"/>
                  </a:lnTo>
                  <a:lnTo>
                    <a:pt x="96" y="348"/>
                  </a:lnTo>
                  <a:lnTo>
                    <a:pt x="96" y="343"/>
                  </a:lnTo>
                  <a:lnTo>
                    <a:pt x="96" y="338"/>
                  </a:lnTo>
                  <a:lnTo>
                    <a:pt x="86" y="338"/>
                  </a:lnTo>
                  <a:lnTo>
                    <a:pt x="86" y="333"/>
                  </a:lnTo>
                  <a:lnTo>
                    <a:pt x="91" y="328"/>
                  </a:lnTo>
                  <a:lnTo>
                    <a:pt x="86" y="323"/>
                  </a:lnTo>
                  <a:lnTo>
                    <a:pt x="86" y="313"/>
                  </a:lnTo>
                  <a:lnTo>
                    <a:pt x="81" y="313"/>
                  </a:lnTo>
                  <a:lnTo>
                    <a:pt x="76" y="313"/>
                  </a:lnTo>
                  <a:lnTo>
                    <a:pt x="81" y="307"/>
                  </a:lnTo>
                  <a:lnTo>
                    <a:pt x="81" y="302"/>
                  </a:lnTo>
                  <a:lnTo>
                    <a:pt x="86" y="297"/>
                  </a:lnTo>
                  <a:lnTo>
                    <a:pt x="86" y="292"/>
                  </a:lnTo>
                  <a:lnTo>
                    <a:pt x="91" y="287"/>
                  </a:lnTo>
                  <a:lnTo>
                    <a:pt x="91" y="282"/>
                  </a:lnTo>
                  <a:lnTo>
                    <a:pt x="91" y="277"/>
                  </a:lnTo>
                  <a:lnTo>
                    <a:pt x="86" y="272"/>
                  </a:lnTo>
                  <a:lnTo>
                    <a:pt x="91" y="267"/>
                  </a:lnTo>
                  <a:lnTo>
                    <a:pt x="86" y="267"/>
                  </a:lnTo>
                  <a:lnTo>
                    <a:pt x="81" y="267"/>
                  </a:lnTo>
                  <a:lnTo>
                    <a:pt x="76" y="272"/>
                  </a:lnTo>
                  <a:lnTo>
                    <a:pt x="66" y="267"/>
                  </a:lnTo>
                  <a:lnTo>
                    <a:pt x="76" y="267"/>
                  </a:lnTo>
                  <a:lnTo>
                    <a:pt x="71" y="267"/>
                  </a:lnTo>
                  <a:lnTo>
                    <a:pt x="76" y="262"/>
                  </a:lnTo>
                  <a:lnTo>
                    <a:pt x="71" y="262"/>
                  </a:lnTo>
                  <a:lnTo>
                    <a:pt x="71" y="257"/>
                  </a:lnTo>
                  <a:lnTo>
                    <a:pt x="76" y="252"/>
                  </a:lnTo>
                  <a:lnTo>
                    <a:pt x="71" y="252"/>
                  </a:lnTo>
                  <a:lnTo>
                    <a:pt x="71" y="242"/>
                  </a:lnTo>
                  <a:lnTo>
                    <a:pt x="66" y="237"/>
                  </a:lnTo>
                  <a:lnTo>
                    <a:pt x="61" y="237"/>
                  </a:lnTo>
                  <a:lnTo>
                    <a:pt x="55" y="232"/>
                  </a:lnTo>
                  <a:lnTo>
                    <a:pt x="55" y="227"/>
                  </a:lnTo>
                  <a:lnTo>
                    <a:pt x="45" y="227"/>
                  </a:lnTo>
                  <a:lnTo>
                    <a:pt x="45" y="217"/>
                  </a:lnTo>
                  <a:lnTo>
                    <a:pt x="50" y="217"/>
                  </a:lnTo>
                  <a:lnTo>
                    <a:pt x="55" y="217"/>
                  </a:lnTo>
                  <a:lnTo>
                    <a:pt x="55" y="212"/>
                  </a:lnTo>
                  <a:lnTo>
                    <a:pt x="50" y="212"/>
                  </a:lnTo>
                  <a:lnTo>
                    <a:pt x="50" y="207"/>
                  </a:lnTo>
                  <a:lnTo>
                    <a:pt x="55" y="197"/>
                  </a:lnTo>
                  <a:lnTo>
                    <a:pt x="55" y="192"/>
                  </a:lnTo>
                  <a:lnTo>
                    <a:pt x="40" y="187"/>
                  </a:lnTo>
                  <a:lnTo>
                    <a:pt x="35" y="176"/>
                  </a:lnTo>
                  <a:lnTo>
                    <a:pt x="25" y="176"/>
                  </a:lnTo>
                  <a:lnTo>
                    <a:pt x="20" y="171"/>
                  </a:lnTo>
                  <a:lnTo>
                    <a:pt x="20" y="176"/>
                  </a:lnTo>
                  <a:lnTo>
                    <a:pt x="20" y="181"/>
                  </a:lnTo>
                  <a:lnTo>
                    <a:pt x="20" y="187"/>
                  </a:lnTo>
                  <a:lnTo>
                    <a:pt x="15" y="181"/>
                  </a:lnTo>
                  <a:lnTo>
                    <a:pt x="0" y="151"/>
                  </a:lnTo>
                  <a:lnTo>
                    <a:pt x="5" y="146"/>
                  </a:lnTo>
                  <a:lnTo>
                    <a:pt x="10" y="141"/>
                  </a:lnTo>
                  <a:lnTo>
                    <a:pt x="10" y="146"/>
                  </a:lnTo>
                  <a:lnTo>
                    <a:pt x="15" y="146"/>
                  </a:lnTo>
                  <a:lnTo>
                    <a:pt x="15" y="136"/>
                  </a:lnTo>
                  <a:lnTo>
                    <a:pt x="15" y="126"/>
                  </a:lnTo>
                  <a:lnTo>
                    <a:pt x="15" y="116"/>
                  </a:lnTo>
                  <a:lnTo>
                    <a:pt x="10" y="116"/>
                  </a:lnTo>
                  <a:lnTo>
                    <a:pt x="5" y="116"/>
                  </a:lnTo>
                  <a:lnTo>
                    <a:pt x="10" y="116"/>
                  </a:lnTo>
                  <a:lnTo>
                    <a:pt x="10" y="111"/>
                  </a:lnTo>
                  <a:lnTo>
                    <a:pt x="10" y="106"/>
                  </a:lnTo>
                  <a:lnTo>
                    <a:pt x="15" y="106"/>
                  </a:lnTo>
                  <a:lnTo>
                    <a:pt x="15" y="101"/>
                  </a:lnTo>
                  <a:lnTo>
                    <a:pt x="20" y="101"/>
                  </a:lnTo>
                  <a:lnTo>
                    <a:pt x="25" y="106"/>
                  </a:lnTo>
                  <a:lnTo>
                    <a:pt x="30" y="106"/>
                  </a:lnTo>
                  <a:lnTo>
                    <a:pt x="30" y="101"/>
                  </a:lnTo>
                  <a:lnTo>
                    <a:pt x="35" y="101"/>
                  </a:lnTo>
                  <a:lnTo>
                    <a:pt x="30" y="91"/>
                  </a:lnTo>
                  <a:lnTo>
                    <a:pt x="30" y="86"/>
                  </a:lnTo>
                  <a:lnTo>
                    <a:pt x="30" y="81"/>
                  </a:lnTo>
                  <a:lnTo>
                    <a:pt x="35" y="81"/>
                  </a:lnTo>
                  <a:lnTo>
                    <a:pt x="35" y="86"/>
                  </a:lnTo>
                  <a:lnTo>
                    <a:pt x="40" y="86"/>
                  </a:lnTo>
                  <a:lnTo>
                    <a:pt x="40" y="81"/>
                  </a:lnTo>
                  <a:lnTo>
                    <a:pt x="40" y="76"/>
                  </a:lnTo>
                  <a:lnTo>
                    <a:pt x="45" y="71"/>
                  </a:lnTo>
                  <a:lnTo>
                    <a:pt x="50" y="66"/>
                  </a:lnTo>
                  <a:lnTo>
                    <a:pt x="55" y="66"/>
                  </a:lnTo>
                  <a:lnTo>
                    <a:pt x="61" y="61"/>
                  </a:lnTo>
                  <a:lnTo>
                    <a:pt x="61" y="66"/>
                  </a:lnTo>
                  <a:lnTo>
                    <a:pt x="66" y="76"/>
                  </a:lnTo>
                  <a:lnTo>
                    <a:pt x="71" y="76"/>
                  </a:lnTo>
                  <a:lnTo>
                    <a:pt x="71" y="81"/>
                  </a:lnTo>
                  <a:lnTo>
                    <a:pt x="76" y="81"/>
                  </a:lnTo>
                  <a:lnTo>
                    <a:pt x="76" y="76"/>
                  </a:lnTo>
                  <a:lnTo>
                    <a:pt x="86" y="76"/>
                  </a:lnTo>
                  <a:lnTo>
                    <a:pt x="86" y="71"/>
                  </a:lnTo>
                  <a:lnTo>
                    <a:pt x="86" y="66"/>
                  </a:lnTo>
                  <a:lnTo>
                    <a:pt x="91" y="66"/>
                  </a:lnTo>
                  <a:lnTo>
                    <a:pt x="91" y="61"/>
                  </a:lnTo>
                  <a:lnTo>
                    <a:pt x="96" y="61"/>
                  </a:lnTo>
                  <a:lnTo>
                    <a:pt x="106" y="56"/>
                  </a:lnTo>
                  <a:lnTo>
                    <a:pt x="111" y="50"/>
                  </a:lnTo>
                  <a:lnTo>
                    <a:pt x="116" y="50"/>
                  </a:lnTo>
                  <a:lnTo>
                    <a:pt x="121" y="50"/>
                  </a:lnTo>
                  <a:lnTo>
                    <a:pt x="126" y="45"/>
                  </a:lnTo>
                  <a:lnTo>
                    <a:pt x="131" y="45"/>
                  </a:lnTo>
                  <a:lnTo>
                    <a:pt x="136" y="45"/>
                  </a:lnTo>
                  <a:lnTo>
                    <a:pt x="141" y="45"/>
                  </a:lnTo>
                  <a:lnTo>
                    <a:pt x="146" y="45"/>
                  </a:lnTo>
                  <a:lnTo>
                    <a:pt x="151" y="50"/>
                  </a:lnTo>
                  <a:lnTo>
                    <a:pt x="156" y="56"/>
                  </a:lnTo>
                  <a:lnTo>
                    <a:pt x="161" y="56"/>
                  </a:lnTo>
                  <a:lnTo>
                    <a:pt x="166" y="61"/>
                  </a:lnTo>
                  <a:lnTo>
                    <a:pt x="166" y="66"/>
                  </a:lnTo>
                  <a:lnTo>
                    <a:pt x="171" y="66"/>
                  </a:lnTo>
                  <a:lnTo>
                    <a:pt x="171" y="71"/>
                  </a:lnTo>
                  <a:lnTo>
                    <a:pt x="171" y="76"/>
                  </a:lnTo>
                  <a:lnTo>
                    <a:pt x="176" y="81"/>
                  </a:lnTo>
                  <a:lnTo>
                    <a:pt x="187" y="86"/>
                  </a:lnTo>
                  <a:lnTo>
                    <a:pt x="192" y="86"/>
                  </a:lnTo>
                  <a:lnTo>
                    <a:pt x="192" y="81"/>
                  </a:lnTo>
                  <a:lnTo>
                    <a:pt x="192" y="86"/>
                  </a:lnTo>
                  <a:lnTo>
                    <a:pt x="197" y="91"/>
                  </a:lnTo>
                  <a:lnTo>
                    <a:pt x="202" y="86"/>
                  </a:lnTo>
                  <a:lnTo>
                    <a:pt x="207" y="91"/>
                  </a:lnTo>
                  <a:lnTo>
                    <a:pt x="212" y="91"/>
                  </a:lnTo>
                  <a:lnTo>
                    <a:pt x="217" y="96"/>
                  </a:lnTo>
                  <a:lnTo>
                    <a:pt x="212" y="101"/>
                  </a:lnTo>
                  <a:lnTo>
                    <a:pt x="207" y="101"/>
                  </a:lnTo>
                  <a:lnTo>
                    <a:pt x="207" y="106"/>
                  </a:lnTo>
                  <a:lnTo>
                    <a:pt x="212" y="106"/>
                  </a:lnTo>
                  <a:lnTo>
                    <a:pt x="212" y="111"/>
                  </a:lnTo>
                  <a:lnTo>
                    <a:pt x="217" y="111"/>
                  </a:lnTo>
                  <a:lnTo>
                    <a:pt x="217" y="116"/>
                  </a:lnTo>
                  <a:lnTo>
                    <a:pt x="212" y="116"/>
                  </a:lnTo>
                  <a:lnTo>
                    <a:pt x="207" y="116"/>
                  </a:lnTo>
                  <a:lnTo>
                    <a:pt x="207" y="121"/>
                  </a:lnTo>
                  <a:lnTo>
                    <a:pt x="207" y="126"/>
                  </a:lnTo>
                  <a:lnTo>
                    <a:pt x="217" y="126"/>
                  </a:lnTo>
                  <a:lnTo>
                    <a:pt x="217" y="131"/>
                  </a:lnTo>
                  <a:lnTo>
                    <a:pt x="217" y="136"/>
                  </a:lnTo>
                  <a:lnTo>
                    <a:pt x="212" y="136"/>
                  </a:lnTo>
                  <a:lnTo>
                    <a:pt x="217" y="141"/>
                  </a:lnTo>
                  <a:lnTo>
                    <a:pt x="217" y="146"/>
                  </a:lnTo>
                  <a:lnTo>
                    <a:pt x="217" y="151"/>
                  </a:lnTo>
                  <a:lnTo>
                    <a:pt x="222" y="156"/>
                  </a:lnTo>
                  <a:lnTo>
                    <a:pt x="237" y="146"/>
                  </a:lnTo>
                  <a:lnTo>
                    <a:pt x="237" y="151"/>
                  </a:lnTo>
                  <a:lnTo>
                    <a:pt x="247" y="151"/>
                  </a:lnTo>
                  <a:lnTo>
                    <a:pt x="247" y="156"/>
                  </a:lnTo>
                  <a:lnTo>
                    <a:pt x="247" y="161"/>
                  </a:lnTo>
                  <a:lnTo>
                    <a:pt x="252" y="166"/>
                  </a:lnTo>
                  <a:lnTo>
                    <a:pt x="252" y="171"/>
                  </a:lnTo>
                  <a:lnTo>
                    <a:pt x="257" y="171"/>
                  </a:lnTo>
                  <a:lnTo>
                    <a:pt x="257" y="176"/>
                  </a:lnTo>
                  <a:lnTo>
                    <a:pt x="262" y="176"/>
                  </a:lnTo>
                  <a:lnTo>
                    <a:pt x="267" y="176"/>
                  </a:lnTo>
                  <a:lnTo>
                    <a:pt x="272" y="181"/>
                  </a:lnTo>
                  <a:lnTo>
                    <a:pt x="277" y="187"/>
                  </a:lnTo>
                  <a:lnTo>
                    <a:pt x="282" y="187"/>
                  </a:lnTo>
                  <a:lnTo>
                    <a:pt x="282" y="192"/>
                  </a:lnTo>
                  <a:lnTo>
                    <a:pt x="277" y="192"/>
                  </a:lnTo>
                  <a:lnTo>
                    <a:pt x="277" y="197"/>
                  </a:lnTo>
                  <a:lnTo>
                    <a:pt x="277" y="202"/>
                  </a:lnTo>
                  <a:lnTo>
                    <a:pt x="277" y="207"/>
                  </a:lnTo>
                  <a:lnTo>
                    <a:pt x="282" y="202"/>
                  </a:lnTo>
                  <a:lnTo>
                    <a:pt x="287" y="207"/>
                  </a:lnTo>
                  <a:lnTo>
                    <a:pt x="292" y="207"/>
                  </a:lnTo>
                  <a:lnTo>
                    <a:pt x="292" y="202"/>
                  </a:lnTo>
                  <a:lnTo>
                    <a:pt x="297" y="197"/>
                  </a:lnTo>
                  <a:lnTo>
                    <a:pt x="297" y="202"/>
                  </a:lnTo>
                  <a:lnTo>
                    <a:pt x="297" y="207"/>
                  </a:lnTo>
                  <a:lnTo>
                    <a:pt x="302" y="207"/>
                  </a:lnTo>
                  <a:lnTo>
                    <a:pt x="302" y="202"/>
                  </a:lnTo>
                  <a:lnTo>
                    <a:pt x="307" y="202"/>
                  </a:lnTo>
                  <a:lnTo>
                    <a:pt x="313" y="202"/>
                  </a:lnTo>
                  <a:lnTo>
                    <a:pt x="318" y="197"/>
                  </a:lnTo>
                  <a:lnTo>
                    <a:pt x="323" y="197"/>
                  </a:lnTo>
                  <a:lnTo>
                    <a:pt x="333" y="192"/>
                  </a:lnTo>
                  <a:lnTo>
                    <a:pt x="338" y="187"/>
                  </a:lnTo>
                  <a:lnTo>
                    <a:pt x="343" y="192"/>
                  </a:lnTo>
                  <a:lnTo>
                    <a:pt x="343" y="197"/>
                  </a:lnTo>
                  <a:lnTo>
                    <a:pt x="348" y="197"/>
                  </a:lnTo>
                  <a:lnTo>
                    <a:pt x="353" y="197"/>
                  </a:lnTo>
                  <a:lnTo>
                    <a:pt x="353" y="202"/>
                  </a:lnTo>
                  <a:lnTo>
                    <a:pt x="358" y="202"/>
                  </a:lnTo>
                  <a:lnTo>
                    <a:pt x="358" y="207"/>
                  </a:lnTo>
                  <a:lnTo>
                    <a:pt x="363" y="207"/>
                  </a:lnTo>
                  <a:lnTo>
                    <a:pt x="368" y="212"/>
                  </a:lnTo>
                  <a:lnTo>
                    <a:pt x="363" y="217"/>
                  </a:lnTo>
                  <a:lnTo>
                    <a:pt x="363" y="222"/>
                  </a:lnTo>
                  <a:lnTo>
                    <a:pt x="368" y="222"/>
                  </a:lnTo>
                  <a:lnTo>
                    <a:pt x="373" y="227"/>
                  </a:lnTo>
                  <a:lnTo>
                    <a:pt x="373" y="232"/>
                  </a:lnTo>
                  <a:lnTo>
                    <a:pt x="363" y="232"/>
                  </a:lnTo>
                  <a:lnTo>
                    <a:pt x="363" y="237"/>
                  </a:lnTo>
                  <a:lnTo>
                    <a:pt x="368" y="237"/>
                  </a:lnTo>
                  <a:lnTo>
                    <a:pt x="373" y="237"/>
                  </a:lnTo>
                  <a:lnTo>
                    <a:pt x="378" y="237"/>
                  </a:lnTo>
                  <a:lnTo>
                    <a:pt x="378" y="242"/>
                  </a:lnTo>
                  <a:lnTo>
                    <a:pt x="383" y="237"/>
                  </a:lnTo>
                  <a:lnTo>
                    <a:pt x="383" y="242"/>
                  </a:lnTo>
                  <a:lnTo>
                    <a:pt x="393" y="242"/>
                  </a:lnTo>
                  <a:lnTo>
                    <a:pt x="393" y="247"/>
                  </a:lnTo>
                  <a:lnTo>
                    <a:pt x="398" y="252"/>
                  </a:lnTo>
                  <a:lnTo>
                    <a:pt x="398" y="247"/>
                  </a:lnTo>
                  <a:lnTo>
                    <a:pt x="403" y="237"/>
                  </a:lnTo>
                  <a:lnTo>
                    <a:pt x="408" y="242"/>
                  </a:lnTo>
                  <a:lnTo>
                    <a:pt x="413" y="247"/>
                  </a:lnTo>
                  <a:lnTo>
                    <a:pt x="418" y="247"/>
                  </a:lnTo>
                  <a:lnTo>
                    <a:pt x="418" y="242"/>
                  </a:lnTo>
                  <a:lnTo>
                    <a:pt x="423" y="237"/>
                  </a:lnTo>
                  <a:lnTo>
                    <a:pt x="423" y="232"/>
                  </a:lnTo>
                  <a:lnTo>
                    <a:pt x="423" y="237"/>
                  </a:lnTo>
                  <a:lnTo>
                    <a:pt x="428" y="232"/>
                  </a:lnTo>
                  <a:lnTo>
                    <a:pt x="433" y="232"/>
                  </a:lnTo>
                  <a:lnTo>
                    <a:pt x="439" y="232"/>
                  </a:lnTo>
                  <a:lnTo>
                    <a:pt x="444" y="232"/>
                  </a:lnTo>
                  <a:lnTo>
                    <a:pt x="449" y="222"/>
                  </a:lnTo>
                  <a:lnTo>
                    <a:pt x="444" y="222"/>
                  </a:lnTo>
                  <a:lnTo>
                    <a:pt x="449" y="217"/>
                  </a:lnTo>
                  <a:lnTo>
                    <a:pt x="449" y="222"/>
                  </a:lnTo>
                  <a:lnTo>
                    <a:pt x="449" y="217"/>
                  </a:lnTo>
                  <a:lnTo>
                    <a:pt x="469" y="212"/>
                  </a:lnTo>
                  <a:lnTo>
                    <a:pt x="469" y="207"/>
                  </a:lnTo>
                  <a:lnTo>
                    <a:pt x="464" y="202"/>
                  </a:lnTo>
                  <a:lnTo>
                    <a:pt x="464" y="197"/>
                  </a:lnTo>
                  <a:lnTo>
                    <a:pt x="469" y="197"/>
                  </a:lnTo>
                  <a:lnTo>
                    <a:pt x="474" y="192"/>
                  </a:lnTo>
                  <a:lnTo>
                    <a:pt x="479" y="192"/>
                  </a:lnTo>
                  <a:lnTo>
                    <a:pt x="484" y="197"/>
                  </a:lnTo>
                  <a:lnTo>
                    <a:pt x="489" y="197"/>
                  </a:lnTo>
                  <a:lnTo>
                    <a:pt x="494" y="202"/>
                  </a:lnTo>
                  <a:lnTo>
                    <a:pt x="499" y="207"/>
                  </a:lnTo>
                  <a:lnTo>
                    <a:pt x="514" y="202"/>
                  </a:lnTo>
                  <a:lnTo>
                    <a:pt x="519" y="207"/>
                  </a:lnTo>
                  <a:lnTo>
                    <a:pt x="519" y="212"/>
                  </a:lnTo>
                  <a:lnTo>
                    <a:pt x="514" y="217"/>
                  </a:lnTo>
                  <a:lnTo>
                    <a:pt x="509" y="217"/>
                  </a:lnTo>
                  <a:lnTo>
                    <a:pt x="509" y="222"/>
                  </a:lnTo>
                  <a:lnTo>
                    <a:pt x="504" y="222"/>
                  </a:lnTo>
                  <a:lnTo>
                    <a:pt x="504" y="227"/>
                  </a:lnTo>
                  <a:lnTo>
                    <a:pt x="509" y="227"/>
                  </a:lnTo>
                  <a:lnTo>
                    <a:pt x="514" y="227"/>
                  </a:lnTo>
                  <a:lnTo>
                    <a:pt x="519" y="227"/>
                  </a:lnTo>
                  <a:lnTo>
                    <a:pt x="519" y="237"/>
                  </a:lnTo>
                  <a:lnTo>
                    <a:pt x="524" y="237"/>
                  </a:lnTo>
                  <a:lnTo>
                    <a:pt x="524" y="242"/>
                  </a:lnTo>
                  <a:lnTo>
                    <a:pt x="529" y="237"/>
                  </a:lnTo>
                  <a:lnTo>
                    <a:pt x="534" y="237"/>
                  </a:lnTo>
                  <a:lnTo>
                    <a:pt x="529" y="242"/>
                  </a:lnTo>
                  <a:lnTo>
                    <a:pt x="529" y="247"/>
                  </a:lnTo>
                  <a:lnTo>
                    <a:pt x="534" y="247"/>
                  </a:lnTo>
                  <a:lnTo>
                    <a:pt x="534" y="242"/>
                  </a:lnTo>
                  <a:lnTo>
                    <a:pt x="539" y="242"/>
                  </a:lnTo>
                  <a:lnTo>
                    <a:pt x="544" y="237"/>
                  </a:lnTo>
                  <a:lnTo>
                    <a:pt x="549" y="237"/>
                  </a:lnTo>
                  <a:lnTo>
                    <a:pt x="549" y="242"/>
                  </a:lnTo>
                  <a:lnTo>
                    <a:pt x="544" y="247"/>
                  </a:lnTo>
                  <a:lnTo>
                    <a:pt x="544" y="252"/>
                  </a:lnTo>
                  <a:lnTo>
                    <a:pt x="549" y="252"/>
                  </a:lnTo>
                  <a:lnTo>
                    <a:pt x="544" y="257"/>
                  </a:lnTo>
                  <a:lnTo>
                    <a:pt x="544" y="262"/>
                  </a:lnTo>
                  <a:lnTo>
                    <a:pt x="544" y="267"/>
                  </a:lnTo>
                  <a:lnTo>
                    <a:pt x="539" y="267"/>
                  </a:lnTo>
                  <a:lnTo>
                    <a:pt x="539" y="272"/>
                  </a:lnTo>
                  <a:lnTo>
                    <a:pt x="544" y="272"/>
                  </a:lnTo>
                  <a:lnTo>
                    <a:pt x="544" y="277"/>
                  </a:lnTo>
                  <a:lnTo>
                    <a:pt x="549" y="282"/>
                  </a:lnTo>
                  <a:lnTo>
                    <a:pt x="549" y="287"/>
                  </a:lnTo>
                  <a:lnTo>
                    <a:pt x="544" y="287"/>
                  </a:lnTo>
                  <a:lnTo>
                    <a:pt x="544" y="297"/>
                  </a:lnTo>
                  <a:lnTo>
                    <a:pt x="539" y="297"/>
                  </a:lnTo>
                  <a:lnTo>
                    <a:pt x="534" y="292"/>
                  </a:lnTo>
                  <a:lnTo>
                    <a:pt x="529" y="297"/>
                  </a:lnTo>
                  <a:lnTo>
                    <a:pt x="529" y="307"/>
                  </a:lnTo>
                  <a:lnTo>
                    <a:pt x="524" y="307"/>
                  </a:lnTo>
                  <a:lnTo>
                    <a:pt x="529" y="318"/>
                  </a:lnTo>
                  <a:lnTo>
                    <a:pt x="529" y="313"/>
                  </a:lnTo>
                  <a:lnTo>
                    <a:pt x="534" y="318"/>
                  </a:lnTo>
                  <a:lnTo>
                    <a:pt x="529" y="323"/>
                  </a:lnTo>
                  <a:lnTo>
                    <a:pt x="529" y="338"/>
                  </a:lnTo>
                  <a:lnTo>
                    <a:pt x="534" y="338"/>
                  </a:lnTo>
                  <a:lnTo>
                    <a:pt x="534" y="333"/>
                  </a:lnTo>
                  <a:lnTo>
                    <a:pt x="539" y="333"/>
                  </a:lnTo>
                  <a:lnTo>
                    <a:pt x="544" y="338"/>
                  </a:lnTo>
                  <a:lnTo>
                    <a:pt x="539" y="338"/>
                  </a:lnTo>
                  <a:lnTo>
                    <a:pt x="529" y="348"/>
                  </a:lnTo>
                  <a:lnTo>
                    <a:pt x="534" y="348"/>
                  </a:lnTo>
                  <a:lnTo>
                    <a:pt x="539" y="353"/>
                  </a:lnTo>
                  <a:lnTo>
                    <a:pt x="539" y="358"/>
                  </a:lnTo>
                  <a:lnTo>
                    <a:pt x="539" y="363"/>
                  </a:lnTo>
                  <a:lnTo>
                    <a:pt x="534" y="368"/>
                  </a:lnTo>
                  <a:lnTo>
                    <a:pt x="529" y="363"/>
                  </a:lnTo>
                  <a:lnTo>
                    <a:pt x="519" y="368"/>
                  </a:lnTo>
                  <a:lnTo>
                    <a:pt x="519" y="373"/>
                  </a:lnTo>
                  <a:lnTo>
                    <a:pt x="519" y="378"/>
                  </a:lnTo>
                  <a:lnTo>
                    <a:pt x="519" y="388"/>
                  </a:lnTo>
                  <a:lnTo>
                    <a:pt x="514" y="398"/>
                  </a:lnTo>
                  <a:lnTo>
                    <a:pt x="504" y="403"/>
                  </a:lnTo>
                  <a:lnTo>
                    <a:pt x="494" y="403"/>
                  </a:lnTo>
                  <a:lnTo>
                    <a:pt x="494" y="398"/>
                  </a:lnTo>
                  <a:lnTo>
                    <a:pt x="494" y="393"/>
                  </a:lnTo>
                  <a:lnTo>
                    <a:pt x="484" y="393"/>
                  </a:lnTo>
                  <a:lnTo>
                    <a:pt x="489" y="398"/>
                  </a:lnTo>
                  <a:lnTo>
                    <a:pt x="484" y="398"/>
                  </a:lnTo>
                  <a:lnTo>
                    <a:pt x="484" y="403"/>
                  </a:lnTo>
                  <a:lnTo>
                    <a:pt x="479" y="403"/>
                  </a:lnTo>
                  <a:lnTo>
                    <a:pt x="479" y="408"/>
                  </a:lnTo>
                  <a:lnTo>
                    <a:pt x="479" y="413"/>
                  </a:lnTo>
                  <a:lnTo>
                    <a:pt x="474" y="408"/>
                  </a:lnTo>
                  <a:lnTo>
                    <a:pt x="469" y="408"/>
                  </a:lnTo>
                  <a:lnTo>
                    <a:pt x="464" y="403"/>
                  </a:lnTo>
                  <a:lnTo>
                    <a:pt x="464" y="393"/>
                  </a:lnTo>
                  <a:lnTo>
                    <a:pt x="459" y="393"/>
                  </a:lnTo>
                  <a:lnTo>
                    <a:pt x="459" y="383"/>
                  </a:lnTo>
                  <a:lnTo>
                    <a:pt x="459" y="378"/>
                  </a:lnTo>
                  <a:lnTo>
                    <a:pt x="454" y="378"/>
                  </a:lnTo>
                  <a:lnTo>
                    <a:pt x="444" y="378"/>
                  </a:lnTo>
                  <a:lnTo>
                    <a:pt x="439" y="383"/>
                  </a:lnTo>
                  <a:lnTo>
                    <a:pt x="433" y="383"/>
                  </a:lnTo>
                  <a:lnTo>
                    <a:pt x="433" y="388"/>
                  </a:lnTo>
                  <a:lnTo>
                    <a:pt x="433" y="393"/>
                  </a:lnTo>
                  <a:lnTo>
                    <a:pt x="439" y="393"/>
                  </a:lnTo>
                  <a:lnTo>
                    <a:pt x="444" y="393"/>
                  </a:lnTo>
                  <a:lnTo>
                    <a:pt x="444" y="398"/>
                  </a:lnTo>
                  <a:lnTo>
                    <a:pt x="454" y="398"/>
                  </a:lnTo>
                  <a:lnTo>
                    <a:pt x="449" y="403"/>
                  </a:lnTo>
                  <a:lnTo>
                    <a:pt x="444" y="408"/>
                  </a:lnTo>
                  <a:lnTo>
                    <a:pt x="439" y="413"/>
                  </a:lnTo>
                  <a:lnTo>
                    <a:pt x="433" y="418"/>
                  </a:lnTo>
                  <a:lnTo>
                    <a:pt x="428" y="428"/>
                  </a:lnTo>
                  <a:lnTo>
                    <a:pt x="433" y="433"/>
                  </a:lnTo>
                  <a:lnTo>
                    <a:pt x="428" y="438"/>
                  </a:lnTo>
                  <a:lnTo>
                    <a:pt x="433" y="444"/>
                  </a:lnTo>
                  <a:lnTo>
                    <a:pt x="433" y="449"/>
                  </a:lnTo>
                  <a:lnTo>
                    <a:pt x="439" y="454"/>
                  </a:lnTo>
                  <a:lnTo>
                    <a:pt x="439" y="459"/>
                  </a:lnTo>
                  <a:lnTo>
                    <a:pt x="439" y="464"/>
                  </a:lnTo>
                  <a:lnTo>
                    <a:pt x="444" y="464"/>
                  </a:lnTo>
                  <a:lnTo>
                    <a:pt x="444" y="469"/>
                  </a:lnTo>
                  <a:lnTo>
                    <a:pt x="439" y="469"/>
                  </a:lnTo>
                  <a:lnTo>
                    <a:pt x="439" y="474"/>
                  </a:lnTo>
                  <a:lnTo>
                    <a:pt x="439" y="489"/>
                  </a:lnTo>
                  <a:lnTo>
                    <a:pt x="433" y="499"/>
                  </a:lnTo>
                  <a:lnTo>
                    <a:pt x="439" y="499"/>
                  </a:lnTo>
                  <a:lnTo>
                    <a:pt x="444" y="504"/>
                  </a:lnTo>
                  <a:lnTo>
                    <a:pt x="444" y="509"/>
                  </a:lnTo>
                  <a:lnTo>
                    <a:pt x="439" y="509"/>
                  </a:lnTo>
                  <a:lnTo>
                    <a:pt x="433" y="504"/>
                  </a:lnTo>
                  <a:lnTo>
                    <a:pt x="433" y="514"/>
                  </a:lnTo>
                  <a:lnTo>
                    <a:pt x="433" y="519"/>
                  </a:lnTo>
                  <a:lnTo>
                    <a:pt x="433" y="529"/>
                  </a:lnTo>
                  <a:lnTo>
                    <a:pt x="428" y="529"/>
                  </a:lnTo>
                  <a:lnTo>
                    <a:pt x="423" y="534"/>
                  </a:lnTo>
                  <a:lnTo>
                    <a:pt x="428" y="544"/>
                  </a:lnTo>
                  <a:lnTo>
                    <a:pt x="423" y="544"/>
                  </a:lnTo>
                  <a:lnTo>
                    <a:pt x="418" y="544"/>
                  </a:lnTo>
                  <a:lnTo>
                    <a:pt x="413" y="549"/>
                  </a:lnTo>
                  <a:lnTo>
                    <a:pt x="418" y="554"/>
                  </a:lnTo>
                  <a:lnTo>
                    <a:pt x="418" y="559"/>
                  </a:lnTo>
                  <a:lnTo>
                    <a:pt x="413" y="559"/>
                  </a:lnTo>
                  <a:lnTo>
                    <a:pt x="413" y="564"/>
                  </a:lnTo>
                  <a:lnTo>
                    <a:pt x="413" y="569"/>
                  </a:lnTo>
                  <a:lnTo>
                    <a:pt x="408" y="569"/>
                  </a:lnTo>
                  <a:lnTo>
                    <a:pt x="403" y="575"/>
                  </a:lnTo>
                  <a:lnTo>
                    <a:pt x="393" y="575"/>
                  </a:lnTo>
                  <a:lnTo>
                    <a:pt x="388" y="580"/>
                  </a:lnTo>
                  <a:lnTo>
                    <a:pt x="383" y="585"/>
                  </a:lnTo>
                  <a:lnTo>
                    <a:pt x="373" y="580"/>
                  </a:lnTo>
                  <a:lnTo>
                    <a:pt x="368" y="580"/>
                  </a:lnTo>
                  <a:lnTo>
                    <a:pt x="363" y="580"/>
                  </a:lnTo>
                  <a:lnTo>
                    <a:pt x="363" y="585"/>
                  </a:lnTo>
                  <a:lnTo>
                    <a:pt x="358" y="585"/>
                  </a:lnTo>
                  <a:lnTo>
                    <a:pt x="353" y="595"/>
                  </a:lnTo>
                  <a:lnTo>
                    <a:pt x="343" y="585"/>
                  </a:lnTo>
                  <a:lnTo>
                    <a:pt x="338" y="595"/>
                  </a:lnTo>
                  <a:lnTo>
                    <a:pt x="333" y="600"/>
                  </a:lnTo>
                  <a:lnTo>
                    <a:pt x="338" y="605"/>
                  </a:lnTo>
                  <a:lnTo>
                    <a:pt x="333" y="605"/>
                  </a:lnTo>
                  <a:lnTo>
                    <a:pt x="338" y="625"/>
                  </a:lnTo>
                  <a:lnTo>
                    <a:pt x="333" y="625"/>
                  </a:lnTo>
                  <a:lnTo>
                    <a:pt x="333" y="620"/>
                  </a:lnTo>
                  <a:lnTo>
                    <a:pt x="307" y="620"/>
                  </a:lnTo>
                  <a:lnTo>
                    <a:pt x="297" y="620"/>
                  </a:lnTo>
                  <a:lnTo>
                    <a:pt x="297" y="610"/>
                  </a:lnTo>
                  <a:lnTo>
                    <a:pt x="292" y="610"/>
                  </a:lnTo>
                  <a:lnTo>
                    <a:pt x="287" y="610"/>
                  </a:lnTo>
                  <a:lnTo>
                    <a:pt x="287" y="615"/>
                  </a:lnTo>
                  <a:lnTo>
                    <a:pt x="287" y="620"/>
                  </a:lnTo>
                  <a:lnTo>
                    <a:pt x="282" y="615"/>
                  </a:lnTo>
                  <a:lnTo>
                    <a:pt x="282" y="620"/>
                  </a:lnTo>
                  <a:lnTo>
                    <a:pt x="287" y="625"/>
                  </a:lnTo>
                  <a:lnTo>
                    <a:pt x="282" y="630"/>
                  </a:lnTo>
                  <a:lnTo>
                    <a:pt x="277" y="630"/>
                  </a:lnTo>
                  <a:lnTo>
                    <a:pt x="277" y="625"/>
                  </a:lnTo>
                  <a:lnTo>
                    <a:pt x="277" y="615"/>
                  </a:lnTo>
                  <a:lnTo>
                    <a:pt x="272" y="615"/>
                  </a:lnTo>
                  <a:lnTo>
                    <a:pt x="267" y="625"/>
                  </a:lnTo>
                  <a:lnTo>
                    <a:pt x="262" y="620"/>
                  </a:lnTo>
                  <a:lnTo>
                    <a:pt x="257" y="625"/>
                  </a:lnTo>
                  <a:lnTo>
                    <a:pt x="262" y="630"/>
                  </a:lnTo>
                  <a:lnTo>
                    <a:pt x="262" y="635"/>
                  </a:lnTo>
                  <a:lnTo>
                    <a:pt x="262" y="640"/>
                  </a:lnTo>
                  <a:lnTo>
                    <a:pt x="257" y="650"/>
                  </a:lnTo>
                  <a:lnTo>
                    <a:pt x="257" y="655"/>
                  </a:lnTo>
                  <a:lnTo>
                    <a:pt x="252" y="655"/>
                  </a:lnTo>
                  <a:lnTo>
                    <a:pt x="257" y="660"/>
                  </a:lnTo>
                  <a:lnTo>
                    <a:pt x="252" y="660"/>
                  </a:lnTo>
                  <a:lnTo>
                    <a:pt x="247" y="665"/>
                  </a:lnTo>
                  <a:lnTo>
                    <a:pt x="242" y="665"/>
                  </a:lnTo>
                  <a:lnTo>
                    <a:pt x="237" y="665"/>
                  </a:lnTo>
                  <a:lnTo>
                    <a:pt x="227" y="660"/>
                  </a:lnTo>
                  <a:lnTo>
                    <a:pt x="232" y="660"/>
                  </a:lnTo>
                  <a:lnTo>
                    <a:pt x="227" y="655"/>
                  </a:lnTo>
                  <a:lnTo>
                    <a:pt x="222" y="655"/>
                  </a:lnTo>
                  <a:close/>
                  <a:moveTo>
                    <a:pt x="302" y="282"/>
                  </a:moveTo>
                  <a:lnTo>
                    <a:pt x="297" y="282"/>
                  </a:lnTo>
                  <a:lnTo>
                    <a:pt x="297" y="277"/>
                  </a:lnTo>
                  <a:lnTo>
                    <a:pt x="302" y="277"/>
                  </a:lnTo>
                  <a:lnTo>
                    <a:pt x="297" y="272"/>
                  </a:lnTo>
                  <a:lnTo>
                    <a:pt x="302" y="272"/>
                  </a:lnTo>
                  <a:lnTo>
                    <a:pt x="307" y="267"/>
                  </a:lnTo>
                  <a:lnTo>
                    <a:pt x="307" y="262"/>
                  </a:lnTo>
                  <a:lnTo>
                    <a:pt x="302" y="257"/>
                  </a:lnTo>
                  <a:lnTo>
                    <a:pt x="297" y="257"/>
                  </a:lnTo>
                  <a:lnTo>
                    <a:pt x="292" y="257"/>
                  </a:lnTo>
                  <a:lnTo>
                    <a:pt x="287" y="257"/>
                  </a:lnTo>
                  <a:lnTo>
                    <a:pt x="287" y="262"/>
                  </a:lnTo>
                  <a:lnTo>
                    <a:pt x="287" y="267"/>
                  </a:lnTo>
                  <a:lnTo>
                    <a:pt x="282" y="262"/>
                  </a:lnTo>
                  <a:lnTo>
                    <a:pt x="282" y="267"/>
                  </a:lnTo>
                  <a:lnTo>
                    <a:pt x="282" y="272"/>
                  </a:lnTo>
                  <a:lnTo>
                    <a:pt x="267" y="277"/>
                  </a:lnTo>
                  <a:lnTo>
                    <a:pt x="267" y="282"/>
                  </a:lnTo>
                  <a:lnTo>
                    <a:pt x="262" y="282"/>
                  </a:lnTo>
                  <a:lnTo>
                    <a:pt x="252" y="277"/>
                  </a:lnTo>
                  <a:lnTo>
                    <a:pt x="247" y="272"/>
                  </a:lnTo>
                  <a:lnTo>
                    <a:pt x="232" y="272"/>
                  </a:lnTo>
                  <a:lnTo>
                    <a:pt x="232" y="277"/>
                  </a:lnTo>
                  <a:lnTo>
                    <a:pt x="222" y="277"/>
                  </a:lnTo>
                  <a:lnTo>
                    <a:pt x="227" y="282"/>
                  </a:lnTo>
                  <a:lnTo>
                    <a:pt x="227" y="287"/>
                  </a:lnTo>
                  <a:lnTo>
                    <a:pt x="232" y="287"/>
                  </a:lnTo>
                  <a:lnTo>
                    <a:pt x="227" y="287"/>
                  </a:lnTo>
                  <a:lnTo>
                    <a:pt x="222" y="292"/>
                  </a:lnTo>
                  <a:lnTo>
                    <a:pt x="222" y="297"/>
                  </a:lnTo>
                  <a:lnTo>
                    <a:pt x="222" y="302"/>
                  </a:lnTo>
                  <a:lnTo>
                    <a:pt x="222" y="307"/>
                  </a:lnTo>
                  <a:lnTo>
                    <a:pt x="222" y="318"/>
                  </a:lnTo>
                  <a:lnTo>
                    <a:pt x="222" y="323"/>
                  </a:lnTo>
                  <a:lnTo>
                    <a:pt x="227" y="323"/>
                  </a:lnTo>
                  <a:lnTo>
                    <a:pt x="227" y="318"/>
                  </a:lnTo>
                  <a:lnTo>
                    <a:pt x="222" y="318"/>
                  </a:lnTo>
                  <a:lnTo>
                    <a:pt x="227" y="318"/>
                  </a:lnTo>
                  <a:lnTo>
                    <a:pt x="237" y="313"/>
                  </a:lnTo>
                  <a:lnTo>
                    <a:pt x="242" y="313"/>
                  </a:lnTo>
                  <a:lnTo>
                    <a:pt x="242" y="318"/>
                  </a:lnTo>
                  <a:lnTo>
                    <a:pt x="242" y="323"/>
                  </a:lnTo>
                  <a:lnTo>
                    <a:pt x="247" y="323"/>
                  </a:lnTo>
                  <a:lnTo>
                    <a:pt x="247" y="318"/>
                  </a:lnTo>
                  <a:lnTo>
                    <a:pt x="252" y="323"/>
                  </a:lnTo>
                  <a:lnTo>
                    <a:pt x="257" y="328"/>
                  </a:lnTo>
                  <a:lnTo>
                    <a:pt x="257" y="333"/>
                  </a:lnTo>
                  <a:lnTo>
                    <a:pt x="267" y="333"/>
                  </a:lnTo>
                  <a:lnTo>
                    <a:pt x="272" y="333"/>
                  </a:lnTo>
                  <a:lnTo>
                    <a:pt x="267" y="338"/>
                  </a:lnTo>
                  <a:lnTo>
                    <a:pt x="272" y="338"/>
                  </a:lnTo>
                  <a:lnTo>
                    <a:pt x="277" y="338"/>
                  </a:lnTo>
                  <a:lnTo>
                    <a:pt x="277" y="343"/>
                  </a:lnTo>
                  <a:lnTo>
                    <a:pt x="282" y="343"/>
                  </a:lnTo>
                  <a:lnTo>
                    <a:pt x="282" y="353"/>
                  </a:lnTo>
                  <a:lnTo>
                    <a:pt x="287" y="353"/>
                  </a:lnTo>
                  <a:lnTo>
                    <a:pt x="292" y="358"/>
                  </a:lnTo>
                  <a:lnTo>
                    <a:pt x="292" y="363"/>
                  </a:lnTo>
                  <a:lnTo>
                    <a:pt x="302" y="358"/>
                  </a:lnTo>
                  <a:lnTo>
                    <a:pt x="297" y="353"/>
                  </a:lnTo>
                  <a:lnTo>
                    <a:pt x="297" y="348"/>
                  </a:lnTo>
                  <a:lnTo>
                    <a:pt x="302" y="343"/>
                  </a:lnTo>
                  <a:lnTo>
                    <a:pt x="302" y="338"/>
                  </a:lnTo>
                  <a:lnTo>
                    <a:pt x="297" y="338"/>
                  </a:lnTo>
                  <a:lnTo>
                    <a:pt x="297" y="333"/>
                  </a:lnTo>
                  <a:lnTo>
                    <a:pt x="292" y="328"/>
                  </a:lnTo>
                  <a:lnTo>
                    <a:pt x="287" y="323"/>
                  </a:lnTo>
                  <a:lnTo>
                    <a:pt x="292" y="323"/>
                  </a:lnTo>
                  <a:lnTo>
                    <a:pt x="297" y="323"/>
                  </a:lnTo>
                  <a:lnTo>
                    <a:pt x="302" y="323"/>
                  </a:lnTo>
                  <a:lnTo>
                    <a:pt x="307" y="318"/>
                  </a:lnTo>
                  <a:lnTo>
                    <a:pt x="302" y="318"/>
                  </a:lnTo>
                  <a:lnTo>
                    <a:pt x="307" y="313"/>
                  </a:lnTo>
                  <a:lnTo>
                    <a:pt x="307" y="318"/>
                  </a:lnTo>
                  <a:lnTo>
                    <a:pt x="313" y="313"/>
                  </a:lnTo>
                  <a:lnTo>
                    <a:pt x="313" y="307"/>
                  </a:lnTo>
                  <a:lnTo>
                    <a:pt x="313" y="302"/>
                  </a:lnTo>
                  <a:lnTo>
                    <a:pt x="318" y="302"/>
                  </a:lnTo>
                  <a:lnTo>
                    <a:pt x="313" y="297"/>
                  </a:lnTo>
                  <a:lnTo>
                    <a:pt x="307" y="292"/>
                  </a:lnTo>
                  <a:lnTo>
                    <a:pt x="302" y="292"/>
                  </a:lnTo>
                  <a:lnTo>
                    <a:pt x="302" y="287"/>
                  </a:lnTo>
                  <a:lnTo>
                    <a:pt x="302" y="282"/>
                  </a:lnTo>
                  <a:close/>
                  <a:moveTo>
                    <a:pt x="212" y="20"/>
                  </a:moveTo>
                  <a:lnTo>
                    <a:pt x="207" y="15"/>
                  </a:lnTo>
                  <a:lnTo>
                    <a:pt x="212" y="10"/>
                  </a:lnTo>
                  <a:lnTo>
                    <a:pt x="232" y="0"/>
                  </a:lnTo>
                  <a:lnTo>
                    <a:pt x="237" y="0"/>
                  </a:lnTo>
                  <a:lnTo>
                    <a:pt x="242" y="0"/>
                  </a:lnTo>
                  <a:lnTo>
                    <a:pt x="242" y="5"/>
                  </a:lnTo>
                  <a:lnTo>
                    <a:pt x="237" y="10"/>
                  </a:lnTo>
                  <a:lnTo>
                    <a:pt x="232" y="10"/>
                  </a:lnTo>
                  <a:lnTo>
                    <a:pt x="227" y="15"/>
                  </a:lnTo>
                  <a:lnTo>
                    <a:pt x="222" y="20"/>
                  </a:lnTo>
                  <a:lnTo>
                    <a:pt x="217" y="20"/>
                  </a:lnTo>
                  <a:lnTo>
                    <a:pt x="212" y="20"/>
                  </a:lnTo>
                  <a:close/>
                </a:path>
              </a:pathLst>
            </a:custGeom>
            <a:solidFill>
              <a:schemeClr val="accent2"/>
            </a:solidFill>
            <a:ln w="9525">
              <a:solidFill>
                <a:schemeClr val="bg1"/>
              </a:solidFill>
              <a:round/>
              <a:headEnd/>
              <a:tailEnd/>
            </a:ln>
          </p:spPr>
          <p:txBody>
            <a:bodyPr/>
            <a:lstStyle/>
            <a:p>
              <a:endParaRPr lang="en-US" sz="3200" dirty="0"/>
            </a:p>
          </p:txBody>
        </p:sp>
        <p:sp>
          <p:nvSpPr>
            <p:cNvPr id="15" name="Freeform 474">
              <a:extLst>
                <a:ext uri="{FF2B5EF4-FFF2-40B4-BE49-F238E27FC236}">
                  <a16:creationId xmlns:a16="http://schemas.microsoft.com/office/drawing/2014/main" id="{973D3370-2240-5BEB-A356-F73078B0B071}"/>
                </a:ext>
              </a:extLst>
            </p:cNvPr>
            <p:cNvSpPr>
              <a:spLocks noEditPoints="1"/>
            </p:cNvSpPr>
            <p:nvPr/>
          </p:nvSpPr>
          <p:spPr bwMode="auto">
            <a:xfrm rot="770163">
              <a:off x="5137769" y="4098396"/>
              <a:ext cx="1520373" cy="914173"/>
            </a:xfrm>
            <a:custGeom>
              <a:avLst/>
              <a:gdLst>
                <a:gd name="T0" fmla="*/ 2147483647 w 751"/>
                <a:gd name="T1" fmla="*/ 2147483647 h 473"/>
                <a:gd name="T2" fmla="*/ 2147483647 w 751"/>
                <a:gd name="T3" fmla="*/ 2147483647 h 473"/>
                <a:gd name="T4" fmla="*/ 2147483647 w 751"/>
                <a:gd name="T5" fmla="*/ 2147483647 h 473"/>
                <a:gd name="T6" fmla="*/ 2147483647 w 751"/>
                <a:gd name="T7" fmla="*/ 2147483647 h 473"/>
                <a:gd name="T8" fmla="*/ 2147483647 w 751"/>
                <a:gd name="T9" fmla="*/ 2147483647 h 473"/>
                <a:gd name="T10" fmla="*/ 2147483647 w 751"/>
                <a:gd name="T11" fmla="*/ 2147483647 h 473"/>
                <a:gd name="T12" fmla="*/ 2147483647 w 751"/>
                <a:gd name="T13" fmla="*/ 2147483647 h 473"/>
                <a:gd name="T14" fmla="*/ 2147483647 w 751"/>
                <a:gd name="T15" fmla="*/ 2147483647 h 473"/>
                <a:gd name="T16" fmla="*/ 2147483647 w 751"/>
                <a:gd name="T17" fmla="*/ 2147483647 h 473"/>
                <a:gd name="T18" fmla="*/ 2147483647 w 751"/>
                <a:gd name="T19" fmla="*/ 2147483647 h 473"/>
                <a:gd name="T20" fmla="*/ 2147483647 w 751"/>
                <a:gd name="T21" fmla="*/ 2147483647 h 473"/>
                <a:gd name="T22" fmla="*/ 2147483647 w 751"/>
                <a:gd name="T23" fmla="*/ 2147483647 h 473"/>
                <a:gd name="T24" fmla="*/ 2147483647 w 751"/>
                <a:gd name="T25" fmla="*/ 2147483647 h 473"/>
                <a:gd name="T26" fmla="*/ 2147483647 w 751"/>
                <a:gd name="T27" fmla="*/ 2147483647 h 473"/>
                <a:gd name="T28" fmla="*/ 2147483647 w 751"/>
                <a:gd name="T29" fmla="*/ 2147483647 h 473"/>
                <a:gd name="T30" fmla="*/ 2147483647 w 751"/>
                <a:gd name="T31" fmla="*/ 2147483647 h 473"/>
                <a:gd name="T32" fmla="*/ 2147483647 w 751"/>
                <a:gd name="T33" fmla="*/ 2147483647 h 473"/>
                <a:gd name="T34" fmla="*/ 2147483647 w 751"/>
                <a:gd name="T35" fmla="*/ 2147483647 h 473"/>
                <a:gd name="T36" fmla="*/ 2147483647 w 751"/>
                <a:gd name="T37" fmla="*/ 2147483647 h 473"/>
                <a:gd name="T38" fmla="*/ 2147483647 w 751"/>
                <a:gd name="T39" fmla="*/ 2147483647 h 473"/>
                <a:gd name="T40" fmla="*/ 2147483647 w 751"/>
                <a:gd name="T41" fmla="*/ 2147483647 h 473"/>
                <a:gd name="T42" fmla="*/ 2147483647 w 751"/>
                <a:gd name="T43" fmla="*/ 2147483647 h 473"/>
                <a:gd name="T44" fmla="*/ 2147483647 w 751"/>
                <a:gd name="T45" fmla="*/ 2147483647 h 473"/>
                <a:gd name="T46" fmla="*/ 2147483647 w 751"/>
                <a:gd name="T47" fmla="*/ 2147483647 h 473"/>
                <a:gd name="T48" fmla="*/ 2147483647 w 751"/>
                <a:gd name="T49" fmla="*/ 2147483647 h 473"/>
                <a:gd name="T50" fmla="*/ 2147483647 w 751"/>
                <a:gd name="T51" fmla="*/ 2147483647 h 473"/>
                <a:gd name="T52" fmla="*/ 2147483647 w 751"/>
                <a:gd name="T53" fmla="*/ 2147483647 h 473"/>
                <a:gd name="T54" fmla="*/ 2147483647 w 751"/>
                <a:gd name="T55" fmla="*/ 2147483647 h 473"/>
                <a:gd name="T56" fmla="*/ 2147483647 w 751"/>
                <a:gd name="T57" fmla="*/ 2147483647 h 473"/>
                <a:gd name="T58" fmla="*/ 2147483647 w 751"/>
                <a:gd name="T59" fmla="*/ 2147483647 h 473"/>
                <a:gd name="T60" fmla="*/ 2147483647 w 751"/>
                <a:gd name="T61" fmla="*/ 2147483647 h 473"/>
                <a:gd name="T62" fmla="*/ 2147483647 w 751"/>
                <a:gd name="T63" fmla="*/ 2147483647 h 473"/>
                <a:gd name="T64" fmla="*/ 2147483647 w 751"/>
                <a:gd name="T65" fmla="*/ 2147483647 h 473"/>
                <a:gd name="T66" fmla="*/ 2147483647 w 751"/>
                <a:gd name="T67" fmla="*/ 2147483647 h 473"/>
                <a:gd name="T68" fmla="*/ 2147483647 w 751"/>
                <a:gd name="T69" fmla="*/ 2147483647 h 473"/>
                <a:gd name="T70" fmla="*/ 2147483647 w 751"/>
                <a:gd name="T71" fmla="*/ 2147483647 h 473"/>
                <a:gd name="T72" fmla="*/ 2147483647 w 751"/>
                <a:gd name="T73" fmla="*/ 2147483647 h 473"/>
                <a:gd name="T74" fmla="*/ 2147483647 w 751"/>
                <a:gd name="T75" fmla="*/ 2147483647 h 473"/>
                <a:gd name="T76" fmla="*/ 2147483647 w 751"/>
                <a:gd name="T77" fmla="*/ 2147483647 h 473"/>
                <a:gd name="T78" fmla="*/ 2147483647 w 751"/>
                <a:gd name="T79" fmla="*/ 2147483647 h 473"/>
                <a:gd name="T80" fmla="*/ 2147483647 w 751"/>
                <a:gd name="T81" fmla="*/ 2147483647 h 473"/>
                <a:gd name="T82" fmla="*/ 2147483647 w 751"/>
                <a:gd name="T83" fmla="*/ 2147483647 h 473"/>
                <a:gd name="T84" fmla="*/ 2147483647 w 751"/>
                <a:gd name="T85" fmla="*/ 2147483647 h 473"/>
                <a:gd name="T86" fmla="*/ 2147483647 w 751"/>
                <a:gd name="T87" fmla="*/ 2147483647 h 473"/>
                <a:gd name="T88" fmla="*/ 2147483647 w 751"/>
                <a:gd name="T89" fmla="*/ 2147483647 h 473"/>
                <a:gd name="T90" fmla="*/ 2147483647 w 751"/>
                <a:gd name="T91" fmla="*/ 2147483647 h 473"/>
                <a:gd name="T92" fmla="*/ 2147483647 w 751"/>
                <a:gd name="T93" fmla="*/ 2147483647 h 473"/>
                <a:gd name="T94" fmla="*/ 2147483647 w 751"/>
                <a:gd name="T95" fmla="*/ 2147483647 h 473"/>
                <a:gd name="T96" fmla="*/ 2147483647 w 751"/>
                <a:gd name="T97" fmla="*/ 2147483647 h 473"/>
                <a:gd name="T98" fmla="*/ 2147483647 w 751"/>
                <a:gd name="T99" fmla="*/ 2147483647 h 473"/>
                <a:gd name="T100" fmla="*/ 2147483647 w 751"/>
                <a:gd name="T101" fmla="*/ 2147483647 h 473"/>
                <a:gd name="T102" fmla="*/ 2147483647 w 751"/>
                <a:gd name="T103" fmla="*/ 2147483647 h 473"/>
                <a:gd name="T104" fmla="*/ 2147483647 w 751"/>
                <a:gd name="T105" fmla="*/ 2147483647 h 473"/>
                <a:gd name="T106" fmla="*/ 2147483647 w 751"/>
                <a:gd name="T107" fmla="*/ 2147483647 h 473"/>
                <a:gd name="T108" fmla="*/ 2147483647 w 751"/>
                <a:gd name="T109" fmla="*/ 2147483647 h 473"/>
                <a:gd name="T110" fmla="*/ 2147483647 w 751"/>
                <a:gd name="T111" fmla="*/ 2147483647 h 473"/>
                <a:gd name="T112" fmla="*/ 2147483647 w 751"/>
                <a:gd name="T113" fmla="*/ 2147483647 h 473"/>
                <a:gd name="T114" fmla="*/ 2147483647 w 751"/>
                <a:gd name="T115" fmla="*/ 2147483647 h 473"/>
                <a:gd name="T116" fmla="*/ 2147483647 w 751"/>
                <a:gd name="T117" fmla="*/ 2147483647 h 473"/>
                <a:gd name="T118" fmla="*/ 2147483647 w 751"/>
                <a:gd name="T119" fmla="*/ 2147483647 h 4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1"/>
                <a:gd name="T181" fmla="*/ 0 h 473"/>
                <a:gd name="T182" fmla="*/ 751 w 751"/>
                <a:gd name="T183" fmla="*/ 473 h 4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1" h="473">
                  <a:moveTo>
                    <a:pt x="318" y="473"/>
                  </a:moveTo>
                  <a:lnTo>
                    <a:pt x="323" y="468"/>
                  </a:lnTo>
                  <a:lnTo>
                    <a:pt x="323" y="463"/>
                  </a:lnTo>
                  <a:lnTo>
                    <a:pt x="333" y="458"/>
                  </a:lnTo>
                  <a:lnTo>
                    <a:pt x="338" y="453"/>
                  </a:lnTo>
                  <a:lnTo>
                    <a:pt x="348" y="453"/>
                  </a:lnTo>
                  <a:lnTo>
                    <a:pt x="338" y="443"/>
                  </a:lnTo>
                  <a:lnTo>
                    <a:pt x="328" y="438"/>
                  </a:lnTo>
                  <a:lnTo>
                    <a:pt x="333" y="433"/>
                  </a:lnTo>
                  <a:lnTo>
                    <a:pt x="328" y="433"/>
                  </a:lnTo>
                  <a:lnTo>
                    <a:pt x="323" y="433"/>
                  </a:lnTo>
                  <a:lnTo>
                    <a:pt x="323" y="428"/>
                  </a:lnTo>
                  <a:lnTo>
                    <a:pt x="318" y="418"/>
                  </a:lnTo>
                  <a:lnTo>
                    <a:pt x="313" y="418"/>
                  </a:lnTo>
                  <a:lnTo>
                    <a:pt x="308" y="413"/>
                  </a:lnTo>
                  <a:lnTo>
                    <a:pt x="302" y="418"/>
                  </a:lnTo>
                  <a:lnTo>
                    <a:pt x="297" y="418"/>
                  </a:lnTo>
                  <a:lnTo>
                    <a:pt x="292" y="413"/>
                  </a:lnTo>
                  <a:lnTo>
                    <a:pt x="292" y="408"/>
                  </a:lnTo>
                  <a:lnTo>
                    <a:pt x="297" y="403"/>
                  </a:lnTo>
                  <a:lnTo>
                    <a:pt x="297" y="398"/>
                  </a:lnTo>
                  <a:lnTo>
                    <a:pt x="297" y="393"/>
                  </a:lnTo>
                  <a:lnTo>
                    <a:pt x="297" y="388"/>
                  </a:lnTo>
                  <a:lnTo>
                    <a:pt x="292" y="388"/>
                  </a:lnTo>
                  <a:lnTo>
                    <a:pt x="287" y="388"/>
                  </a:lnTo>
                  <a:lnTo>
                    <a:pt x="282" y="393"/>
                  </a:lnTo>
                  <a:lnTo>
                    <a:pt x="282" y="388"/>
                  </a:lnTo>
                  <a:lnTo>
                    <a:pt x="277" y="388"/>
                  </a:lnTo>
                  <a:lnTo>
                    <a:pt x="277" y="393"/>
                  </a:lnTo>
                  <a:lnTo>
                    <a:pt x="272" y="393"/>
                  </a:lnTo>
                  <a:lnTo>
                    <a:pt x="267" y="398"/>
                  </a:lnTo>
                  <a:lnTo>
                    <a:pt x="262" y="388"/>
                  </a:lnTo>
                  <a:lnTo>
                    <a:pt x="272" y="377"/>
                  </a:lnTo>
                  <a:lnTo>
                    <a:pt x="272" y="372"/>
                  </a:lnTo>
                  <a:lnTo>
                    <a:pt x="262" y="372"/>
                  </a:lnTo>
                  <a:lnTo>
                    <a:pt x="257" y="372"/>
                  </a:lnTo>
                  <a:lnTo>
                    <a:pt x="252" y="372"/>
                  </a:lnTo>
                  <a:lnTo>
                    <a:pt x="247" y="367"/>
                  </a:lnTo>
                  <a:lnTo>
                    <a:pt x="252" y="362"/>
                  </a:lnTo>
                  <a:lnTo>
                    <a:pt x="252" y="357"/>
                  </a:lnTo>
                  <a:lnTo>
                    <a:pt x="247" y="347"/>
                  </a:lnTo>
                  <a:lnTo>
                    <a:pt x="247" y="342"/>
                  </a:lnTo>
                  <a:lnTo>
                    <a:pt x="247" y="337"/>
                  </a:lnTo>
                  <a:lnTo>
                    <a:pt x="242" y="332"/>
                  </a:lnTo>
                  <a:lnTo>
                    <a:pt x="237" y="332"/>
                  </a:lnTo>
                  <a:lnTo>
                    <a:pt x="237" y="327"/>
                  </a:lnTo>
                  <a:lnTo>
                    <a:pt x="242" y="327"/>
                  </a:lnTo>
                  <a:lnTo>
                    <a:pt x="237" y="322"/>
                  </a:lnTo>
                  <a:lnTo>
                    <a:pt x="232" y="312"/>
                  </a:lnTo>
                  <a:lnTo>
                    <a:pt x="222" y="302"/>
                  </a:lnTo>
                  <a:lnTo>
                    <a:pt x="217" y="302"/>
                  </a:lnTo>
                  <a:lnTo>
                    <a:pt x="212" y="292"/>
                  </a:lnTo>
                  <a:lnTo>
                    <a:pt x="207" y="292"/>
                  </a:lnTo>
                  <a:lnTo>
                    <a:pt x="202" y="292"/>
                  </a:lnTo>
                  <a:lnTo>
                    <a:pt x="202" y="287"/>
                  </a:lnTo>
                  <a:lnTo>
                    <a:pt x="197" y="287"/>
                  </a:lnTo>
                  <a:lnTo>
                    <a:pt x="192" y="287"/>
                  </a:lnTo>
                  <a:lnTo>
                    <a:pt x="187" y="287"/>
                  </a:lnTo>
                  <a:lnTo>
                    <a:pt x="182" y="287"/>
                  </a:lnTo>
                  <a:lnTo>
                    <a:pt x="182" y="292"/>
                  </a:lnTo>
                  <a:lnTo>
                    <a:pt x="176" y="297"/>
                  </a:lnTo>
                  <a:lnTo>
                    <a:pt x="171" y="297"/>
                  </a:lnTo>
                  <a:lnTo>
                    <a:pt x="166" y="297"/>
                  </a:lnTo>
                  <a:lnTo>
                    <a:pt x="166" y="302"/>
                  </a:lnTo>
                  <a:lnTo>
                    <a:pt x="161" y="307"/>
                  </a:lnTo>
                  <a:lnTo>
                    <a:pt x="161" y="302"/>
                  </a:lnTo>
                  <a:lnTo>
                    <a:pt x="156" y="302"/>
                  </a:lnTo>
                  <a:lnTo>
                    <a:pt x="151" y="302"/>
                  </a:lnTo>
                  <a:lnTo>
                    <a:pt x="146" y="302"/>
                  </a:lnTo>
                  <a:lnTo>
                    <a:pt x="141" y="302"/>
                  </a:lnTo>
                  <a:lnTo>
                    <a:pt x="141" y="297"/>
                  </a:lnTo>
                  <a:lnTo>
                    <a:pt x="136" y="297"/>
                  </a:lnTo>
                  <a:lnTo>
                    <a:pt x="131" y="297"/>
                  </a:lnTo>
                  <a:lnTo>
                    <a:pt x="126" y="292"/>
                  </a:lnTo>
                  <a:lnTo>
                    <a:pt x="121" y="287"/>
                  </a:lnTo>
                  <a:lnTo>
                    <a:pt x="116" y="287"/>
                  </a:lnTo>
                  <a:lnTo>
                    <a:pt x="106" y="282"/>
                  </a:lnTo>
                  <a:lnTo>
                    <a:pt x="101" y="277"/>
                  </a:lnTo>
                  <a:lnTo>
                    <a:pt x="96" y="277"/>
                  </a:lnTo>
                  <a:lnTo>
                    <a:pt x="101" y="277"/>
                  </a:lnTo>
                  <a:lnTo>
                    <a:pt x="106" y="277"/>
                  </a:lnTo>
                  <a:lnTo>
                    <a:pt x="106" y="272"/>
                  </a:lnTo>
                  <a:lnTo>
                    <a:pt x="101" y="272"/>
                  </a:lnTo>
                  <a:lnTo>
                    <a:pt x="106" y="267"/>
                  </a:lnTo>
                  <a:lnTo>
                    <a:pt x="111" y="267"/>
                  </a:lnTo>
                  <a:lnTo>
                    <a:pt x="106" y="267"/>
                  </a:lnTo>
                  <a:lnTo>
                    <a:pt x="106" y="262"/>
                  </a:lnTo>
                  <a:lnTo>
                    <a:pt x="111" y="256"/>
                  </a:lnTo>
                  <a:lnTo>
                    <a:pt x="111" y="262"/>
                  </a:lnTo>
                  <a:lnTo>
                    <a:pt x="111" y="256"/>
                  </a:lnTo>
                  <a:lnTo>
                    <a:pt x="116" y="256"/>
                  </a:lnTo>
                  <a:lnTo>
                    <a:pt x="111" y="256"/>
                  </a:lnTo>
                  <a:lnTo>
                    <a:pt x="116" y="256"/>
                  </a:lnTo>
                  <a:lnTo>
                    <a:pt x="116" y="251"/>
                  </a:lnTo>
                  <a:lnTo>
                    <a:pt x="121" y="246"/>
                  </a:lnTo>
                  <a:lnTo>
                    <a:pt x="121" y="241"/>
                  </a:lnTo>
                  <a:lnTo>
                    <a:pt x="126" y="236"/>
                  </a:lnTo>
                  <a:lnTo>
                    <a:pt x="126" y="231"/>
                  </a:lnTo>
                  <a:lnTo>
                    <a:pt x="131" y="231"/>
                  </a:lnTo>
                  <a:lnTo>
                    <a:pt x="131" y="226"/>
                  </a:lnTo>
                  <a:lnTo>
                    <a:pt x="136" y="221"/>
                  </a:lnTo>
                  <a:lnTo>
                    <a:pt x="131" y="221"/>
                  </a:lnTo>
                  <a:lnTo>
                    <a:pt x="131" y="216"/>
                  </a:lnTo>
                  <a:lnTo>
                    <a:pt x="131" y="221"/>
                  </a:lnTo>
                  <a:lnTo>
                    <a:pt x="126" y="226"/>
                  </a:lnTo>
                  <a:lnTo>
                    <a:pt x="126" y="231"/>
                  </a:lnTo>
                  <a:lnTo>
                    <a:pt x="121" y="231"/>
                  </a:lnTo>
                  <a:lnTo>
                    <a:pt x="121" y="236"/>
                  </a:lnTo>
                  <a:lnTo>
                    <a:pt x="121" y="241"/>
                  </a:lnTo>
                  <a:lnTo>
                    <a:pt x="116" y="241"/>
                  </a:lnTo>
                  <a:lnTo>
                    <a:pt x="116" y="246"/>
                  </a:lnTo>
                  <a:lnTo>
                    <a:pt x="116" y="251"/>
                  </a:lnTo>
                  <a:lnTo>
                    <a:pt x="111" y="251"/>
                  </a:lnTo>
                  <a:lnTo>
                    <a:pt x="111" y="256"/>
                  </a:lnTo>
                  <a:lnTo>
                    <a:pt x="106" y="256"/>
                  </a:lnTo>
                  <a:lnTo>
                    <a:pt x="106" y="262"/>
                  </a:lnTo>
                  <a:lnTo>
                    <a:pt x="101" y="262"/>
                  </a:lnTo>
                  <a:lnTo>
                    <a:pt x="96" y="267"/>
                  </a:lnTo>
                  <a:lnTo>
                    <a:pt x="96" y="272"/>
                  </a:lnTo>
                  <a:lnTo>
                    <a:pt x="96" y="267"/>
                  </a:lnTo>
                  <a:lnTo>
                    <a:pt x="91" y="272"/>
                  </a:lnTo>
                  <a:lnTo>
                    <a:pt x="86" y="272"/>
                  </a:lnTo>
                  <a:lnTo>
                    <a:pt x="91" y="272"/>
                  </a:lnTo>
                  <a:lnTo>
                    <a:pt x="96" y="277"/>
                  </a:lnTo>
                  <a:lnTo>
                    <a:pt x="91" y="277"/>
                  </a:lnTo>
                  <a:lnTo>
                    <a:pt x="86" y="272"/>
                  </a:lnTo>
                  <a:lnTo>
                    <a:pt x="81" y="272"/>
                  </a:lnTo>
                  <a:lnTo>
                    <a:pt x="76" y="272"/>
                  </a:lnTo>
                  <a:lnTo>
                    <a:pt x="71" y="272"/>
                  </a:lnTo>
                  <a:lnTo>
                    <a:pt x="71" y="277"/>
                  </a:lnTo>
                  <a:lnTo>
                    <a:pt x="71" y="272"/>
                  </a:lnTo>
                  <a:lnTo>
                    <a:pt x="71" y="277"/>
                  </a:lnTo>
                  <a:lnTo>
                    <a:pt x="66" y="277"/>
                  </a:lnTo>
                  <a:lnTo>
                    <a:pt x="61" y="277"/>
                  </a:lnTo>
                  <a:lnTo>
                    <a:pt x="56" y="277"/>
                  </a:lnTo>
                  <a:lnTo>
                    <a:pt x="50" y="282"/>
                  </a:lnTo>
                  <a:lnTo>
                    <a:pt x="50" y="287"/>
                  </a:lnTo>
                  <a:lnTo>
                    <a:pt x="45" y="287"/>
                  </a:lnTo>
                  <a:lnTo>
                    <a:pt x="45" y="292"/>
                  </a:lnTo>
                  <a:lnTo>
                    <a:pt x="40" y="292"/>
                  </a:lnTo>
                  <a:lnTo>
                    <a:pt x="40" y="297"/>
                  </a:lnTo>
                  <a:lnTo>
                    <a:pt x="35" y="297"/>
                  </a:lnTo>
                  <a:lnTo>
                    <a:pt x="35" y="302"/>
                  </a:lnTo>
                  <a:lnTo>
                    <a:pt x="35" y="297"/>
                  </a:lnTo>
                  <a:lnTo>
                    <a:pt x="30" y="302"/>
                  </a:lnTo>
                  <a:lnTo>
                    <a:pt x="30" y="297"/>
                  </a:lnTo>
                  <a:lnTo>
                    <a:pt x="30" y="302"/>
                  </a:lnTo>
                  <a:lnTo>
                    <a:pt x="25" y="297"/>
                  </a:lnTo>
                  <a:lnTo>
                    <a:pt x="25" y="302"/>
                  </a:lnTo>
                  <a:lnTo>
                    <a:pt x="20" y="297"/>
                  </a:lnTo>
                  <a:lnTo>
                    <a:pt x="15" y="302"/>
                  </a:lnTo>
                  <a:lnTo>
                    <a:pt x="10" y="302"/>
                  </a:lnTo>
                  <a:lnTo>
                    <a:pt x="5" y="302"/>
                  </a:lnTo>
                  <a:lnTo>
                    <a:pt x="10" y="297"/>
                  </a:lnTo>
                  <a:lnTo>
                    <a:pt x="10" y="292"/>
                  </a:lnTo>
                  <a:lnTo>
                    <a:pt x="5" y="292"/>
                  </a:lnTo>
                  <a:lnTo>
                    <a:pt x="0" y="292"/>
                  </a:lnTo>
                  <a:lnTo>
                    <a:pt x="0" y="287"/>
                  </a:lnTo>
                  <a:lnTo>
                    <a:pt x="0" y="282"/>
                  </a:lnTo>
                  <a:lnTo>
                    <a:pt x="5" y="277"/>
                  </a:lnTo>
                  <a:lnTo>
                    <a:pt x="5" y="272"/>
                  </a:lnTo>
                  <a:lnTo>
                    <a:pt x="5" y="267"/>
                  </a:lnTo>
                  <a:lnTo>
                    <a:pt x="10" y="262"/>
                  </a:lnTo>
                  <a:lnTo>
                    <a:pt x="15" y="262"/>
                  </a:lnTo>
                  <a:lnTo>
                    <a:pt x="15" y="256"/>
                  </a:lnTo>
                  <a:lnTo>
                    <a:pt x="20" y="256"/>
                  </a:lnTo>
                  <a:lnTo>
                    <a:pt x="20" y="251"/>
                  </a:lnTo>
                  <a:lnTo>
                    <a:pt x="25" y="246"/>
                  </a:lnTo>
                  <a:lnTo>
                    <a:pt x="25" y="241"/>
                  </a:lnTo>
                  <a:lnTo>
                    <a:pt x="30" y="241"/>
                  </a:lnTo>
                  <a:lnTo>
                    <a:pt x="35" y="236"/>
                  </a:lnTo>
                  <a:lnTo>
                    <a:pt x="40" y="231"/>
                  </a:lnTo>
                  <a:lnTo>
                    <a:pt x="40" y="226"/>
                  </a:lnTo>
                  <a:lnTo>
                    <a:pt x="45" y="231"/>
                  </a:lnTo>
                  <a:lnTo>
                    <a:pt x="45" y="226"/>
                  </a:lnTo>
                  <a:lnTo>
                    <a:pt x="50" y="226"/>
                  </a:lnTo>
                  <a:lnTo>
                    <a:pt x="50" y="221"/>
                  </a:lnTo>
                  <a:lnTo>
                    <a:pt x="45" y="221"/>
                  </a:lnTo>
                  <a:lnTo>
                    <a:pt x="50" y="216"/>
                  </a:lnTo>
                  <a:lnTo>
                    <a:pt x="50" y="211"/>
                  </a:lnTo>
                  <a:lnTo>
                    <a:pt x="50" y="206"/>
                  </a:lnTo>
                  <a:lnTo>
                    <a:pt x="56" y="201"/>
                  </a:lnTo>
                  <a:lnTo>
                    <a:pt x="61" y="196"/>
                  </a:lnTo>
                  <a:lnTo>
                    <a:pt x="61" y="191"/>
                  </a:lnTo>
                  <a:lnTo>
                    <a:pt x="66" y="191"/>
                  </a:lnTo>
                  <a:lnTo>
                    <a:pt x="71" y="186"/>
                  </a:lnTo>
                  <a:lnTo>
                    <a:pt x="76" y="181"/>
                  </a:lnTo>
                  <a:lnTo>
                    <a:pt x="76" y="176"/>
                  </a:lnTo>
                  <a:lnTo>
                    <a:pt x="81" y="176"/>
                  </a:lnTo>
                  <a:lnTo>
                    <a:pt x="81" y="171"/>
                  </a:lnTo>
                  <a:lnTo>
                    <a:pt x="86" y="171"/>
                  </a:lnTo>
                  <a:lnTo>
                    <a:pt x="91" y="166"/>
                  </a:lnTo>
                  <a:lnTo>
                    <a:pt x="91" y="161"/>
                  </a:lnTo>
                  <a:lnTo>
                    <a:pt x="91" y="151"/>
                  </a:lnTo>
                  <a:lnTo>
                    <a:pt x="91" y="146"/>
                  </a:lnTo>
                  <a:lnTo>
                    <a:pt x="91" y="141"/>
                  </a:lnTo>
                  <a:lnTo>
                    <a:pt x="91" y="146"/>
                  </a:lnTo>
                  <a:lnTo>
                    <a:pt x="96" y="151"/>
                  </a:lnTo>
                  <a:lnTo>
                    <a:pt x="101" y="151"/>
                  </a:lnTo>
                  <a:lnTo>
                    <a:pt x="106" y="151"/>
                  </a:lnTo>
                  <a:lnTo>
                    <a:pt x="111" y="146"/>
                  </a:lnTo>
                  <a:lnTo>
                    <a:pt x="116" y="146"/>
                  </a:lnTo>
                  <a:lnTo>
                    <a:pt x="116" y="141"/>
                  </a:lnTo>
                  <a:lnTo>
                    <a:pt x="121" y="141"/>
                  </a:lnTo>
                  <a:lnTo>
                    <a:pt x="126" y="136"/>
                  </a:lnTo>
                  <a:lnTo>
                    <a:pt x="126" y="131"/>
                  </a:lnTo>
                  <a:lnTo>
                    <a:pt x="131" y="125"/>
                  </a:lnTo>
                  <a:lnTo>
                    <a:pt x="131" y="120"/>
                  </a:lnTo>
                  <a:lnTo>
                    <a:pt x="136" y="115"/>
                  </a:lnTo>
                  <a:lnTo>
                    <a:pt x="136" y="120"/>
                  </a:lnTo>
                  <a:lnTo>
                    <a:pt x="131" y="120"/>
                  </a:lnTo>
                  <a:lnTo>
                    <a:pt x="131" y="125"/>
                  </a:lnTo>
                  <a:lnTo>
                    <a:pt x="131" y="120"/>
                  </a:lnTo>
                  <a:lnTo>
                    <a:pt x="136" y="120"/>
                  </a:lnTo>
                  <a:lnTo>
                    <a:pt x="136" y="115"/>
                  </a:lnTo>
                  <a:lnTo>
                    <a:pt x="141" y="115"/>
                  </a:lnTo>
                  <a:lnTo>
                    <a:pt x="141" y="110"/>
                  </a:lnTo>
                  <a:lnTo>
                    <a:pt x="146" y="110"/>
                  </a:lnTo>
                  <a:lnTo>
                    <a:pt x="151" y="110"/>
                  </a:lnTo>
                  <a:lnTo>
                    <a:pt x="156" y="110"/>
                  </a:lnTo>
                  <a:lnTo>
                    <a:pt x="156" y="105"/>
                  </a:lnTo>
                  <a:lnTo>
                    <a:pt x="156" y="100"/>
                  </a:lnTo>
                  <a:lnTo>
                    <a:pt x="161" y="95"/>
                  </a:lnTo>
                  <a:lnTo>
                    <a:pt x="166" y="95"/>
                  </a:lnTo>
                  <a:lnTo>
                    <a:pt x="171" y="95"/>
                  </a:lnTo>
                  <a:lnTo>
                    <a:pt x="176" y="100"/>
                  </a:lnTo>
                  <a:lnTo>
                    <a:pt x="176" y="95"/>
                  </a:lnTo>
                  <a:lnTo>
                    <a:pt x="171" y="85"/>
                  </a:lnTo>
                  <a:lnTo>
                    <a:pt x="176" y="85"/>
                  </a:lnTo>
                  <a:lnTo>
                    <a:pt x="182" y="75"/>
                  </a:lnTo>
                  <a:lnTo>
                    <a:pt x="187" y="75"/>
                  </a:lnTo>
                  <a:lnTo>
                    <a:pt x="182" y="75"/>
                  </a:lnTo>
                  <a:lnTo>
                    <a:pt x="182" y="70"/>
                  </a:lnTo>
                  <a:lnTo>
                    <a:pt x="182" y="65"/>
                  </a:lnTo>
                  <a:lnTo>
                    <a:pt x="176" y="70"/>
                  </a:lnTo>
                  <a:lnTo>
                    <a:pt x="171" y="70"/>
                  </a:lnTo>
                  <a:lnTo>
                    <a:pt x="166" y="70"/>
                  </a:lnTo>
                  <a:lnTo>
                    <a:pt x="166" y="75"/>
                  </a:lnTo>
                  <a:lnTo>
                    <a:pt x="161" y="75"/>
                  </a:lnTo>
                  <a:lnTo>
                    <a:pt x="161" y="80"/>
                  </a:lnTo>
                  <a:lnTo>
                    <a:pt x="156" y="80"/>
                  </a:lnTo>
                  <a:lnTo>
                    <a:pt x="156" y="75"/>
                  </a:lnTo>
                  <a:lnTo>
                    <a:pt x="161" y="75"/>
                  </a:lnTo>
                  <a:lnTo>
                    <a:pt x="156" y="70"/>
                  </a:lnTo>
                  <a:lnTo>
                    <a:pt x="156" y="65"/>
                  </a:lnTo>
                  <a:lnTo>
                    <a:pt x="151" y="60"/>
                  </a:lnTo>
                  <a:lnTo>
                    <a:pt x="156" y="60"/>
                  </a:lnTo>
                  <a:lnTo>
                    <a:pt x="156" y="55"/>
                  </a:lnTo>
                  <a:lnTo>
                    <a:pt x="151" y="55"/>
                  </a:lnTo>
                  <a:lnTo>
                    <a:pt x="151" y="60"/>
                  </a:lnTo>
                  <a:lnTo>
                    <a:pt x="151" y="55"/>
                  </a:lnTo>
                  <a:lnTo>
                    <a:pt x="146" y="50"/>
                  </a:lnTo>
                  <a:lnTo>
                    <a:pt x="146" y="45"/>
                  </a:lnTo>
                  <a:lnTo>
                    <a:pt x="151" y="45"/>
                  </a:lnTo>
                  <a:lnTo>
                    <a:pt x="151" y="40"/>
                  </a:lnTo>
                  <a:lnTo>
                    <a:pt x="146" y="40"/>
                  </a:lnTo>
                  <a:lnTo>
                    <a:pt x="146" y="35"/>
                  </a:lnTo>
                  <a:lnTo>
                    <a:pt x="141" y="35"/>
                  </a:lnTo>
                  <a:lnTo>
                    <a:pt x="141" y="30"/>
                  </a:lnTo>
                  <a:lnTo>
                    <a:pt x="141" y="25"/>
                  </a:lnTo>
                  <a:lnTo>
                    <a:pt x="141" y="20"/>
                  </a:lnTo>
                  <a:lnTo>
                    <a:pt x="136" y="10"/>
                  </a:lnTo>
                  <a:lnTo>
                    <a:pt x="131" y="5"/>
                  </a:lnTo>
                  <a:lnTo>
                    <a:pt x="136" y="5"/>
                  </a:lnTo>
                  <a:lnTo>
                    <a:pt x="136" y="0"/>
                  </a:lnTo>
                  <a:lnTo>
                    <a:pt x="141" y="5"/>
                  </a:lnTo>
                  <a:lnTo>
                    <a:pt x="146" y="10"/>
                  </a:lnTo>
                  <a:lnTo>
                    <a:pt x="151" y="10"/>
                  </a:lnTo>
                  <a:lnTo>
                    <a:pt x="151" y="15"/>
                  </a:lnTo>
                  <a:lnTo>
                    <a:pt x="156" y="15"/>
                  </a:lnTo>
                  <a:lnTo>
                    <a:pt x="161" y="20"/>
                  </a:lnTo>
                  <a:lnTo>
                    <a:pt x="166" y="20"/>
                  </a:lnTo>
                  <a:lnTo>
                    <a:pt x="161" y="20"/>
                  </a:lnTo>
                  <a:lnTo>
                    <a:pt x="166" y="20"/>
                  </a:lnTo>
                  <a:lnTo>
                    <a:pt x="171" y="20"/>
                  </a:lnTo>
                  <a:lnTo>
                    <a:pt x="171" y="25"/>
                  </a:lnTo>
                  <a:lnTo>
                    <a:pt x="176" y="25"/>
                  </a:lnTo>
                  <a:lnTo>
                    <a:pt x="176" y="20"/>
                  </a:lnTo>
                  <a:lnTo>
                    <a:pt x="176" y="15"/>
                  </a:lnTo>
                  <a:lnTo>
                    <a:pt x="171" y="15"/>
                  </a:lnTo>
                  <a:lnTo>
                    <a:pt x="171" y="10"/>
                  </a:lnTo>
                  <a:lnTo>
                    <a:pt x="171" y="5"/>
                  </a:lnTo>
                  <a:lnTo>
                    <a:pt x="171" y="10"/>
                  </a:lnTo>
                  <a:lnTo>
                    <a:pt x="176" y="10"/>
                  </a:lnTo>
                  <a:lnTo>
                    <a:pt x="176" y="5"/>
                  </a:lnTo>
                  <a:lnTo>
                    <a:pt x="182" y="10"/>
                  </a:lnTo>
                  <a:lnTo>
                    <a:pt x="182" y="15"/>
                  </a:lnTo>
                  <a:lnTo>
                    <a:pt x="182" y="20"/>
                  </a:lnTo>
                  <a:lnTo>
                    <a:pt x="182" y="25"/>
                  </a:lnTo>
                  <a:lnTo>
                    <a:pt x="176" y="20"/>
                  </a:lnTo>
                  <a:lnTo>
                    <a:pt x="176" y="25"/>
                  </a:lnTo>
                  <a:lnTo>
                    <a:pt x="182" y="25"/>
                  </a:lnTo>
                  <a:lnTo>
                    <a:pt x="176" y="25"/>
                  </a:lnTo>
                  <a:lnTo>
                    <a:pt x="176" y="30"/>
                  </a:lnTo>
                  <a:lnTo>
                    <a:pt x="182" y="25"/>
                  </a:lnTo>
                  <a:lnTo>
                    <a:pt x="187" y="25"/>
                  </a:lnTo>
                  <a:lnTo>
                    <a:pt x="192" y="30"/>
                  </a:lnTo>
                  <a:lnTo>
                    <a:pt x="197" y="35"/>
                  </a:lnTo>
                  <a:lnTo>
                    <a:pt x="192" y="35"/>
                  </a:lnTo>
                  <a:lnTo>
                    <a:pt x="197" y="35"/>
                  </a:lnTo>
                  <a:lnTo>
                    <a:pt x="197" y="40"/>
                  </a:lnTo>
                  <a:lnTo>
                    <a:pt x="202" y="40"/>
                  </a:lnTo>
                  <a:lnTo>
                    <a:pt x="202" y="35"/>
                  </a:lnTo>
                  <a:lnTo>
                    <a:pt x="197" y="30"/>
                  </a:lnTo>
                  <a:lnTo>
                    <a:pt x="202" y="30"/>
                  </a:lnTo>
                  <a:lnTo>
                    <a:pt x="202" y="25"/>
                  </a:lnTo>
                  <a:lnTo>
                    <a:pt x="202" y="30"/>
                  </a:lnTo>
                  <a:lnTo>
                    <a:pt x="207" y="30"/>
                  </a:lnTo>
                  <a:lnTo>
                    <a:pt x="202" y="35"/>
                  </a:lnTo>
                  <a:lnTo>
                    <a:pt x="207" y="35"/>
                  </a:lnTo>
                  <a:lnTo>
                    <a:pt x="202" y="35"/>
                  </a:lnTo>
                  <a:lnTo>
                    <a:pt x="207" y="35"/>
                  </a:lnTo>
                  <a:lnTo>
                    <a:pt x="212" y="35"/>
                  </a:lnTo>
                  <a:lnTo>
                    <a:pt x="217" y="35"/>
                  </a:lnTo>
                  <a:lnTo>
                    <a:pt x="212" y="35"/>
                  </a:lnTo>
                  <a:lnTo>
                    <a:pt x="207" y="35"/>
                  </a:lnTo>
                  <a:lnTo>
                    <a:pt x="207" y="30"/>
                  </a:lnTo>
                  <a:lnTo>
                    <a:pt x="207" y="25"/>
                  </a:lnTo>
                  <a:lnTo>
                    <a:pt x="212" y="25"/>
                  </a:lnTo>
                  <a:lnTo>
                    <a:pt x="217" y="25"/>
                  </a:lnTo>
                  <a:lnTo>
                    <a:pt x="212" y="25"/>
                  </a:lnTo>
                  <a:lnTo>
                    <a:pt x="207" y="25"/>
                  </a:lnTo>
                  <a:lnTo>
                    <a:pt x="202" y="25"/>
                  </a:lnTo>
                  <a:lnTo>
                    <a:pt x="202" y="20"/>
                  </a:lnTo>
                  <a:lnTo>
                    <a:pt x="212" y="15"/>
                  </a:lnTo>
                  <a:lnTo>
                    <a:pt x="217" y="15"/>
                  </a:lnTo>
                  <a:lnTo>
                    <a:pt x="222" y="15"/>
                  </a:lnTo>
                  <a:lnTo>
                    <a:pt x="227" y="15"/>
                  </a:lnTo>
                  <a:lnTo>
                    <a:pt x="227" y="20"/>
                  </a:lnTo>
                  <a:lnTo>
                    <a:pt x="222" y="20"/>
                  </a:lnTo>
                  <a:lnTo>
                    <a:pt x="222" y="25"/>
                  </a:lnTo>
                  <a:lnTo>
                    <a:pt x="227" y="25"/>
                  </a:lnTo>
                  <a:lnTo>
                    <a:pt x="227" y="20"/>
                  </a:lnTo>
                  <a:lnTo>
                    <a:pt x="227" y="15"/>
                  </a:lnTo>
                  <a:lnTo>
                    <a:pt x="227" y="20"/>
                  </a:lnTo>
                  <a:lnTo>
                    <a:pt x="232" y="20"/>
                  </a:lnTo>
                  <a:lnTo>
                    <a:pt x="232" y="25"/>
                  </a:lnTo>
                  <a:lnTo>
                    <a:pt x="237" y="25"/>
                  </a:lnTo>
                  <a:lnTo>
                    <a:pt x="242" y="25"/>
                  </a:lnTo>
                  <a:lnTo>
                    <a:pt x="237" y="25"/>
                  </a:lnTo>
                  <a:lnTo>
                    <a:pt x="237" y="30"/>
                  </a:lnTo>
                  <a:lnTo>
                    <a:pt x="242" y="30"/>
                  </a:lnTo>
                  <a:lnTo>
                    <a:pt x="242" y="25"/>
                  </a:lnTo>
                  <a:lnTo>
                    <a:pt x="247" y="25"/>
                  </a:lnTo>
                  <a:lnTo>
                    <a:pt x="247" y="30"/>
                  </a:lnTo>
                  <a:lnTo>
                    <a:pt x="242" y="30"/>
                  </a:lnTo>
                  <a:lnTo>
                    <a:pt x="247" y="35"/>
                  </a:lnTo>
                  <a:lnTo>
                    <a:pt x="252" y="30"/>
                  </a:lnTo>
                  <a:lnTo>
                    <a:pt x="252" y="35"/>
                  </a:lnTo>
                  <a:lnTo>
                    <a:pt x="247" y="35"/>
                  </a:lnTo>
                  <a:lnTo>
                    <a:pt x="247" y="40"/>
                  </a:lnTo>
                  <a:lnTo>
                    <a:pt x="242" y="40"/>
                  </a:lnTo>
                  <a:lnTo>
                    <a:pt x="247" y="45"/>
                  </a:lnTo>
                  <a:lnTo>
                    <a:pt x="252" y="45"/>
                  </a:lnTo>
                  <a:lnTo>
                    <a:pt x="252" y="50"/>
                  </a:lnTo>
                  <a:lnTo>
                    <a:pt x="252" y="45"/>
                  </a:lnTo>
                  <a:lnTo>
                    <a:pt x="257" y="45"/>
                  </a:lnTo>
                  <a:lnTo>
                    <a:pt x="262" y="45"/>
                  </a:lnTo>
                  <a:lnTo>
                    <a:pt x="262" y="40"/>
                  </a:lnTo>
                  <a:lnTo>
                    <a:pt x="262" y="45"/>
                  </a:lnTo>
                  <a:lnTo>
                    <a:pt x="262" y="40"/>
                  </a:lnTo>
                  <a:lnTo>
                    <a:pt x="267" y="40"/>
                  </a:lnTo>
                  <a:lnTo>
                    <a:pt x="262" y="40"/>
                  </a:lnTo>
                  <a:lnTo>
                    <a:pt x="262" y="35"/>
                  </a:lnTo>
                  <a:lnTo>
                    <a:pt x="257" y="35"/>
                  </a:lnTo>
                  <a:lnTo>
                    <a:pt x="257" y="30"/>
                  </a:lnTo>
                  <a:lnTo>
                    <a:pt x="252" y="30"/>
                  </a:lnTo>
                  <a:lnTo>
                    <a:pt x="252" y="25"/>
                  </a:lnTo>
                  <a:lnTo>
                    <a:pt x="247" y="25"/>
                  </a:lnTo>
                  <a:lnTo>
                    <a:pt x="252" y="25"/>
                  </a:lnTo>
                  <a:lnTo>
                    <a:pt x="247" y="25"/>
                  </a:lnTo>
                  <a:lnTo>
                    <a:pt x="242" y="25"/>
                  </a:lnTo>
                  <a:lnTo>
                    <a:pt x="242" y="20"/>
                  </a:lnTo>
                  <a:lnTo>
                    <a:pt x="237" y="20"/>
                  </a:lnTo>
                  <a:lnTo>
                    <a:pt x="232" y="20"/>
                  </a:lnTo>
                  <a:lnTo>
                    <a:pt x="237" y="20"/>
                  </a:lnTo>
                  <a:lnTo>
                    <a:pt x="232" y="20"/>
                  </a:lnTo>
                  <a:lnTo>
                    <a:pt x="237" y="15"/>
                  </a:lnTo>
                  <a:lnTo>
                    <a:pt x="242" y="20"/>
                  </a:lnTo>
                  <a:lnTo>
                    <a:pt x="242" y="15"/>
                  </a:lnTo>
                  <a:lnTo>
                    <a:pt x="247" y="15"/>
                  </a:lnTo>
                  <a:lnTo>
                    <a:pt x="247" y="20"/>
                  </a:lnTo>
                  <a:lnTo>
                    <a:pt x="247" y="15"/>
                  </a:lnTo>
                  <a:lnTo>
                    <a:pt x="252" y="20"/>
                  </a:lnTo>
                  <a:lnTo>
                    <a:pt x="257" y="15"/>
                  </a:lnTo>
                  <a:lnTo>
                    <a:pt x="257" y="20"/>
                  </a:lnTo>
                  <a:lnTo>
                    <a:pt x="262" y="20"/>
                  </a:lnTo>
                  <a:lnTo>
                    <a:pt x="257" y="20"/>
                  </a:lnTo>
                  <a:lnTo>
                    <a:pt x="257" y="25"/>
                  </a:lnTo>
                  <a:lnTo>
                    <a:pt x="262" y="25"/>
                  </a:lnTo>
                  <a:lnTo>
                    <a:pt x="262" y="30"/>
                  </a:lnTo>
                  <a:lnTo>
                    <a:pt x="267" y="30"/>
                  </a:lnTo>
                  <a:lnTo>
                    <a:pt x="267" y="25"/>
                  </a:lnTo>
                  <a:lnTo>
                    <a:pt x="262" y="25"/>
                  </a:lnTo>
                  <a:lnTo>
                    <a:pt x="262" y="20"/>
                  </a:lnTo>
                  <a:lnTo>
                    <a:pt x="267" y="20"/>
                  </a:lnTo>
                  <a:lnTo>
                    <a:pt x="262" y="20"/>
                  </a:lnTo>
                  <a:lnTo>
                    <a:pt x="262" y="15"/>
                  </a:lnTo>
                  <a:lnTo>
                    <a:pt x="267" y="15"/>
                  </a:lnTo>
                  <a:lnTo>
                    <a:pt x="262" y="15"/>
                  </a:lnTo>
                  <a:lnTo>
                    <a:pt x="267" y="15"/>
                  </a:lnTo>
                  <a:lnTo>
                    <a:pt x="262" y="15"/>
                  </a:lnTo>
                  <a:lnTo>
                    <a:pt x="262" y="10"/>
                  </a:lnTo>
                  <a:lnTo>
                    <a:pt x="267" y="10"/>
                  </a:lnTo>
                  <a:lnTo>
                    <a:pt x="267" y="15"/>
                  </a:lnTo>
                  <a:lnTo>
                    <a:pt x="267" y="20"/>
                  </a:lnTo>
                  <a:lnTo>
                    <a:pt x="272" y="25"/>
                  </a:lnTo>
                  <a:lnTo>
                    <a:pt x="277" y="25"/>
                  </a:lnTo>
                  <a:lnTo>
                    <a:pt x="277" y="20"/>
                  </a:lnTo>
                  <a:lnTo>
                    <a:pt x="277" y="25"/>
                  </a:lnTo>
                  <a:lnTo>
                    <a:pt x="282" y="20"/>
                  </a:lnTo>
                  <a:lnTo>
                    <a:pt x="277" y="20"/>
                  </a:lnTo>
                  <a:lnTo>
                    <a:pt x="277" y="15"/>
                  </a:lnTo>
                  <a:lnTo>
                    <a:pt x="282" y="15"/>
                  </a:lnTo>
                  <a:lnTo>
                    <a:pt x="282" y="10"/>
                  </a:lnTo>
                  <a:lnTo>
                    <a:pt x="287" y="10"/>
                  </a:lnTo>
                  <a:lnTo>
                    <a:pt x="287" y="15"/>
                  </a:lnTo>
                  <a:lnTo>
                    <a:pt x="292" y="15"/>
                  </a:lnTo>
                  <a:lnTo>
                    <a:pt x="292" y="20"/>
                  </a:lnTo>
                  <a:lnTo>
                    <a:pt x="287" y="20"/>
                  </a:lnTo>
                  <a:lnTo>
                    <a:pt x="282" y="20"/>
                  </a:lnTo>
                  <a:lnTo>
                    <a:pt x="287" y="20"/>
                  </a:lnTo>
                  <a:lnTo>
                    <a:pt x="287" y="25"/>
                  </a:lnTo>
                  <a:lnTo>
                    <a:pt x="287" y="20"/>
                  </a:lnTo>
                  <a:lnTo>
                    <a:pt x="287" y="25"/>
                  </a:lnTo>
                  <a:lnTo>
                    <a:pt x="292" y="25"/>
                  </a:lnTo>
                  <a:lnTo>
                    <a:pt x="292" y="20"/>
                  </a:lnTo>
                  <a:lnTo>
                    <a:pt x="297" y="25"/>
                  </a:lnTo>
                  <a:lnTo>
                    <a:pt x="302" y="25"/>
                  </a:lnTo>
                  <a:lnTo>
                    <a:pt x="302" y="30"/>
                  </a:lnTo>
                  <a:lnTo>
                    <a:pt x="297" y="30"/>
                  </a:lnTo>
                  <a:lnTo>
                    <a:pt x="302" y="30"/>
                  </a:lnTo>
                  <a:lnTo>
                    <a:pt x="302" y="35"/>
                  </a:lnTo>
                  <a:lnTo>
                    <a:pt x="297" y="35"/>
                  </a:lnTo>
                  <a:lnTo>
                    <a:pt x="297" y="40"/>
                  </a:lnTo>
                  <a:lnTo>
                    <a:pt x="297" y="35"/>
                  </a:lnTo>
                  <a:lnTo>
                    <a:pt x="297" y="40"/>
                  </a:lnTo>
                  <a:lnTo>
                    <a:pt x="297" y="45"/>
                  </a:lnTo>
                  <a:lnTo>
                    <a:pt x="292" y="40"/>
                  </a:lnTo>
                  <a:lnTo>
                    <a:pt x="292" y="45"/>
                  </a:lnTo>
                  <a:lnTo>
                    <a:pt x="297" y="45"/>
                  </a:lnTo>
                  <a:lnTo>
                    <a:pt x="297" y="40"/>
                  </a:lnTo>
                  <a:lnTo>
                    <a:pt x="302" y="40"/>
                  </a:lnTo>
                  <a:lnTo>
                    <a:pt x="302" y="45"/>
                  </a:lnTo>
                  <a:lnTo>
                    <a:pt x="308" y="45"/>
                  </a:lnTo>
                  <a:lnTo>
                    <a:pt x="302" y="40"/>
                  </a:lnTo>
                  <a:lnTo>
                    <a:pt x="308" y="40"/>
                  </a:lnTo>
                  <a:lnTo>
                    <a:pt x="308" y="35"/>
                  </a:lnTo>
                  <a:lnTo>
                    <a:pt x="302" y="30"/>
                  </a:lnTo>
                  <a:lnTo>
                    <a:pt x="308" y="30"/>
                  </a:lnTo>
                  <a:lnTo>
                    <a:pt x="313" y="30"/>
                  </a:lnTo>
                  <a:lnTo>
                    <a:pt x="318" y="35"/>
                  </a:lnTo>
                  <a:lnTo>
                    <a:pt x="313" y="35"/>
                  </a:lnTo>
                  <a:lnTo>
                    <a:pt x="313" y="40"/>
                  </a:lnTo>
                  <a:lnTo>
                    <a:pt x="318" y="40"/>
                  </a:lnTo>
                  <a:lnTo>
                    <a:pt x="318" y="45"/>
                  </a:lnTo>
                  <a:lnTo>
                    <a:pt x="323" y="40"/>
                  </a:lnTo>
                  <a:lnTo>
                    <a:pt x="323" y="30"/>
                  </a:lnTo>
                  <a:lnTo>
                    <a:pt x="328" y="25"/>
                  </a:lnTo>
                  <a:lnTo>
                    <a:pt x="328" y="30"/>
                  </a:lnTo>
                  <a:lnTo>
                    <a:pt x="333" y="30"/>
                  </a:lnTo>
                  <a:lnTo>
                    <a:pt x="333" y="25"/>
                  </a:lnTo>
                  <a:lnTo>
                    <a:pt x="328" y="20"/>
                  </a:lnTo>
                  <a:lnTo>
                    <a:pt x="323" y="15"/>
                  </a:lnTo>
                  <a:lnTo>
                    <a:pt x="323" y="10"/>
                  </a:lnTo>
                  <a:lnTo>
                    <a:pt x="328" y="10"/>
                  </a:lnTo>
                  <a:lnTo>
                    <a:pt x="333" y="15"/>
                  </a:lnTo>
                  <a:lnTo>
                    <a:pt x="333" y="10"/>
                  </a:lnTo>
                  <a:lnTo>
                    <a:pt x="333" y="15"/>
                  </a:lnTo>
                  <a:lnTo>
                    <a:pt x="338" y="15"/>
                  </a:lnTo>
                  <a:lnTo>
                    <a:pt x="343" y="15"/>
                  </a:lnTo>
                  <a:lnTo>
                    <a:pt x="343" y="20"/>
                  </a:lnTo>
                  <a:lnTo>
                    <a:pt x="338" y="20"/>
                  </a:lnTo>
                  <a:lnTo>
                    <a:pt x="338" y="25"/>
                  </a:lnTo>
                  <a:lnTo>
                    <a:pt x="338" y="30"/>
                  </a:lnTo>
                  <a:lnTo>
                    <a:pt x="343" y="30"/>
                  </a:lnTo>
                  <a:lnTo>
                    <a:pt x="343" y="25"/>
                  </a:lnTo>
                  <a:lnTo>
                    <a:pt x="343" y="30"/>
                  </a:lnTo>
                  <a:lnTo>
                    <a:pt x="343" y="35"/>
                  </a:lnTo>
                  <a:lnTo>
                    <a:pt x="338" y="35"/>
                  </a:lnTo>
                  <a:lnTo>
                    <a:pt x="338" y="40"/>
                  </a:lnTo>
                  <a:lnTo>
                    <a:pt x="333" y="40"/>
                  </a:lnTo>
                  <a:lnTo>
                    <a:pt x="333" y="45"/>
                  </a:lnTo>
                  <a:lnTo>
                    <a:pt x="333" y="50"/>
                  </a:lnTo>
                  <a:lnTo>
                    <a:pt x="328" y="55"/>
                  </a:lnTo>
                  <a:lnTo>
                    <a:pt x="328" y="60"/>
                  </a:lnTo>
                  <a:lnTo>
                    <a:pt x="328" y="65"/>
                  </a:lnTo>
                  <a:lnTo>
                    <a:pt x="333" y="65"/>
                  </a:lnTo>
                  <a:lnTo>
                    <a:pt x="333" y="60"/>
                  </a:lnTo>
                  <a:lnTo>
                    <a:pt x="338" y="60"/>
                  </a:lnTo>
                  <a:lnTo>
                    <a:pt x="338" y="55"/>
                  </a:lnTo>
                  <a:lnTo>
                    <a:pt x="343" y="50"/>
                  </a:lnTo>
                  <a:lnTo>
                    <a:pt x="343" y="45"/>
                  </a:lnTo>
                  <a:lnTo>
                    <a:pt x="348" y="40"/>
                  </a:lnTo>
                  <a:lnTo>
                    <a:pt x="348" y="35"/>
                  </a:lnTo>
                  <a:lnTo>
                    <a:pt x="353" y="30"/>
                  </a:lnTo>
                  <a:lnTo>
                    <a:pt x="363" y="25"/>
                  </a:lnTo>
                  <a:lnTo>
                    <a:pt x="363" y="20"/>
                  </a:lnTo>
                  <a:lnTo>
                    <a:pt x="368" y="20"/>
                  </a:lnTo>
                  <a:lnTo>
                    <a:pt x="373" y="20"/>
                  </a:lnTo>
                  <a:lnTo>
                    <a:pt x="373" y="25"/>
                  </a:lnTo>
                  <a:lnTo>
                    <a:pt x="368" y="30"/>
                  </a:lnTo>
                  <a:lnTo>
                    <a:pt x="368" y="35"/>
                  </a:lnTo>
                  <a:lnTo>
                    <a:pt x="368" y="30"/>
                  </a:lnTo>
                  <a:lnTo>
                    <a:pt x="363" y="25"/>
                  </a:lnTo>
                  <a:lnTo>
                    <a:pt x="363" y="30"/>
                  </a:lnTo>
                  <a:lnTo>
                    <a:pt x="358" y="30"/>
                  </a:lnTo>
                  <a:lnTo>
                    <a:pt x="358" y="35"/>
                  </a:lnTo>
                  <a:lnTo>
                    <a:pt x="353" y="35"/>
                  </a:lnTo>
                  <a:lnTo>
                    <a:pt x="353" y="40"/>
                  </a:lnTo>
                  <a:lnTo>
                    <a:pt x="358" y="40"/>
                  </a:lnTo>
                  <a:lnTo>
                    <a:pt x="358" y="45"/>
                  </a:lnTo>
                  <a:lnTo>
                    <a:pt x="353" y="45"/>
                  </a:lnTo>
                  <a:lnTo>
                    <a:pt x="353" y="50"/>
                  </a:lnTo>
                  <a:lnTo>
                    <a:pt x="353" y="55"/>
                  </a:lnTo>
                  <a:lnTo>
                    <a:pt x="348" y="55"/>
                  </a:lnTo>
                  <a:lnTo>
                    <a:pt x="348" y="60"/>
                  </a:lnTo>
                  <a:lnTo>
                    <a:pt x="343" y="65"/>
                  </a:lnTo>
                  <a:lnTo>
                    <a:pt x="348" y="65"/>
                  </a:lnTo>
                  <a:lnTo>
                    <a:pt x="348" y="60"/>
                  </a:lnTo>
                  <a:lnTo>
                    <a:pt x="353" y="60"/>
                  </a:lnTo>
                  <a:lnTo>
                    <a:pt x="353" y="65"/>
                  </a:lnTo>
                  <a:lnTo>
                    <a:pt x="353" y="70"/>
                  </a:lnTo>
                  <a:lnTo>
                    <a:pt x="348" y="70"/>
                  </a:lnTo>
                  <a:lnTo>
                    <a:pt x="348" y="75"/>
                  </a:lnTo>
                  <a:lnTo>
                    <a:pt x="353" y="70"/>
                  </a:lnTo>
                  <a:lnTo>
                    <a:pt x="358" y="65"/>
                  </a:lnTo>
                  <a:lnTo>
                    <a:pt x="358" y="70"/>
                  </a:lnTo>
                  <a:lnTo>
                    <a:pt x="358" y="65"/>
                  </a:lnTo>
                  <a:lnTo>
                    <a:pt x="358" y="60"/>
                  </a:lnTo>
                  <a:lnTo>
                    <a:pt x="358" y="55"/>
                  </a:lnTo>
                  <a:lnTo>
                    <a:pt x="363" y="50"/>
                  </a:lnTo>
                  <a:lnTo>
                    <a:pt x="363" y="45"/>
                  </a:lnTo>
                  <a:lnTo>
                    <a:pt x="368" y="40"/>
                  </a:lnTo>
                  <a:lnTo>
                    <a:pt x="373" y="40"/>
                  </a:lnTo>
                  <a:lnTo>
                    <a:pt x="378" y="45"/>
                  </a:lnTo>
                  <a:lnTo>
                    <a:pt x="378" y="50"/>
                  </a:lnTo>
                  <a:lnTo>
                    <a:pt x="373" y="55"/>
                  </a:lnTo>
                  <a:lnTo>
                    <a:pt x="378" y="55"/>
                  </a:lnTo>
                  <a:lnTo>
                    <a:pt x="378" y="60"/>
                  </a:lnTo>
                  <a:lnTo>
                    <a:pt x="373" y="60"/>
                  </a:lnTo>
                  <a:lnTo>
                    <a:pt x="368" y="60"/>
                  </a:lnTo>
                  <a:lnTo>
                    <a:pt x="368" y="65"/>
                  </a:lnTo>
                  <a:lnTo>
                    <a:pt x="363" y="70"/>
                  </a:lnTo>
                  <a:lnTo>
                    <a:pt x="363" y="75"/>
                  </a:lnTo>
                  <a:lnTo>
                    <a:pt x="368" y="75"/>
                  </a:lnTo>
                  <a:lnTo>
                    <a:pt x="368" y="80"/>
                  </a:lnTo>
                  <a:lnTo>
                    <a:pt x="368" y="75"/>
                  </a:lnTo>
                  <a:lnTo>
                    <a:pt x="368" y="70"/>
                  </a:lnTo>
                  <a:lnTo>
                    <a:pt x="368" y="75"/>
                  </a:lnTo>
                  <a:lnTo>
                    <a:pt x="373" y="80"/>
                  </a:lnTo>
                  <a:lnTo>
                    <a:pt x="373" y="85"/>
                  </a:lnTo>
                  <a:lnTo>
                    <a:pt x="373" y="80"/>
                  </a:lnTo>
                  <a:lnTo>
                    <a:pt x="373" y="75"/>
                  </a:lnTo>
                  <a:lnTo>
                    <a:pt x="373" y="70"/>
                  </a:lnTo>
                  <a:lnTo>
                    <a:pt x="378" y="70"/>
                  </a:lnTo>
                  <a:lnTo>
                    <a:pt x="378" y="65"/>
                  </a:lnTo>
                  <a:lnTo>
                    <a:pt x="383" y="65"/>
                  </a:lnTo>
                  <a:lnTo>
                    <a:pt x="388" y="60"/>
                  </a:lnTo>
                  <a:lnTo>
                    <a:pt x="393" y="60"/>
                  </a:lnTo>
                  <a:lnTo>
                    <a:pt x="393" y="55"/>
                  </a:lnTo>
                  <a:lnTo>
                    <a:pt x="398" y="55"/>
                  </a:lnTo>
                  <a:lnTo>
                    <a:pt x="398" y="50"/>
                  </a:lnTo>
                  <a:lnTo>
                    <a:pt x="398" y="55"/>
                  </a:lnTo>
                  <a:lnTo>
                    <a:pt x="393" y="55"/>
                  </a:lnTo>
                  <a:lnTo>
                    <a:pt x="393" y="60"/>
                  </a:lnTo>
                  <a:lnTo>
                    <a:pt x="393" y="65"/>
                  </a:lnTo>
                  <a:lnTo>
                    <a:pt x="398" y="65"/>
                  </a:lnTo>
                  <a:lnTo>
                    <a:pt x="398" y="75"/>
                  </a:lnTo>
                  <a:lnTo>
                    <a:pt x="393" y="75"/>
                  </a:lnTo>
                  <a:lnTo>
                    <a:pt x="393" y="80"/>
                  </a:lnTo>
                  <a:lnTo>
                    <a:pt x="398" y="75"/>
                  </a:lnTo>
                  <a:lnTo>
                    <a:pt x="398" y="70"/>
                  </a:lnTo>
                  <a:lnTo>
                    <a:pt x="398" y="65"/>
                  </a:lnTo>
                  <a:lnTo>
                    <a:pt x="403" y="65"/>
                  </a:lnTo>
                  <a:lnTo>
                    <a:pt x="403" y="60"/>
                  </a:lnTo>
                  <a:lnTo>
                    <a:pt x="408" y="60"/>
                  </a:lnTo>
                  <a:lnTo>
                    <a:pt x="408" y="65"/>
                  </a:lnTo>
                  <a:lnTo>
                    <a:pt x="403" y="65"/>
                  </a:lnTo>
                  <a:lnTo>
                    <a:pt x="408" y="65"/>
                  </a:lnTo>
                  <a:lnTo>
                    <a:pt x="403" y="65"/>
                  </a:lnTo>
                  <a:lnTo>
                    <a:pt x="403" y="70"/>
                  </a:lnTo>
                  <a:lnTo>
                    <a:pt x="408" y="70"/>
                  </a:lnTo>
                  <a:lnTo>
                    <a:pt x="413" y="70"/>
                  </a:lnTo>
                  <a:lnTo>
                    <a:pt x="413" y="65"/>
                  </a:lnTo>
                  <a:lnTo>
                    <a:pt x="418" y="65"/>
                  </a:lnTo>
                  <a:lnTo>
                    <a:pt x="423" y="60"/>
                  </a:lnTo>
                  <a:lnTo>
                    <a:pt x="428" y="65"/>
                  </a:lnTo>
                  <a:lnTo>
                    <a:pt x="433" y="70"/>
                  </a:lnTo>
                  <a:lnTo>
                    <a:pt x="439" y="70"/>
                  </a:lnTo>
                  <a:lnTo>
                    <a:pt x="439" y="75"/>
                  </a:lnTo>
                  <a:lnTo>
                    <a:pt x="444" y="75"/>
                  </a:lnTo>
                  <a:lnTo>
                    <a:pt x="449" y="75"/>
                  </a:lnTo>
                  <a:lnTo>
                    <a:pt x="449" y="80"/>
                  </a:lnTo>
                  <a:lnTo>
                    <a:pt x="454" y="85"/>
                  </a:lnTo>
                  <a:lnTo>
                    <a:pt x="459" y="90"/>
                  </a:lnTo>
                  <a:lnTo>
                    <a:pt x="459" y="95"/>
                  </a:lnTo>
                  <a:lnTo>
                    <a:pt x="469" y="100"/>
                  </a:lnTo>
                  <a:lnTo>
                    <a:pt x="469" y="105"/>
                  </a:lnTo>
                  <a:lnTo>
                    <a:pt x="464" y="105"/>
                  </a:lnTo>
                  <a:lnTo>
                    <a:pt x="464" y="110"/>
                  </a:lnTo>
                  <a:lnTo>
                    <a:pt x="459" y="115"/>
                  </a:lnTo>
                  <a:lnTo>
                    <a:pt x="459" y="120"/>
                  </a:lnTo>
                  <a:lnTo>
                    <a:pt x="454" y="120"/>
                  </a:lnTo>
                  <a:lnTo>
                    <a:pt x="454" y="125"/>
                  </a:lnTo>
                  <a:lnTo>
                    <a:pt x="454" y="120"/>
                  </a:lnTo>
                  <a:lnTo>
                    <a:pt x="459" y="120"/>
                  </a:lnTo>
                  <a:lnTo>
                    <a:pt x="459" y="125"/>
                  </a:lnTo>
                  <a:lnTo>
                    <a:pt x="464" y="131"/>
                  </a:lnTo>
                  <a:lnTo>
                    <a:pt x="469" y="131"/>
                  </a:lnTo>
                  <a:lnTo>
                    <a:pt x="469" y="136"/>
                  </a:lnTo>
                  <a:lnTo>
                    <a:pt x="474" y="136"/>
                  </a:lnTo>
                  <a:lnTo>
                    <a:pt x="474" y="141"/>
                  </a:lnTo>
                  <a:lnTo>
                    <a:pt x="479" y="141"/>
                  </a:lnTo>
                  <a:lnTo>
                    <a:pt x="484" y="141"/>
                  </a:lnTo>
                  <a:lnTo>
                    <a:pt x="489" y="141"/>
                  </a:lnTo>
                  <a:lnTo>
                    <a:pt x="489" y="136"/>
                  </a:lnTo>
                  <a:lnTo>
                    <a:pt x="494" y="136"/>
                  </a:lnTo>
                  <a:lnTo>
                    <a:pt x="499" y="136"/>
                  </a:lnTo>
                  <a:lnTo>
                    <a:pt x="504" y="136"/>
                  </a:lnTo>
                  <a:lnTo>
                    <a:pt x="509" y="141"/>
                  </a:lnTo>
                  <a:lnTo>
                    <a:pt x="514" y="141"/>
                  </a:lnTo>
                  <a:lnTo>
                    <a:pt x="519" y="141"/>
                  </a:lnTo>
                  <a:lnTo>
                    <a:pt x="524" y="141"/>
                  </a:lnTo>
                  <a:lnTo>
                    <a:pt x="529" y="141"/>
                  </a:lnTo>
                  <a:lnTo>
                    <a:pt x="534" y="141"/>
                  </a:lnTo>
                  <a:lnTo>
                    <a:pt x="534" y="146"/>
                  </a:lnTo>
                  <a:lnTo>
                    <a:pt x="539" y="146"/>
                  </a:lnTo>
                  <a:lnTo>
                    <a:pt x="544" y="146"/>
                  </a:lnTo>
                  <a:lnTo>
                    <a:pt x="544" y="141"/>
                  </a:lnTo>
                  <a:lnTo>
                    <a:pt x="549" y="136"/>
                  </a:lnTo>
                  <a:lnTo>
                    <a:pt x="549" y="131"/>
                  </a:lnTo>
                  <a:lnTo>
                    <a:pt x="544" y="131"/>
                  </a:lnTo>
                  <a:lnTo>
                    <a:pt x="539" y="131"/>
                  </a:lnTo>
                  <a:lnTo>
                    <a:pt x="534" y="131"/>
                  </a:lnTo>
                  <a:lnTo>
                    <a:pt x="529" y="125"/>
                  </a:lnTo>
                  <a:lnTo>
                    <a:pt x="524" y="125"/>
                  </a:lnTo>
                  <a:lnTo>
                    <a:pt x="524" y="120"/>
                  </a:lnTo>
                  <a:lnTo>
                    <a:pt x="519" y="120"/>
                  </a:lnTo>
                  <a:lnTo>
                    <a:pt x="514" y="115"/>
                  </a:lnTo>
                  <a:lnTo>
                    <a:pt x="509" y="115"/>
                  </a:lnTo>
                  <a:lnTo>
                    <a:pt x="509" y="110"/>
                  </a:lnTo>
                  <a:lnTo>
                    <a:pt x="504" y="110"/>
                  </a:lnTo>
                  <a:lnTo>
                    <a:pt x="494" y="105"/>
                  </a:lnTo>
                  <a:lnTo>
                    <a:pt x="494" y="100"/>
                  </a:lnTo>
                  <a:lnTo>
                    <a:pt x="479" y="90"/>
                  </a:lnTo>
                  <a:lnTo>
                    <a:pt x="474" y="90"/>
                  </a:lnTo>
                  <a:lnTo>
                    <a:pt x="469" y="85"/>
                  </a:lnTo>
                  <a:lnTo>
                    <a:pt x="464" y="85"/>
                  </a:lnTo>
                  <a:lnTo>
                    <a:pt x="459" y="80"/>
                  </a:lnTo>
                  <a:lnTo>
                    <a:pt x="454" y="80"/>
                  </a:lnTo>
                  <a:lnTo>
                    <a:pt x="454" y="75"/>
                  </a:lnTo>
                  <a:lnTo>
                    <a:pt x="449" y="70"/>
                  </a:lnTo>
                  <a:lnTo>
                    <a:pt x="444" y="70"/>
                  </a:lnTo>
                  <a:lnTo>
                    <a:pt x="439" y="65"/>
                  </a:lnTo>
                  <a:lnTo>
                    <a:pt x="428" y="55"/>
                  </a:lnTo>
                  <a:lnTo>
                    <a:pt x="423" y="55"/>
                  </a:lnTo>
                  <a:lnTo>
                    <a:pt x="423" y="50"/>
                  </a:lnTo>
                  <a:lnTo>
                    <a:pt x="418" y="50"/>
                  </a:lnTo>
                  <a:lnTo>
                    <a:pt x="418" y="45"/>
                  </a:lnTo>
                  <a:lnTo>
                    <a:pt x="413" y="45"/>
                  </a:lnTo>
                  <a:lnTo>
                    <a:pt x="413" y="40"/>
                  </a:lnTo>
                  <a:lnTo>
                    <a:pt x="418" y="40"/>
                  </a:lnTo>
                  <a:lnTo>
                    <a:pt x="423" y="45"/>
                  </a:lnTo>
                  <a:lnTo>
                    <a:pt x="439" y="60"/>
                  </a:lnTo>
                  <a:lnTo>
                    <a:pt x="454" y="75"/>
                  </a:lnTo>
                  <a:lnTo>
                    <a:pt x="469" y="85"/>
                  </a:lnTo>
                  <a:lnTo>
                    <a:pt x="479" y="85"/>
                  </a:lnTo>
                  <a:lnTo>
                    <a:pt x="484" y="90"/>
                  </a:lnTo>
                  <a:lnTo>
                    <a:pt x="494" y="100"/>
                  </a:lnTo>
                  <a:lnTo>
                    <a:pt x="499" y="105"/>
                  </a:lnTo>
                  <a:lnTo>
                    <a:pt x="504" y="110"/>
                  </a:lnTo>
                  <a:lnTo>
                    <a:pt x="514" y="115"/>
                  </a:lnTo>
                  <a:lnTo>
                    <a:pt x="519" y="115"/>
                  </a:lnTo>
                  <a:lnTo>
                    <a:pt x="529" y="120"/>
                  </a:lnTo>
                  <a:lnTo>
                    <a:pt x="534" y="125"/>
                  </a:lnTo>
                  <a:lnTo>
                    <a:pt x="544" y="125"/>
                  </a:lnTo>
                  <a:lnTo>
                    <a:pt x="549" y="125"/>
                  </a:lnTo>
                  <a:lnTo>
                    <a:pt x="554" y="131"/>
                  </a:lnTo>
                  <a:lnTo>
                    <a:pt x="559" y="131"/>
                  </a:lnTo>
                  <a:lnTo>
                    <a:pt x="559" y="125"/>
                  </a:lnTo>
                  <a:lnTo>
                    <a:pt x="565" y="125"/>
                  </a:lnTo>
                  <a:lnTo>
                    <a:pt x="575" y="115"/>
                  </a:lnTo>
                  <a:lnTo>
                    <a:pt x="580" y="110"/>
                  </a:lnTo>
                  <a:lnTo>
                    <a:pt x="585" y="105"/>
                  </a:lnTo>
                  <a:lnTo>
                    <a:pt x="590" y="105"/>
                  </a:lnTo>
                  <a:lnTo>
                    <a:pt x="590" y="100"/>
                  </a:lnTo>
                  <a:lnTo>
                    <a:pt x="595" y="100"/>
                  </a:lnTo>
                  <a:lnTo>
                    <a:pt x="590" y="95"/>
                  </a:lnTo>
                  <a:lnTo>
                    <a:pt x="595" y="95"/>
                  </a:lnTo>
                  <a:lnTo>
                    <a:pt x="595" y="90"/>
                  </a:lnTo>
                  <a:lnTo>
                    <a:pt x="590" y="85"/>
                  </a:lnTo>
                  <a:lnTo>
                    <a:pt x="595" y="80"/>
                  </a:lnTo>
                  <a:lnTo>
                    <a:pt x="595" y="75"/>
                  </a:lnTo>
                  <a:lnTo>
                    <a:pt x="600" y="70"/>
                  </a:lnTo>
                  <a:lnTo>
                    <a:pt x="600" y="65"/>
                  </a:lnTo>
                  <a:lnTo>
                    <a:pt x="595" y="65"/>
                  </a:lnTo>
                  <a:lnTo>
                    <a:pt x="600" y="60"/>
                  </a:lnTo>
                  <a:lnTo>
                    <a:pt x="605" y="60"/>
                  </a:lnTo>
                  <a:lnTo>
                    <a:pt x="605" y="65"/>
                  </a:lnTo>
                  <a:lnTo>
                    <a:pt x="605" y="70"/>
                  </a:lnTo>
                  <a:lnTo>
                    <a:pt x="610" y="70"/>
                  </a:lnTo>
                  <a:lnTo>
                    <a:pt x="620" y="75"/>
                  </a:lnTo>
                  <a:lnTo>
                    <a:pt x="630" y="75"/>
                  </a:lnTo>
                  <a:lnTo>
                    <a:pt x="635" y="75"/>
                  </a:lnTo>
                  <a:lnTo>
                    <a:pt x="640" y="75"/>
                  </a:lnTo>
                  <a:lnTo>
                    <a:pt x="640" y="70"/>
                  </a:lnTo>
                  <a:lnTo>
                    <a:pt x="645" y="70"/>
                  </a:lnTo>
                  <a:lnTo>
                    <a:pt x="645" y="65"/>
                  </a:lnTo>
                  <a:lnTo>
                    <a:pt x="645" y="60"/>
                  </a:lnTo>
                  <a:lnTo>
                    <a:pt x="645" y="55"/>
                  </a:lnTo>
                  <a:lnTo>
                    <a:pt x="645" y="50"/>
                  </a:lnTo>
                  <a:lnTo>
                    <a:pt x="650" y="45"/>
                  </a:lnTo>
                  <a:lnTo>
                    <a:pt x="650" y="40"/>
                  </a:lnTo>
                  <a:lnTo>
                    <a:pt x="660" y="35"/>
                  </a:lnTo>
                  <a:lnTo>
                    <a:pt x="665" y="35"/>
                  </a:lnTo>
                  <a:lnTo>
                    <a:pt x="670" y="35"/>
                  </a:lnTo>
                  <a:lnTo>
                    <a:pt x="670" y="30"/>
                  </a:lnTo>
                  <a:lnTo>
                    <a:pt x="675" y="30"/>
                  </a:lnTo>
                  <a:lnTo>
                    <a:pt x="680" y="30"/>
                  </a:lnTo>
                  <a:lnTo>
                    <a:pt x="685" y="30"/>
                  </a:lnTo>
                  <a:lnTo>
                    <a:pt x="685" y="25"/>
                  </a:lnTo>
                  <a:lnTo>
                    <a:pt x="691" y="25"/>
                  </a:lnTo>
                  <a:lnTo>
                    <a:pt x="696" y="25"/>
                  </a:lnTo>
                  <a:lnTo>
                    <a:pt x="701" y="30"/>
                  </a:lnTo>
                  <a:lnTo>
                    <a:pt x="706" y="25"/>
                  </a:lnTo>
                  <a:lnTo>
                    <a:pt x="711" y="25"/>
                  </a:lnTo>
                  <a:lnTo>
                    <a:pt x="711" y="20"/>
                  </a:lnTo>
                  <a:lnTo>
                    <a:pt x="716" y="20"/>
                  </a:lnTo>
                  <a:lnTo>
                    <a:pt x="721" y="25"/>
                  </a:lnTo>
                  <a:lnTo>
                    <a:pt x="726" y="25"/>
                  </a:lnTo>
                  <a:lnTo>
                    <a:pt x="731" y="25"/>
                  </a:lnTo>
                  <a:lnTo>
                    <a:pt x="731" y="20"/>
                  </a:lnTo>
                  <a:lnTo>
                    <a:pt x="736" y="15"/>
                  </a:lnTo>
                  <a:lnTo>
                    <a:pt x="741" y="20"/>
                  </a:lnTo>
                  <a:lnTo>
                    <a:pt x="741" y="25"/>
                  </a:lnTo>
                  <a:lnTo>
                    <a:pt x="746" y="25"/>
                  </a:lnTo>
                  <a:lnTo>
                    <a:pt x="751" y="25"/>
                  </a:lnTo>
                  <a:lnTo>
                    <a:pt x="751" y="30"/>
                  </a:lnTo>
                  <a:lnTo>
                    <a:pt x="751" y="35"/>
                  </a:lnTo>
                  <a:lnTo>
                    <a:pt x="746" y="40"/>
                  </a:lnTo>
                  <a:lnTo>
                    <a:pt x="741" y="40"/>
                  </a:lnTo>
                  <a:lnTo>
                    <a:pt x="741" y="45"/>
                  </a:lnTo>
                  <a:lnTo>
                    <a:pt x="736" y="45"/>
                  </a:lnTo>
                  <a:lnTo>
                    <a:pt x="731" y="45"/>
                  </a:lnTo>
                  <a:lnTo>
                    <a:pt x="726" y="45"/>
                  </a:lnTo>
                  <a:lnTo>
                    <a:pt x="726" y="50"/>
                  </a:lnTo>
                  <a:lnTo>
                    <a:pt x="726" y="55"/>
                  </a:lnTo>
                  <a:lnTo>
                    <a:pt x="726" y="50"/>
                  </a:lnTo>
                  <a:lnTo>
                    <a:pt x="726" y="55"/>
                  </a:lnTo>
                  <a:lnTo>
                    <a:pt x="731" y="55"/>
                  </a:lnTo>
                  <a:lnTo>
                    <a:pt x="731" y="60"/>
                  </a:lnTo>
                  <a:lnTo>
                    <a:pt x="726" y="65"/>
                  </a:lnTo>
                  <a:lnTo>
                    <a:pt x="721" y="65"/>
                  </a:lnTo>
                  <a:lnTo>
                    <a:pt x="721" y="70"/>
                  </a:lnTo>
                  <a:lnTo>
                    <a:pt x="726" y="70"/>
                  </a:lnTo>
                  <a:lnTo>
                    <a:pt x="726" y="75"/>
                  </a:lnTo>
                  <a:lnTo>
                    <a:pt x="726" y="70"/>
                  </a:lnTo>
                  <a:lnTo>
                    <a:pt x="726" y="75"/>
                  </a:lnTo>
                  <a:lnTo>
                    <a:pt x="726" y="80"/>
                  </a:lnTo>
                  <a:lnTo>
                    <a:pt x="726" y="85"/>
                  </a:lnTo>
                  <a:lnTo>
                    <a:pt x="726" y="90"/>
                  </a:lnTo>
                  <a:lnTo>
                    <a:pt x="726" y="95"/>
                  </a:lnTo>
                  <a:lnTo>
                    <a:pt x="731" y="95"/>
                  </a:lnTo>
                  <a:lnTo>
                    <a:pt x="731" y="100"/>
                  </a:lnTo>
                  <a:lnTo>
                    <a:pt x="736" y="100"/>
                  </a:lnTo>
                  <a:lnTo>
                    <a:pt x="736" y="105"/>
                  </a:lnTo>
                  <a:lnTo>
                    <a:pt x="736" y="110"/>
                  </a:lnTo>
                  <a:lnTo>
                    <a:pt x="746" y="110"/>
                  </a:lnTo>
                  <a:lnTo>
                    <a:pt x="746" y="115"/>
                  </a:lnTo>
                  <a:lnTo>
                    <a:pt x="741" y="115"/>
                  </a:lnTo>
                  <a:lnTo>
                    <a:pt x="741" y="120"/>
                  </a:lnTo>
                  <a:lnTo>
                    <a:pt x="736" y="125"/>
                  </a:lnTo>
                  <a:lnTo>
                    <a:pt x="736" y="131"/>
                  </a:lnTo>
                  <a:lnTo>
                    <a:pt x="731" y="131"/>
                  </a:lnTo>
                  <a:lnTo>
                    <a:pt x="726" y="131"/>
                  </a:lnTo>
                  <a:lnTo>
                    <a:pt x="721" y="131"/>
                  </a:lnTo>
                  <a:lnTo>
                    <a:pt x="721" y="136"/>
                  </a:lnTo>
                  <a:lnTo>
                    <a:pt x="716" y="136"/>
                  </a:lnTo>
                  <a:lnTo>
                    <a:pt x="711" y="141"/>
                  </a:lnTo>
                  <a:lnTo>
                    <a:pt x="711" y="146"/>
                  </a:lnTo>
                  <a:lnTo>
                    <a:pt x="706" y="146"/>
                  </a:lnTo>
                  <a:lnTo>
                    <a:pt x="701" y="146"/>
                  </a:lnTo>
                  <a:lnTo>
                    <a:pt x="696" y="151"/>
                  </a:lnTo>
                  <a:lnTo>
                    <a:pt x="685" y="151"/>
                  </a:lnTo>
                  <a:lnTo>
                    <a:pt x="675" y="151"/>
                  </a:lnTo>
                  <a:lnTo>
                    <a:pt x="670" y="156"/>
                  </a:lnTo>
                  <a:lnTo>
                    <a:pt x="670" y="161"/>
                  </a:lnTo>
                  <a:lnTo>
                    <a:pt x="665" y="166"/>
                  </a:lnTo>
                  <a:lnTo>
                    <a:pt x="660" y="166"/>
                  </a:lnTo>
                  <a:lnTo>
                    <a:pt x="655" y="171"/>
                  </a:lnTo>
                  <a:lnTo>
                    <a:pt x="650" y="176"/>
                  </a:lnTo>
                  <a:lnTo>
                    <a:pt x="645" y="176"/>
                  </a:lnTo>
                  <a:lnTo>
                    <a:pt x="645" y="181"/>
                  </a:lnTo>
                  <a:lnTo>
                    <a:pt x="640" y="176"/>
                  </a:lnTo>
                  <a:lnTo>
                    <a:pt x="635" y="176"/>
                  </a:lnTo>
                  <a:lnTo>
                    <a:pt x="635" y="171"/>
                  </a:lnTo>
                  <a:lnTo>
                    <a:pt x="630" y="166"/>
                  </a:lnTo>
                  <a:lnTo>
                    <a:pt x="615" y="161"/>
                  </a:lnTo>
                  <a:lnTo>
                    <a:pt x="610" y="161"/>
                  </a:lnTo>
                  <a:lnTo>
                    <a:pt x="605" y="161"/>
                  </a:lnTo>
                  <a:lnTo>
                    <a:pt x="600" y="161"/>
                  </a:lnTo>
                  <a:lnTo>
                    <a:pt x="590" y="161"/>
                  </a:lnTo>
                  <a:lnTo>
                    <a:pt x="585" y="161"/>
                  </a:lnTo>
                  <a:lnTo>
                    <a:pt x="580" y="166"/>
                  </a:lnTo>
                  <a:lnTo>
                    <a:pt x="575" y="166"/>
                  </a:lnTo>
                  <a:lnTo>
                    <a:pt x="570" y="176"/>
                  </a:lnTo>
                  <a:lnTo>
                    <a:pt x="565" y="181"/>
                  </a:lnTo>
                  <a:lnTo>
                    <a:pt x="559" y="191"/>
                  </a:lnTo>
                  <a:lnTo>
                    <a:pt x="559" y="196"/>
                  </a:lnTo>
                  <a:lnTo>
                    <a:pt x="559" y="201"/>
                  </a:lnTo>
                  <a:lnTo>
                    <a:pt x="565" y="201"/>
                  </a:lnTo>
                  <a:lnTo>
                    <a:pt x="570" y="206"/>
                  </a:lnTo>
                  <a:lnTo>
                    <a:pt x="565" y="206"/>
                  </a:lnTo>
                  <a:lnTo>
                    <a:pt x="565" y="211"/>
                  </a:lnTo>
                  <a:lnTo>
                    <a:pt x="559" y="216"/>
                  </a:lnTo>
                  <a:lnTo>
                    <a:pt x="565" y="221"/>
                  </a:lnTo>
                  <a:lnTo>
                    <a:pt x="559" y="221"/>
                  </a:lnTo>
                  <a:lnTo>
                    <a:pt x="554" y="221"/>
                  </a:lnTo>
                  <a:lnTo>
                    <a:pt x="549" y="221"/>
                  </a:lnTo>
                  <a:lnTo>
                    <a:pt x="549" y="226"/>
                  </a:lnTo>
                  <a:lnTo>
                    <a:pt x="544" y="226"/>
                  </a:lnTo>
                  <a:lnTo>
                    <a:pt x="544" y="231"/>
                  </a:lnTo>
                  <a:lnTo>
                    <a:pt x="544" y="236"/>
                  </a:lnTo>
                  <a:lnTo>
                    <a:pt x="544" y="241"/>
                  </a:lnTo>
                  <a:lnTo>
                    <a:pt x="539" y="241"/>
                  </a:lnTo>
                  <a:lnTo>
                    <a:pt x="534" y="246"/>
                  </a:lnTo>
                  <a:lnTo>
                    <a:pt x="534" y="251"/>
                  </a:lnTo>
                  <a:lnTo>
                    <a:pt x="529" y="251"/>
                  </a:lnTo>
                  <a:lnTo>
                    <a:pt x="529" y="262"/>
                  </a:lnTo>
                  <a:lnTo>
                    <a:pt x="529" y="272"/>
                  </a:lnTo>
                  <a:lnTo>
                    <a:pt x="534" y="272"/>
                  </a:lnTo>
                  <a:lnTo>
                    <a:pt x="529" y="272"/>
                  </a:lnTo>
                  <a:lnTo>
                    <a:pt x="529" y="277"/>
                  </a:lnTo>
                  <a:lnTo>
                    <a:pt x="529" y="282"/>
                  </a:lnTo>
                  <a:lnTo>
                    <a:pt x="524" y="282"/>
                  </a:lnTo>
                  <a:lnTo>
                    <a:pt x="519" y="282"/>
                  </a:lnTo>
                  <a:lnTo>
                    <a:pt x="519" y="277"/>
                  </a:lnTo>
                  <a:lnTo>
                    <a:pt x="514" y="277"/>
                  </a:lnTo>
                  <a:lnTo>
                    <a:pt x="509" y="277"/>
                  </a:lnTo>
                  <a:lnTo>
                    <a:pt x="504" y="277"/>
                  </a:lnTo>
                  <a:lnTo>
                    <a:pt x="499" y="277"/>
                  </a:lnTo>
                  <a:lnTo>
                    <a:pt x="494" y="282"/>
                  </a:lnTo>
                  <a:lnTo>
                    <a:pt x="494" y="287"/>
                  </a:lnTo>
                  <a:lnTo>
                    <a:pt x="489" y="287"/>
                  </a:lnTo>
                  <a:lnTo>
                    <a:pt x="484" y="287"/>
                  </a:lnTo>
                  <a:lnTo>
                    <a:pt x="484" y="292"/>
                  </a:lnTo>
                  <a:lnTo>
                    <a:pt x="479" y="292"/>
                  </a:lnTo>
                  <a:lnTo>
                    <a:pt x="474" y="292"/>
                  </a:lnTo>
                  <a:lnTo>
                    <a:pt x="469" y="297"/>
                  </a:lnTo>
                  <a:lnTo>
                    <a:pt x="464" y="297"/>
                  </a:lnTo>
                  <a:lnTo>
                    <a:pt x="459" y="297"/>
                  </a:lnTo>
                  <a:lnTo>
                    <a:pt x="454" y="307"/>
                  </a:lnTo>
                  <a:lnTo>
                    <a:pt x="449" y="312"/>
                  </a:lnTo>
                  <a:lnTo>
                    <a:pt x="444" y="312"/>
                  </a:lnTo>
                  <a:lnTo>
                    <a:pt x="444" y="317"/>
                  </a:lnTo>
                  <a:lnTo>
                    <a:pt x="439" y="322"/>
                  </a:lnTo>
                  <a:lnTo>
                    <a:pt x="433" y="327"/>
                  </a:lnTo>
                  <a:lnTo>
                    <a:pt x="428" y="332"/>
                  </a:lnTo>
                  <a:lnTo>
                    <a:pt x="423" y="337"/>
                  </a:lnTo>
                  <a:lnTo>
                    <a:pt x="418" y="342"/>
                  </a:lnTo>
                  <a:lnTo>
                    <a:pt x="418" y="347"/>
                  </a:lnTo>
                  <a:lnTo>
                    <a:pt x="413" y="357"/>
                  </a:lnTo>
                  <a:lnTo>
                    <a:pt x="413" y="367"/>
                  </a:lnTo>
                  <a:lnTo>
                    <a:pt x="413" y="372"/>
                  </a:lnTo>
                  <a:lnTo>
                    <a:pt x="413" y="377"/>
                  </a:lnTo>
                  <a:lnTo>
                    <a:pt x="413" y="382"/>
                  </a:lnTo>
                  <a:lnTo>
                    <a:pt x="413" y="388"/>
                  </a:lnTo>
                  <a:lnTo>
                    <a:pt x="413" y="393"/>
                  </a:lnTo>
                  <a:lnTo>
                    <a:pt x="408" y="393"/>
                  </a:lnTo>
                  <a:lnTo>
                    <a:pt x="403" y="393"/>
                  </a:lnTo>
                  <a:lnTo>
                    <a:pt x="403" y="398"/>
                  </a:lnTo>
                  <a:lnTo>
                    <a:pt x="403" y="403"/>
                  </a:lnTo>
                  <a:lnTo>
                    <a:pt x="403" y="408"/>
                  </a:lnTo>
                  <a:lnTo>
                    <a:pt x="398" y="408"/>
                  </a:lnTo>
                  <a:lnTo>
                    <a:pt x="398" y="413"/>
                  </a:lnTo>
                  <a:lnTo>
                    <a:pt x="393" y="413"/>
                  </a:lnTo>
                  <a:lnTo>
                    <a:pt x="388" y="418"/>
                  </a:lnTo>
                  <a:lnTo>
                    <a:pt x="383" y="428"/>
                  </a:lnTo>
                  <a:lnTo>
                    <a:pt x="383" y="433"/>
                  </a:lnTo>
                  <a:lnTo>
                    <a:pt x="383" y="438"/>
                  </a:lnTo>
                  <a:lnTo>
                    <a:pt x="378" y="438"/>
                  </a:lnTo>
                  <a:lnTo>
                    <a:pt x="378" y="443"/>
                  </a:lnTo>
                  <a:lnTo>
                    <a:pt x="373" y="443"/>
                  </a:lnTo>
                  <a:lnTo>
                    <a:pt x="373" y="448"/>
                  </a:lnTo>
                  <a:lnTo>
                    <a:pt x="368" y="448"/>
                  </a:lnTo>
                  <a:lnTo>
                    <a:pt x="363" y="453"/>
                  </a:lnTo>
                  <a:lnTo>
                    <a:pt x="358" y="458"/>
                  </a:lnTo>
                  <a:lnTo>
                    <a:pt x="353" y="458"/>
                  </a:lnTo>
                  <a:lnTo>
                    <a:pt x="348" y="458"/>
                  </a:lnTo>
                  <a:lnTo>
                    <a:pt x="343" y="458"/>
                  </a:lnTo>
                  <a:lnTo>
                    <a:pt x="338" y="458"/>
                  </a:lnTo>
                  <a:lnTo>
                    <a:pt x="333" y="463"/>
                  </a:lnTo>
                  <a:lnTo>
                    <a:pt x="328" y="468"/>
                  </a:lnTo>
                  <a:lnTo>
                    <a:pt x="323" y="468"/>
                  </a:lnTo>
                  <a:lnTo>
                    <a:pt x="318" y="473"/>
                  </a:lnTo>
                  <a:close/>
                  <a:moveTo>
                    <a:pt x="318" y="15"/>
                  </a:moveTo>
                  <a:lnTo>
                    <a:pt x="323" y="15"/>
                  </a:lnTo>
                  <a:lnTo>
                    <a:pt x="323" y="20"/>
                  </a:lnTo>
                  <a:lnTo>
                    <a:pt x="318" y="15"/>
                  </a:lnTo>
                  <a:close/>
                  <a:moveTo>
                    <a:pt x="197" y="25"/>
                  </a:moveTo>
                  <a:lnTo>
                    <a:pt x="197" y="20"/>
                  </a:lnTo>
                  <a:lnTo>
                    <a:pt x="197" y="25"/>
                  </a:lnTo>
                  <a:close/>
                  <a:moveTo>
                    <a:pt x="277" y="20"/>
                  </a:moveTo>
                  <a:lnTo>
                    <a:pt x="272" y="20"/>
                  </a:lnTo>
                  <a:lnTo>
                    <a:pt x="277" y="15"/>
                  </a:lnTo>
                  <a:lnTo>
                    <a:pt x="277" y="20"/>
                  </a:lnTo>
                  <a:close/>
                </a:path>
              </a:pathLst>
            </a:custGeom>
            <a:solidFill>
              <a:schemeClr val="bg1">
                <a:lumMod val="85000"/>
              </a:schemeClr>
            </a:solidFill>
            <a:ln w="15875">
              <a:solidFill>
                <a:schemeClr val="bg1"/>
              </a:solidFill>
              <a:round/>
              <a:headEnd/>
              <a:tailEnd/>
            </a:ln>
          </p:spPr>
          <p:txBody>
            <a:bodyPr/>
            <a:lstStyle/>
            <a:p>
              <a:endParaRPr lang="en-US" sz="3200" dirty="0"/>
            </a:p>
          </p:txBody>
        </p:sp>
        <p:sp>
          <p:nvSpPr>
            <p:cNvPr id="16" name="Freeform 488">
              <a:extLst>
                <a:ext uri="{FF2B5EF4-FFF2-40B4-BE49-F238E27FC236}">
                  <a16:creationId xmlns:a16="http://schemas.microsoft.com/office/drawing/2014/main" id="{E332B52D-2ED8-3AE9-507A-5B985F04B064}"/>
                </a:ext>
              </a:extLst>
            </p:cNvPr>
            <p:cNvSpPr>
              <a:spLocks/>
            </p:cNvSpPr>
            <p:nvPr/>
          </p:nvSpPr>
          <p:spPr bwMode="auto">
            <a:xfrm rot="770163">
              <a:off x="3124702" y="2200455"/>
              <a:ext cx="989377" cy="965422"/>
            </a:xfrm>
            <a:custGeom>
              <a:avLst/>
              <a:gdLst>
                <a:gd name="T0" fmla="*/ 2147483647 w 489"/>
                <a:gd name="T1" fmla="*/ 2147483647 h 499"/>
                <a:gd name="T2" fmla="*/ 2147483647 w 489"/>
                <a:gd name="T3" fmla="*/ 2147483647 h 499"/>
                <a:gd name="T4" fmla="*/ 2147483647 w 489"/>
                <a:gd name="T5" fmla="*/ 2147483647 h 499"/>
                <a:gd name="T6" fmla="*/ 2147483647 w 489"/>
                <a:gd name="T7" fmla="*/ 2147483647 h 499"/>
                <a:gd name="T8" fmla="*/ 2147483647 w 489"/>
                <a:gd name="T9" fmla="*/ 2147483647 h 499"/>
                <a:gd name="T10" fmla="*/ 2147483647 w 489"/>
                <a:gd name="T11" fmla="*/ 2147483647 h 499"/>
                <a:gd name="T12" fmla="*/ 2147483647 w 489"/>
                <a:gd name="T13" fmla="*/ 2147483647 h 499"/>
                <a:gd name="T14" fmla="*/ 2147483647 w 489"/>
                <a:gd name="T15" fmla="*/ 2147483647 h 499"/>
                <a:gd name="T16" fmla="*/ 2147483647 w 489"/>
                <a:gd name="T17" fmla="*/ 2147483647 h 499"/>
                <a:gd name="T18" fmla="*/ 2147483647 w 489"/>
                <a:gd name="T19" fmla="*/ 2147483647 h 499"/>
                <a:gd name="T20" fmla="*/ 2147483647 w 489"/>
                <a:gd name="T21" fmla="*/ 2147483647 h 499"/>
                <a:gd name="T22" fmla="*/ 2147483647 w 489"/>
                <a:gd name="T23" fmla="*/ 2147483647 h 499"/>
                <a:gd name="T24" fmla="*/ 2147483647 w 489"/>
                <a:gd name="T25" fmla="*/ 2147483647 h 499"/>
                <a:gd name="T26" fmla="*/ 2147483647 w 489"/>
                <a:gd name="T27" fmla="*/ 2147483647 h 499"/>
                <a:gd name="T28" fmla="*/ 2147483647 w 489"/>
                <a:gd name="T29" fmla="*/ 2147483647 h 499"/>
                <a:gd name="T30" fmla="*/ 2147483647 w 489"/>
                <a:gd name="T31" fmla="*/ 2147483647 h 499"/>
                <a:gd name="T32" fmla="*/ 2147483647 w 489"/>
                <a:gd name="T33" fmla="*/ 2147483647 h 499"/>
                <a:gd name="T34" fmla="*/ 2147483647 w 489"/>
                <a:gd name="T35" fmla="*/ 2147483647 h 499"/>
                <a:gd name="T36" fmla="*/ 2147483647 w 489"/>
                <a:gd name="T37" fmla="*/ 2147483647 h 499"/>
                <a:gd name="T38" fmla="*/ 2147483647 w 489"/>
                <a:gd name="T39" fmla="*/ 2147483647 h 499"/>
                <a:gd name="T40" fmla="*/ 2147483647 w 489"/>
                <a:gd name="T41" fmla="*/ 2147483647 h 499"/>
                <a:gd name="T42" fmla="*/ 2147483647 w 489"/>
                <a:gd name="T43" fmla="*/ 2147483647 h 499"/>
                <a:gd name="T44" fmla="*/ 2147483647 w 489"/>
                <a:gd name="T45" fmla="*/ 2147483647 h 499"/>
                <a:gd name="T46" fmla="*/ 2147483647 w 489"/>
                <a:gd name="T47" fmla="*/ 2147483647 h 499"/>
                <a:gd name="T48" fmla="*/ 2147483647 w 489"/>
                <a:gd name="T49" fmla="*/ 2147483647 h 499"/>
                <a:gd name="T50" fmla="*/ 2147483647 w 489"/>
                <a:gd name="T51" fmla="*/ 2147483647 h 499"/>
                <a:gd name="T52" fmla="*/ 2147483647 w 489"/>
                <a:gd name="T53" fmla="*/ 2147483647 h 499"/>
                <a:gd name="T54" fmla="*/ 2147483647 w 489"/>
                <a:gd name="T55" fmla="*/ 2147483647 h 499"/>
                <a:gd name="T56" fmla="*/ 2147483647 w 489"/>
                <a:gd name="T57" fmla="*/ 2147483647 h 499"/>
                <a:gd name="T58" fmla="*/ 2147483647 w 489"/>
                <a:gd name="T59" fmla="*/ 2147483647 h 499"/>
                <a:gd name="T60" fmla="*/ 2147483647 w 489"/>
                <a:gd name="T61" fmla="*/ 2147483647 h 499"/>
                <a:gd name="T62" fmla="*/ 2147483647 w 489"/>
                <a:gd name="T63" fmla="*/ 2147483647 h 499"/>
                <a:gd name="T64" fmla="*/ 2147483647 w 489"/>
                <a:gd name="T65" fmla="*/ 2147483647 h 499"/>
                <a:gd name="T66" fmla="*/ 2147483647 w 489"/>
                <a:gd name="T67" fmla="*/ 2147483647 h 499"/>
                <a:gd name="T68" fmla="*/ 2147483647 w 489"/>
                <a:gd name="T69" fmla="*/ 2147483647 h 499"/>
                <a:gd name="T70" fmla="*/ 2147483647 w 489"/>
                <a:gd name="T71" fmla="*/ 2147483647 h 499"/>
                <a:gd name="T72" fmla="*/ 2147483647 w 489"/>
                <a:gd name="T73" fmla="*/ 2147483647 h 499"/>
                <a:gd name="T74" fmla="*/ 2147483647 w 489"/>
                <a:gd name="T75" fmla="*/ 2147483647 h 499"/>
                <a:gd name="T76" fmla="*/ 2147483647 w 489"/>
                <a:gd name="T77" fmla="*/ 2147483647 h 499"/>
                <a:gd name="T78" fmla="*/ 2147483647 w 489"/>
                <a:gd name="T79" fmla="*/ 2147483647 h 499"/>
                <a:gd name="T80" fmla="*/ 2147483647 w 489"/>
                <a:gd name="T81" fmla="*/ 2147483647 h 499"/>
                <a:gd name="T82" fmla="*/ 2147483647 w 489"/>
                <a:gd name="T83" fmla="*/ 2147483647 h 499"/>
                <a:gd name="T84" fmla="*/ 2147483647 w 489"/>
                <a:gd name="T85" fmla="*/ 2147483647 h 499"/>
                <a:gd name="T86" fmla="*/ 2147483647 w 489"/>
                <a:gd name="T87" fmla="*/ 2147483647 h 499"/>
                <a:gd name="T88" fmla="*/ 2147483647 w 489"/>
                <a:gd name="T89" fmla="*/ 2147483647 h 499"/>
                <a:gd name="T90" fmla="*/ 2147483647 w 489"/>
                <a:gd name="T91" fmla="*/ 2147483647 h 499"/>
                <a:gd name="T92" fmla="*/ 2147483647 w 489"/>
                <a:gd name="T93" fmla="*/ 2147483647 h 499"/>
                <a:gd name="T94" fmla="*/ 2147483647 w 489"/>
                <a:gd name="T95" fmla="*/ 2147483647 h 499"/>
                <a:gd name="T96" fmla="*/ 2147483647 w 489"/>
                <a:gd name="T97" fmla="*/ 2147483647 h 499"/>
                <a:gd name="T98" fmla="*/ 2147483647 w 489"/>
                <a:gd name="T99" fmla="*/ 2147483647 h 499"/>
                <a:gd name="T100" fmla="*/ 2147483647 w 489"/>
                <a:gd name="T101" fmla="*/ 2147483647 h 499"/>
                <a:gd name="T102" fmla="*/ 2147483647 w 489"/>
                <a:gd name="T103" fmla="*/ 2147483647 h 499"/>
                <a:gd name="T104" fmla="*/ 2147483647 w 489"/>
                <a:gd name="T105" fmla="*/ 2147483647 h 499"/>
                <a:gd name="T106" fmla="*/ 2147483647 w 489"/>
                <a:gd name="T107" fmla="*/ 2147483647 h 499"/>
                <a:gd name="T108" fmla="*/ 2147483647 w 489"/>
                <a:gd name="T109" fmla="*/ 2147483647 h 499"/>
                <a:gd name="T110" fmla="*/ 2147483647 w 489"/>
                <a:gd name="T111" fmla="*/ 2147483647 h 499"/>
                <a:gd name="T112" fmla="*/ 2147483647 w 489"/>
                <a:gd name="T113" fmla="*/ 2147483647 h 499"/>
                <a:gd name="T114" fmla="*/ 2147483647 w 489"/>
                <a:gd name="T115" fmla="*/ 2147483647 h 499"/>
                <a:gd name="T116" fmla="*/ 2147483647 w 489"/>
                <a:gd name="T117" fmla="*/ 2147483647 h 499"/>
                <a:gd name="T118" fmla="*/ 2147483647 w 489"/>
                <a:gd name="T119" fmla="*/ 2147483647 h 499"/>
                <a:gd name="T120" fmla="*/ 2147483647 w 489"/>
                <a:gd name="T121" fmla="*/ 2147483647 h 499"/>
                <a:gd name="T122" fmla="*/ 2147483647 w 489"/>
                <a:gd name="T123" fmla="*/ 2147483647 h 4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9"/>
                <a:gd name="T187" fmla="*/ 0 h 499"/>
                <a:gd name="T188" fmla="*/ 489 w 489"/>
                <a:gd name="T189" fmla="*/ 499 h 4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9" h="499">
                  <a:moveTo>
                    <a:pt x="484" y="318"/>
                  </a:moveTo>
                  <a:lnTo>
                    <a:pt x="484" y="323"/>
                  </a:lnTo>
                  <a:lnTo>
                    <a:pt x="484" y="328"/>
                  </a:lnTo>
                  <a:lnTo>
                    <a:pt x="479" y="328"/>
                  </a:lnTo>
                  <a:lnTo>
                    <a:pt x="474" y="328"/>
                  </a:lnTo>
                  <a:lnTo>
                    <a:pt x="474" y="333"/>
                  </a:lnTo>
                  <a:lnTo>
                    <a:pt x="468" y="338"/>
                  </a:lnTo>
                  <a:lnTo>
                    <a:pt x="458" y="358"/>
                  </a:lnTo>
                  <a:lnTo>
                    <a:pt x="463" y="358"/>
                  </a:lnTo>
                  <a:lnTo>
                    <a:pt x="463" y="363"/>
                  </a:lnTo>
                  <a:lnTo>
                    <a:pt x="463" y="368"/>
                  </a:lnTo>
                  <a:lnTo>
                    <a:pt x="458" y="368"/>
                  </a:lnTo>
                  <a:lnTo>
                    <a:pt x="463" y="373"/>
                  </a:lnTo>
                  <a:lnTo>
                    <a:pt x="458" y="373"/>
                  </a:lnTo>
                  <a:lnTo>
                    <a:pt x="458" y="378"/>
                  </a:lnTo>
                  <a:lnTo>
                    <a:pt x="463" y="378"/>
                  </a:lnTo>
                  <a:lnTo>
                    <a:pt x="463" y="383"/>
                  </a:lnTo>
                  <a:lnTo>
                    <a:pt x="463" y="388"/>
                  </a:lnTo>
                  <a:lnTo>
                    <a:pt x="468" y="388"/>
                  </a:lnTo>
                  <a:lnTo>
                    <a:pt x="468" y="393"/>
                  </a:lnTo>
                  <a:lnTo>
                    <a:pt x="468" y="398"/>
                  </a:lnTo>
                  <a:lnTo>
                    <a:pt x="458" y="403"/>
                  </a:lnTo>
                  <a:lnTo>
                    <a:pt x="453" y="403"/>
                  </a:lnTo>
                  <a:lnTo>
                    <a:pt x="448" y="408"/>
                  </a:lnTo>
                  <a:lnTo>
                    <a:pt x="453" y="408"/>
                  </a:lnTo>
                  <a:lnTo>
                    <a:pt x="453" y="413"/>
                  </a:lnTo>
                  <a:lnTo>
                    <a:pt x="458" y="418"/>
                  </a:lnTo>
                  <a:lnTo>
                    <a:pt x="458" y="428"/>
                  </a:lnTo>
                  <a:lnTo>
                    <a:pt x="453" y="428"/>
                  </a:lnTo>
                  <a:lnTo>
                    <a:pt x="453" y="423"/>
                  </a:lnTo>
                  <a:lnTo>
                    <a:pt x="448" y="423"/>
                  </a:lnTo>
                  <a:lnTo>
                    <a:pt x="448" y="428"/>
                  </a:lnTo>
                  <a:lnTo>
                    <a:pt x="443" y="428"/>
                  </a:lnTo>
                  <a:lnTo>
                    <a:pt x="443" y="433"/>
                  </a:lnTo>
                  <a:lnTo>
                    <a:pt x="438" y="433"/>
                  </a:lnTo>
                  <a:lnTo>
                    <a:pt x="438" y="439"/>
                  </a:lnTo>
                  <a:lnTo>
                    <a:pt x="428" y="439"/>
                  </a:lnTo>
                  <a:lnTo>
                    <a:pt x="423" y="439"/>
                  </a:lnTo>
                  <a:lnTo>
                    <a:pt x="423" y="433"/>
                  </a:lnTo>
                  <a:lnTo>
                    <a:pt x="413" y="439"/>
                  </a:lnTo>
                  <a:lnTo>
                    <a:pt x="408" y="444"/>
                  </a:lnTo>
                  <a:lnTo>
                    <a:pt x="408" y="449"/>
                  </a:lnTo>
                  <a:lnTo>
                    <a:pt x="403" y="449"/>
                  </a:lnTo>
                  <a:lnTo>
                    <a:pt x="398" y="449"/>
                  </a:lnTo>
                  <a:lnTo>
                    <a:pt x="393" y="449"/>
                  </a:lnTo>
                  <a:lnTo>
                    <a:pt x="393" y="454"/>
                  </a:lnTo>
                  <a:lnTo>
                    <a:pt x="388" y="449"/>
                  </a:lnTo>
                  <a:lnTo>
                    <a:pt x="388" y="444"/>
                  </a:lnTo>
                  <a:lnTo>
                    <a:pt x="383" y="449"/>
                  </a:lnTo>
                  <a:lnTo>
                    <a:pt x="378" y="449"/>
                  </a:lnTo>
                  <a:lnTo>
                    <a:pt x="388" y="444"/>
                  </a:lnTo>
                  <a:lnTo>
                    <a:pt x="383" y="439"/>
                  </a:lnTo>
                  <a:lnTo>
                    <a:pt x="378" y="439"/>
                  </a:lnTo>
                  <a:lnTo>
                    <a:pt x="378" y="444"/>
                  </a:lnTo>
                  <a:lnTo>
                    <a:pt x="373" y="439"/>
                  </a:lnTo>
                  <a:lnTo>
                    <a:pt x="368" y="439"/>
                  </a:lnTo>
                  <a:lnTo>
                    <a:pt x="368" y="444"/>
                  </a:lnTo>
                  <a:lnTo>
                    <a:pt x="363" y="444"/>
                  </a:lnTo>
                  <a:lnTo>
                    <a:pt x="363" y="439"/>
                  </a:lnTo>
                  <a:lnTo>
                    <a:pt x="348" y="433"/>
                  </a:lnTo>
                  <a:lnTo>
                    <a:pt x="342" y="433"/>
                  </a:lnTo>
                  <a:lnTo>
                    <a:pt x="342" y="439"/>
                  </a:lnTo>
                  <a:lnTo>
                    <a:pt x="348" y="439"/>
                  </a:lnTo>
                  <a:lnTo>
                    <a:pt x="342" y="444"/>
                  </a:lnTo>
                  <a:lnTo>
                    <a:pt x="348" y="444"/>
                  </a:lnTo>
                  <a:lnTo>
                    <a:pt x="348" y="454"/>
                  </a:lnTo>
                  <a:lnTo>
                    <a:pt x="337" y="449"/>
                  </a:lnTo>
                  <a:lnTo>
                    <a:pt x="332" y="449"/>
                  </a:lnTo>
                  <a:lnTo>
                    <a:pt x="327" y="449"/>
                  </a:lnTo>
                  <a:lnTo>
                    <a:pt x="332" y="459"/>
                  </a:lnTo>
                  <a:lnTo>
                    <a:pt x="327" y="464"/>
                  </a:lnTo>
                  <a:lnTo>
                    <a:pt x="332" y="469"/>
                  </a:lnTo>
                  <a:lnTo>
                    <a:pt x="322" y="469"/>
                  </a:lnTo>
                  <a:lnTo>
                    <a:pt x="317" y="474"/>
                  </a:lnTo>
                  <a:lnTo>
                    <a:pt x="317" y="469"/>
                  </a:lnTo>
                  <a:lnTo>
                    <a:pt x="312" y="464"/>
                  </a:lnTo>
                  <a:lnTo>
                    <a:pt x="307" y="469"/>
                  </a:lnTo>
                  <a:lnTo>
                    <a:pt x="302" y="469"/>
                  </a:lnTo>
                  <a:lnTo>
                    <a:pt x="302" y="464"/>
                  </a:lnTo>
                  <a:lnTo>
                    <a:pt x="297" y="469"/>
                  </a:lnTo>
                  <a:lnTo>
                    <a:pt x="292" y="469"/>
                  </a:lnTo>
                  <a:lnTo>
                    <a:pt x="287" y="469"/>
                  </a:lnTo>
                  <a:lnTo>
                    <a:pt x="282" y="469"/>
                  </a:lnTo>
                  <a:lnTo>
                    <a:pt x="277" y="469"/>
                  </a:lnTo>
                  <a:lnTo>
                    <a:pt x="272" y="464"/>
                  </a:lnTo>
                  <a:lnTo>
                    <a:pt x="267" y="464"/>
                  </a:lnTo>
                  <a:lnTo>
                    <a:pt x="267" y="469"/>
                  </a:lnTo>
                  <a:lnTo>
                    <a:pt x="262" y="464"/>
                  </a:lnTo>
                  <a:lnTo>
                    <a:pt x="262" y="469"/>
                  </a:lnTo>
                  <a:lnTo>
                    <a:pt x="257" y="469"/>
                  </a:lnTo>
                  <a:lnTo>
                    <a:pt x="257" y="474"/>
                  </a:lnTo>
                  <a:lnTo>
                    <a:pt x="257" y="479"/>
                  </a:lnTo>
                  <a:lnTo>
                    <a:pt x="257" y="484"/>
                  </a:lnTo>
                  <a:lnTo>
                    <a:pt x="252" y="484"/>
                  </a:lnTo>
                  <a:lnTo>
                    <a:pt x="257" y="489"/>
                  </a:lnTo>
                  <a:lnTo>
                    <a:pt x="257" y="494"/>
                  </a:lnTo>
                  <a:lnTo>
                    <a:pt x="257" y="499"/>
                  </a:lnTo>
                  <a:lnTo>
                    <a:pt x="252" y="499"/>
                  </a:lnTo>
                  <a:lnTo>
                    <a:pt x="247" y="494"/>
                  </a:lnTo>
                  <a:lnTo>
                    <a:pt x="247" y="489"/>
                  </a:lnTo>
                  <a:lnTo>
                    <a:pt x="242" y="489"/>
                  </a:lnTo>
                  <a:lnTo>
                    <a:pt x="242" y="484"/>
                  </a:lnTo>
                  <a:lnTo>
                    <a:pt x="242" y="479"/>
                  </a:lnTo>
                  <a:lnTo>
                    <a:pt x="242" y="474"/>
                  </a:lnTo>
                  <a:lnTo>
                    <a:pt x="237" y="474"/>
                  </a:lnTo>
                  <a:lnTo>
                    <a:pt x="232" y="474"/>
                  </a:lnTo>
                  <a:lnTo>
                    <a:pt x="227" y="474"/>
                  </a:lnTo>
                  <a:lnTo>
                    <a:pt x="227" y="479"/>
                  </a:lnTo>
                  <a:lnTo>
                    <a:pt x="227" y="484"/>
                  </a:lnTo>
                  <a:lnTo>
                    <a:pt x="222" y="489"/>
                  </a:lnTo>
                  <a:lnTo>
                    <a:pt x="216" y="484"/>
                  </a:lnTo>
                  <a:lnTo>
                    <a:pt x="216" y="479"/>
                  </a:lnTo>
                  <a:lnTo>
                    <a:pt x="222" y="479"/>
                  </a:lnTo>
                  <a:lnTo>
                    <a:pt x="222" y="474"/>
                  </a:lnTo>
                  <a:lnTo>
                    <a:pt x="227" y="474"/>
                  </a:lnTo>
                  <a:lnTo>
                    <a:pt x="227" y="469"/>
                  </a:lnTo>
                  <a:lnTo>
                    <a:pt x="227" y="464"/>
                  </a:lnTo>
                  <a:lnTo>
                    <a:pt x="222" y="464"/>
                  </a:lnTo>
                  <a:lnTo>
                    <a:pt x="222" y="459"/>
                  </a:lnTo>
                  <a:lnTo>
                    <a:pt x="216" y="459"/>
                  </a:lnTo>
                  <a:lnTo>
                    <a:pt x="211" y="459"/>
                  </a:lnTo>
                  <a:lnTo>
                    <a:pt x="206" y="464"/>
                  </a:lnTo>
                  <a:lnTo>
                    <a:pt x="206" y="469"/>
                  </a:lnTo>
                  <a:lnTo>
                    <a:pt x="201" y="469"/>
                  </a:lnTo>
                  <a:lnTo>
                    <a:pt x="196" y="474"/>
                  </a:lnTo>
                  <a:lnTo>
                    <a:pt x="191" y="474"/>
                  </a:lnTo>
                  <a:lnTo>
                    <a:pt x="191" y="469"/>
                  </a:lnTo>
                  <a:lnTo>
                    <a:pt x="191" y="464"/>
                  </a:lnTo>
                  <a:lnTo>
                    <a:pt x="186" y="464"/>
                  </a:lnTo>
                  <a:lnTo>
                    <a:pt x="181" y="464"/>
                  </a:lnTo>
                  <a:lnTo>
                    <a:pt x="181" y="469"/>
                  </a:lnTo>
                  <a:lnTo>
                    <a:pt x="176" y="469"/>
                  </a:lnTo>
                  <a:lnTo>
                    <a:pt x="176" y="474"/>
                  </a:lnTo>
                  <a:lnTo>
                    <a:pt x="176" y="469"/>
                  </a:lnTo>
                  <a:lnTo>
                    <a:pt x="171" y="469"/>
                  </a:lnTo>
                  <a:lnTo>
                    <a:pt x="171" y="459"/>
                  </a:lnTo>
                  <a:lnTo>
                    <a:pt x="171" y="454"/>
                  </a:lnTo>
                  <a:lnTo>
                    <a:pt x="166" y="449"/>
                  </a:lnTo>
                  <a:lnTo>
                    <a:pt x="161" y="449"/>
                  </a:lnTo>
                  <a:lnTo>
                    <a:pt x="156" y="449"/>
                  </a:lnTo>
                  <a:lnTo>
                    <a:pt x="151" y="454"/>
                  </a:lnTo>
                  <a:lnTo>
                    <a:pt x="146" y="454"/>
                  </a:lnTo>
                  <a:lnTo>
                    <a:pt x="141" y="449"/>
                  </a:lnTo>
                  <a:lnTo>
                    <a:pt x="136" y="449"/>
                  </a:lnTo>
                  <a:lnTo>
                    <a:pt x="131" y="444"/>
                  </a:lnTo>
                  <a:lnTo>
                    <a:pt x="131" y="439"/>
                  </a:lnTo>
                  <a:lnTo>
                    <a:pt x="126" y="439"/>
                  </a:lnTo>
                  <a:lnTo>
                    <a:pt x="126" y="433"/>
                  </a:lnTo>
                  <a:lnTo>
                    <a:pt x="121" y="433"/>
                  </a:lnTo>
                  <a:lnTo>
                    <a:pt x="116" y="433"/>
                  </a:lnTo>
                  <a:lnTo>
                    <a:pt x="111" y="428"/>
                  </a:lnTo>
                  <a:lnTo>
                    <a:pt x="106" y="428"/>
                  </a:lnTo>
                  <a:lnTo>
                    <a:pt x="101" y="428"/>
                  </a:lnTo>
                  <a:lnTo>
                    <a:pt x="96" y="428"/>
                  </a:lnTo>
                  <a:lnTo>
                    <a:pt x="90" y="433"/>
                  </a:lnTo>
                  <a:lnTo>
                    <a:pt x="85" y="433"/>
                  </a:lnTo>
                  <a:lnTo>
                    <a:pt x="80" y="433"/>
                  </a:lnTo>
                  <a:lnTo>
                    <a:pt x="75" y="433"/>
                  </a:lnTo>
                  <a:lnTo>
                    <a:pt x="70" y="433"/>
                  </a:lnTo>
                  <a:lnTo>
                    <a:pt x="70" y="428"/>
                  </a:lnTo>
                  <a:lnTo>
                    <a:pt x="65" y="433"/>
                  </a:lnTo>
                  <a:lnTo>
                    <a:pt x="60" y="433"/>
                  </a:lnTo>
                  <a:lnTo>
                    <a:pt x="55" y="428"/>
                  </a:lnTo>
                  <a:lnTo>
                    <a:pt x="50" y="423"/>
                  </a:lnTo>
                  <a:lnTo>
                    <a:pt x="50" y="418"/>
                  </a:lnTo>
                  <a:lnTo>
                    <a:pt x="45" y="413"/>
                  </a:lnTo>
                  <a:lnTo>
                    <a:pt x="40" y="403"/>
                  </a:lnTo>
                  <a:lnTo>
                    <a:pt x="35" y="403"/>
                  </a:lnTo>
                  <a:lnTo>
                    <a:pt x="25" y="403"/>
                  </a:lnTo>
                  <a:lnTo>
                    <a:pt x="25" y="398"/>
                  </a:lnTo>
                  <a:lnTo>
                    <a:pt x="20" y="393"/>
                  </a:lnTo>
                  <a:lnTo>
                    <a:pt x="25" y="378"/>
                  </a:lnTo>
                  <a:lnTo>
                    <a:pt x="25" y="373"/>
                  </a:lnTo>
                  <a:lnTo>
                    <a:pt x="20" y="368"/>
                  </a:lnTo>
                  <a:lnTo>
                    <a:pt x="15" y="358"/>
                  </a:lnTo>
                  <a:lnTo>
                    <a:pt x="20" y="358"/>
                  </a:lnTo>
                  <a:lnTo>
                    <a:pt x="25" y="358"/>
                  </a:lnTo>
                  <a:lnTo>
                    <a:pt x="20" y="353"/>
                  </a:lnTo>
                  <a:lnTo>
                    <a:pt x="20" y="348"/>
                  </a:lnTo>
                  <a:lnTo>
                    <a:pt x="15" y="343"/>
                  </a:lnTo>
                  <a:lnTo>
                    <a:pt x="15" y="338"/>
                  </a:lnTo>
                  <a:lnTo>
                    <a:pt x="15" y="333"/>
                  </a:lnTo>
                  <a:lnTo>
                    <a:pt x="15" y="328"/>
                  </a:lnTo>
                  <a:lnTo>
                    <a:pt x="10" y="323"/>
                  </a:lnTo>
                  <a:lnTo>
                    <a:pt x="5" y="318"/>
                  </a:lnTo>
                  <a:lnTo>
                    <a:pt x="5" y="313"/>
                  </a:lnTo>
                  <a:lnTo>
                    <a:pt x="5" y="308"/>
                  </a:lnTo>
                  <a:lnTo>
                    <a:pt x="10" y="308"/>
                  </a:lnTo>
                  <a:lnTo>
                    <a:pt x="10" y="302"/>
                  </a:lnTo>
                  <a:lnTo>
                    <a:pt x="5" y="302"/>
                  </a:lnTo>
                  <a:lnTo>
                    <a:pt x="0" y="302"/>
                  </a:lnTo>
                  <a:lnTo>
                    <a:pt x="0" y="297"/>
                  </a:lnTo>
                  <a:lnTo>
                    <a:pt x="0" y="287"/>
                  </a:lnTo>
                  <a:lnTo>
                    <a:pt x="5" y="282"/>
                  </a:lnTo>
                  <a:lnTo>
                    <a:pt x="10" y="282"/>
                  </a:lnTo>
                  <a:lnTo>
                    <a:pt x="20" y="277"/>
                  </a:lnTo>
                  <a:lnTo>
                    <a:pt x="15" y="277"/>
                  </a:lnTo>
                  <a:lnTo>
                    <a:pt x="15" y="272"/>
                  </a:lnTo>
                  <a:lnTo>
                    <a:pt x="15" y="267"/>
                  </a:lnTo>
                  <a:lnTo>
                    <a:pt x="10" y="262"/>
                  </a:lnTo>
                  <a:lnTo>
                    <a:pt x="15" y="257"/>
                  </a:lnTo>
                  <a:lnTo>
                    <a:pt x="20" y="262"/>
                  </a:lnTo>
                  <a:lnTo>
                    <a:pt x="15" y="257"/>
                  </a:lnTo>
                  <a:lnTo>
                    <a:pt x="20" y="252"/>
                  </a:lnTo>
                  <a:lnTo>
                    <a:pt x="20" y="257"/>
                  </a:lnTo>
                  <a:lnTo>
                    <a:pt x="25" y="257"/>
                  </a:lnTo>
                  <a:lnTo>
                    <a:pt x="30" y="252"/>
                  </a:lnTo>
                  <a:lnTo>
                    <a:pt x="25" y="247"/>
                  </a:lnTo>
                  <a:lnTo>
                    <a:pt x="30" y="242"/>
                  </a:lnTo>
                  <a:lnTo>
                    <a:pt x="35" y="247"/>
                  </a:lnTo>
                  <a:lnTo>
                    <a:pt x="35" y="242"/>
                  </a:lnTo>
                  <a:lnTo>
                    <a:pt x="45" y="247"/>
                  </a:lnTo>
                  <a:lnTo>
                    <a:pt x="50" y="247"/>
                  </a:lnTo>
                  <a:lnTo>
                    <a:pt x="55" y="247"/>
                  </a:lnTo>
                  <a:lnTo>
                    <a:pt x="55" y="242"/>
                  </a:lnTo>
                  <a:lnTo>
                    <a:pt x="55" y="237"/>
                  </a:lnTo>
                  <a:lnTo>
                    <a:pt x="55" y="232"/>
                  </a:lnTo>
                  <a:lnTo>
                    <a:pt x="60" y="237"/>
                  </a:lnTo>
                  <a:lnTo>
                    <a:pt x="60" y="232"/>
                  </a:lnTo>
                  <a:lnTo>
                    <a:pt x="70" y="232"/>
                  </a:lnTo>
                  <a:lnTo>
                    <a:pt x="75" y="232"/>
                  </a:lnTo>
                  <a:lnTo>
                    <a:pt x="80" y="232"/>
                  </a:lnTo>
                  <a:lnTo>
                    <a:pt x="75" y="222"/>
                  </a:lnTo>
                  <a:lnTo>
                    <a:pt x="70" y="222"/>
                  </a:lnTo>
                  <a:lnTo>
                    <a:pt x="65" y="217"/>
                  </a:lnTo>
                  <a:lnTo>
                    <a:pt x="70" y="212"/>
                  </a:lnTo>
                  <a:lnTo>
                    <a:pt x="65" y="212"/>
                  </a:lnTo>
                  <a:lnTo>
                    <a:pt x="60" y="207"/>
                  </a:lnTo>
                  <a:lnTo>
                    <a:pt x="65" y="207"/>
                  </a:lnTo>
                  <a:lnTo>
                    <a:pt x="60" y="202"/>
                  </a:lnTo>
                  <a:lnTo>
                    <a:pt x="60" y="197"/>
                  </a:lnTo>
                  <a:lnTo>
                    <a:pt x="55" y="192"/>
                  </a:lnTo>
                  <a:lnTo>
                    <a:pt x="50" y="192"/>
                  </a:lnTo>
                  <a:lnTo>
                    <a:pt x="55" y="187"/>
                  </a:lnTo>
                  <a:lnTo>
                    <a:pt x="50" y="187"/>
                  </a:lnTo>
                  <a:lnTo>
                    <a:pt x="50" y="182"/>
                  </a:lnTo>
                  <a:lnTo>
                    <a:pt x="50" y="171"/>
                  </a:lnTo>
                  <a:lnTo>
                    <a:pt x="55" y="166"/>
                  </a:lnTo>
                  <a:lnTo>
                    <a:pt x="50" y="166"/>
                  </a:lnTo>
                  <a:lnTo>
                    <a:pt x="45" y="166"/>
                  </a:lnTo>
                  <a:lnTo>
                    <a:pt x="40" y="166"/>
                  </a:lnTo>
                  <a:lnTo>
                    <a:pt x="35" y="166"/>
                  </a:lnTo>
                  <a:lnTo>
                    <a:pt x="30" y="161"/>
                  </a:lnTo>
                  <a:lnTo>
                    <a:pt x="35" y="156"/>
                  </a:lnTo>
                  <a:lnTo>
                    <a:pt x="40" y="151"/>
                  </a:lnTo>
                  <a:lnTo>
                    <a:pt x="30" y="156"/>
                  </a:lnTo>
                  <a:lnTo>
                    <a:pt x="30" y="151"/>
                  </a:lnTo>
                  <a:lnTo>
                    <a:pt x="30" y="146"/>
                  </a:lnTo>
                  <a:lnTo>
                    <a:pt x="35" y="146"/>
                  </a:lnTo>
                  <a:lnTo>
                    <a:pt x="35" y="136"/>
                  </a:lnTo>
                  <a:lnTo>
                    <a:pt x="30" y="131"/>
                  </a:lnTo>
                  <a:lnTo>
                    <a:pt x="25" y="131"/>
                  </a:lnTo>
                  <a:lnTo>
                    <a:pt x="30" y="126"/>
                  </a:lnTo>
                  <a:lnTo>
                    <a:pt x="30" y="121"/>
                  </a:lnTo>
                  <a:lnTo>
                    <a:pt x="35" y="121"/>
                  </a:lnTo>
                  <a:lnTo>
                    <a:pt x="35" y="116"/>
                  </a:lnTo>
                  <a:lnTo>
                    <a:pt x="30" y="111"/>
                  </a:lnTo>
                  <a:lnTo>
                    <a:pt x="25" y="111"/>
                  </a:lnTo>
                  <a:lnTo>
                    <a:pt x="20" y="101"/>
                  </a:lnTo>
                  <a:lnTo>
                    <a:pt x="30" y="96"/>
                  </a:lnTo>
                  <a:lnTo>
                    <a:pt x="25" y="96"/>
                  </a:lnTo>
                  <a:lnTo>
                    <a:pt x="30" y="91"/>
                  </a:lnTo>
                  <a:lnTo>
                    <a:pt x="25" y="91"/>
                  </a:lnTo>
                  <a:lnTo>
                    <a:pt x="30" y="86"/>
                  </a:lnTo>
                  <a:lnTo>
                    <a:pt x="30" y="81"/>
                  </a:lnTo>
                  <a:lnTo>
                    <a:pt x="35" y="81"/>
                  </a:lnTo>
                  <a:lnTo>
                    <a:pt x="35" y="76"/>
                  </a:lnTo>
                  <a:lnTo>
                    <a:pt x="40" y="76"/>
                  </a:lnTo>
                  <a:lnTo>
                    <a:pt x="45" y="71"/>
                  </a:lnTo>
                  <a:lnTo>
                    <a:pt x="50" y="71"/>
                  </a:lnTo>
                  <a:lnTo>
                    <a:pt x="55" y="66"/>
                  </a:lnTo>
                  <a:lnTo>
                    <a:pt x="60" y="71"/>
                  </a:lnTo>
                  <a:lnTo>
                    <a:pt x="65" y="71"/>
                  </a:lnTo>
                  <a:lnTo>
                    <a:pt x="70" y="66"/>
                  </a:lnTo>
                  <a:lnTo>
                    <a:pt x="80" y="61"/>
                  </a:lnTo>
                  <a:lnTo>
                    <a:pt x="85" y="61"/>
                  </a:lnTo>
                  <a:lnTo>
                    <a:pt x="90" y="56"/>
                  </a:lnTo>
                  <a:lnTo>
                    <a:pt x="90" y="61"/>
                  </a:lnTo>
                  <a:lnTo>
                    <a:pt x="96" y="56"/>
                  </a:lnTo>
                  <a:lnTo>
                    <a:pt x="96" y="51"/>
                  </a:lnTo>
                  <a:lnTo>
                    <a:pt x="106" y="51"/>
                  </a:lnTo>
                  <a:lnTo>
                    <a:pt x="116" y="56"/>
                  </a:lnTo>
                  <a:lnTo>
                    <a:pt x="121" y="51"/>
                  </a:lnTo>
                  <a:lnTo>
                    <a:pt x="121" y="40"/>
                  </a:lnTo>
                  <a:lnTo>
                    <a:pt x="131" y="35"/>
                  </a:lnTo>
                  <a:lnTo>
                    <a:pt x="136" y="40"/>
                  </a:lnTo>
                  <a:lnTo>
                    <a:pt x="141" y="35"/>
                  </a:lnTo>
                  <a:lnTo>
                    <a:pt x="151" y="45"/>
                  </a:lnTo>
                  <a:lnTo>
                    <a:pt x="156" y="40"/>
                  </a:lnTo>
                  <a:lnTo>
                    <a:pt x="156" y="35"/>
                  </a:lnTo>
                  <a:lnTo>
                    <a:pt x="161" y="30"/>
                  </a:lnTo>
                  <a:lnTo>
                    <a:pt x="171" y="30"/>
                  </a:lnTo>
                  <a:lnTo>
                    <a:pt x="176" y="30"/>
                  </a:lnTo>
                  <a:lnTo>
                    <a:pt x="181" y="25"/>
                  </a:lnTo>
                  <a:lnTo>
                    <a:pt x="176" y="25"/>
                  </a:lnTo>
                  <a:lnTo>
                    <a:pt x="176" y="20"/>
                  </a:lnTo>
                  <a:lnTo>
                    <a:pt x="181" y="20"/>
                  </a:lnTo>
                  <a:lnTo>
                    <a:pt x="181" y="15"/>
                  </a:lnTo>
                  <a:lnTo>
                    <a:pt x="186" y="15"/>
                  </a:lnTo>
                  <a:lnTo>
                    <a:pt x="191" y="15"/>
                  </a:lnTo>
                  <a:lnTo>
                    <a:pt x="191" y="10"/>
                  </a:lnTo>
                  <a:lnTo>
                    <a:pt x="191" y="5"/>
                  </a:lnTo>
                  <a:lnTo>
                    <a:pt x="191" y="0"/>
                  </a:lnTo>
                  <a:lnTo>
                    <a:pt x="196" y="0"/>
                  </a:lnTo>
                  <a:lnTo>
                    <a:pt x="201" y="5"/>
                  </a:lnTo>
                  <a:lnTo>
                    <a:pt x="206" y="10"/>
                  </a:lnTo>
                  <a:lnTo>
                    <a:pt x="211" y="10"/>
                  </a:lnTo>
                  <a:lnTo>
                    <a:pt x="211" y="15"/>
                  </a:lnTo>
                  <a:lnTo>
                    <a:pt x="216" y="20"/>
                  </a:lnTo>
                  <a:lnTo>
                    <a:pt x="211" y="25"/>
                  </a:lnTo>
                  <a:lnTo>
                    <a:pt x="216" y="25"/>
                  </a:lnTo>
                  <a:lnTo>
                    <a:pt x="216" y="30"/>
                  </a:lnTo>
                  <a:lnTo>
                    <a:pt x="227" y="35"/>
                  </a:lnTo>
                  <a:lnTo>
                    <a:pt x="227" y="40"/>
                  </a:lnTo>
                  <a:lnTo>
                    <a:pt x="227" y="45"/>
                  </a:lnTo>
                  <a:lnTo>
                    <a:pt x="222" y="45"/>
                  </a:lnTo>
                  <a:lnTo>
                    <a:pt x="222" y="56"/>
                  </a:lnTo>
                  <a:lnTo>
                    <a:pt x="232" y="61"/>
                  </a:lnTo>
                  <a:lnTo>
                    <a:pt x="232" y="66"/>
                  </a:lnTo>
                  <a:lnTo>
                    <a:pt x="232" y="61"/>
                  </a:lnTo>
                  <a:lnTo>
                    <a:pt x="237" y="61"/>
                  </a:lnTo>
                  <a:lnTo>
                    <a:pt x="232" y="66"/>
                  </a:lnTo>
                  <a:lnTo>
                    <a:pt x="237" y="71"/>
                  </a:lnTo>
                  <a:lnTo>
                    <a:pt x="237" y="76"/>
                  </a:lnTo>
                  <a:lnTo>
                    <a:pt x="247" y="71"/>
                  </a:lnTo>
                  <a:lnTo>
                    <a:pt x="252" y="71"/>
                  </a:lnTo>
                  <a:lnTo>
                    <a:pt x="257" y="71"/>
                  </a:lnTo>
                  <a:lnTo>
                    <a:pt x="262" y="71"/>
                  </a:lnTo>
                  <a:lnTo>
                    <a:pt x="267" y="71"/>
                  </a:lnTo>
                  <a:lnTo>
                    <a:pt x="272" y="66"/>
                  </a:lnTo>
                  <a:lnTo>
                    <a:pt x="277" y="66"/>
                  </a:lnTo>
                  <a:lnTo>
                    <a:pt x="277" y="61"/>
                  </a:lnTo>
                  <a:lnTo>
                    <a:pt x="282" y="66"/>
                  </a:lnTo>
                  <a:lnTo>
                    <a:pt x="282" y="61"/>
                  </a:lnTo>
                  <a:lnTo>
                    <a:pt x="282" y="56"/>
                  </a:lnTo>
                  <a:lnTo>
                    <a:pt x="292" y="51"/>
                  </a:lnTo>
                  <a:lnTo>
                    <a:pt x="292" y="56"/>
                  </a:lnTo>
                  <a:lnTo>
                    <a:pt x="292" y="51"/>
                  </a:lnTo>
                  <a:lnTo>
                    <a:pt x="297" y="51"/>
                  </a:lnTo>
                  <a:lnTo>
                    <a:pt x="302" y="45"/>
                  </a:lnTo>
                  <a:lnTo>
                    <a:pt x="302" y="40"/>
                  </a:lnTo>
                  <a:lnTo>
                    <a:pt x="307" y="40"/>
                  </a:lnTo>
                  <a:lnTo>
                    <a:pt x="307" y="35"/>
                  </a:lnTo>
                  <a:lnTo>
                    <a:pt x="312" y="40"/>
                  </a:lnTo>
                  <a:lnTo>
                    <a:pt x="312" y="35"/>
                  </a:lnTo>
                  <a:lnTo>
                    <a:pt x="317" y="35"/>
                  </a:lnTo>
                  <a:lnTo>
                    <a:pt x="322" y="40"/>
                  </a:lnTo>
                  <a:lnTo>
                    <a:pt x="317" y="51"/>
                  </a:lnTo>
                  <a:lnTo>
                    <a:pt x="327" y="56"/>
                  </a:lnTo>
                  <a:lnTo>
                    <a:pt x="332" y="61"/>
                  </a:lnTo>
                  <a:lnTo>
                    <a:pt x="332" y="66"/>
                  </a:lnTo>
                  <a:lnTo>
                    <a:pt x="332" y="61"/>
                  </a:lnTo>
                  <a:lnTo>
                    <a:pt x="332" y="66"/>
                  </a:lnTo>
                  <a:lnTo>
                    <a:pt x="337" y="66"/>
                  </a:lnTo>
                  <a:lnTo>
                    <a:pt x="342" y="71"/>
                  </a:lnTo>
                  <a:lnTo>
                    <a:pt x="337" y="76"/>
                  </a:lnTo>
                  <a:lnTo>
                    <a:pt x="342" y="81"/>
                  </a:lnTo>
                  <a:lnTo>
                    <a:pt x="348" y="81"/>
                  </a:lnTo>
                  <a:lnTo>
                    <a:pt x="348" y="86"/>
                  </a:lnTo>
                  <a:lnTo>
                    <a:pt x="348" y="91"/>
                  </a:lnTo>
                  <a:lnTo>
                    <a:pt x="342" y="91"/>
                  </a:lnTo>
                  <a:lnTo>
                    <a:pt x="342" y="96"/>
                  </a:lnTo>
                  <a:lnTo>
                    <a:pt x="337" y="101"/>
                  </a:lnTo>
                  <a:lnTo>
                    <a:pt x="337" y="106"/>
                  </a:lnTo>
                  <a:lnTo>
                    <a:pt x="342" y="111"/>
                  </a:lnTo>
                  <a:lnTo>
                    <a:pt x="342" y="116"/>
                  </a:lnTo>
                  <a:lnTo>
                    <a:pt x="348" y="121"/>
                  </a:lnTo>
                  <a:lnTo>
                    <a:pt x="353" y="121"/>
                  </a:lnTo>
                  <a:lnTo>
                    <a:pt x="353" y="116"/>
                  </a:lnTo>
                  <a:lnTo>
                    <a:pt x="363" y="121"/>
                  </a:lnTo>
                  <a:lnTo>
                    <a:pt x="363" y="131"/>
                  </a:lnTo>
                  <a:lnTo>
                    <a:pt x="373" y="131"/>
                  </a:lnTo>
                  <a:lnTo>
                    <a:pt x="378" y="131"/>
                  </a:lnTo>
                  <a:lnTo>
                    <a:pt x="378" y="126"/>
                  </a:lnTo>
                  <a:lnTo>
                    <a:pt x="383" y="126"/>
                  </a:lnTo>
                  <a:lnTo>
                    <a:pt x="388" y="131"/>
                  </a:lnTo>
                  <a:lnTo>
                    <a:pt x="383" y="131"/>
                  </a:lnTo>
                  <a:lnTo>
                    <a:pt x="383" y="136"/>
                  </a:lnTo>
                  <a:lnTo>
                    <a:pt x="383" y="141"/>
                  </a:lnTo>
                  <a:lnTo>
                    <a:pt x="388" y="141"/>
                  </a:lnTo>
                  <a:lnTo>
                    <a:pt x="388" y="146"/>
                  </a:lnTo>
                  <a:lnTo>
                    <a:pt x="388" y="151"/>
                  </a:lnTo>
                  <a:lnTo>
                    <a:pt x="393" y="146"/>
                  </a:lnTo>
                  <a:lnTo>
                    <a:pt x="393" y="151"/>
                  </a:lnTo>
                  <a:lnTo>
                    <a:pt x="388" y="156"/>
                  </a:lnTo>
                  <a:lnTo>
                    <a:pt x="393" y="156"/>
                  </a:lnTo>
                  <a:lnTo>
                    <a:pt x="393" y="161"/>
                  </a:lnTo>
                  <a:lnTo>
                    <a:pt x="388" y="166"/>
                  </a:lnTo>
                  <a:lnTo>
                    <a:pt x="388" y="171"/>
                  </a:lnTo>
                  <a:lnTo>
                    <a:pt x="383" y="171"/>
                  </a:lnTo>
                  <a:lnTo>
                    <a:pt x="383" y="177"/>
                  </a:lnTo>
                  <a:lnTo>
                    <a:pt x="383" y="182"/>
                  </a:lnTo>
                  <a:lnTo>
                    <a:pt x="378" y="182"/>
                  </a:lnTo>
                  <a:lnTo>
                    <a:pt x="383" y="192"/>
                  </a:lnTo>
                  <a:lnTo>
                    <a:pt x="388" y="192"/>
                  </a:lnTo>
                  <a:lnTo>
                    <a:pt x="393" y="187"/>
                  </a:lnTo>
                  <a:lnTo>
                    <a:pt x="393" y="192"/>
                  </a:lnTo>
                  <a:lnTo>
                    <a:pt x="398" y="197"/>
                  </a:lnTo>
                  <a:lnTo>
                    <a:pt x="393" y="207"/>
                  </a:lnTo>
                  <a:lnTo>
                    <a:pt x="398" y="212"/>
                  </a:lnTo>
                  <a:lnTo>
                    <a:pt x="398" y="217"/>
                  </a:lnTo>
                  <a:lnTo>
                    <a:pt x="403" y="222"/>
                  </a:lnTo>
                  <a:lnTo>
                    <a:pt x="403" y="217"/>
                  </a:lnTo>
                  <a:lnTo>
                    <a:pt x="408" y="217"/>
                  </a:lnTo>
                  <a:lnTo>
                    <a:pt x="413" y="222"/>
                  </a:lnTo>
                  <a:lnTo>
                    <a:pt x="413" y="227"/>
                  </a:lnTo>
                  <a:lnTo>
                    <a:pt x="413" y="232"/>
                  </a:lnTo>
                  <a:lnTo>
                    <a:pt x="423" y="232"/>
                  </a:lnTo>
                  <a:lnTo>
                    <a:pt x="428" y="247"/>
                  </a:lnTo>
                  <a:lnTo>
                    <a:pt x="433" y="247"/>
                  </a:lnTo>
                  <a:lnTo>
                    <a:pt x="443" y="247"/>
                  </a:lnTo>
                  <a:lnTo>
                    <a:pt x="448" y="252"/>
                  </a:lnTo>
                  <a:lnTo>
                    <a:pt x="448" y="257"/>
                  </a:lnTo>
                  <a:lnTo>
                    <a:pt x="448" y="262"/>
                  </a:lnTo>
                  <a:lnTo>
                    <a:pt x="453" y="267"/>
                  </a:lnTo>
                  <a:lnTo>
                    <a:pt x="458" y="267"/>
                  </a:lnTo>
                  <a:lnTo>
                    <a:pt x="463" y="267"/>
                  </a:lnTo>
                  <a:lnTo>
                    <a:pt x="468" y="272"/>
                  </a:lnTo>
                  <a:lnTo>
                    <a:pt x="474" y="272"/>
                  </a:lnTo>
                  <a:lnTo>
                    <a:pt x="479" y="272"/>
                  </a:lnTo>
                  <a:lnTo>
                    <a:pt x="479" y="277"/>
                  </a:lnTo>
                  <a:lnTo>
                    <a:pt x="474" y="277"/>
                  </a:lnTo>
                  <a:lnTo>
                    <a:pt x="479" y="277"/>
                  </a:lnTo>
                  <a:lnTo>
                    <a:pt x="474" y="282"/>
                  </a:lnTo>
                  <a:lnTo>
                    <a:pt x="474" y="287"/>
                  </a:lnTo>
                  <a:lnTo>
                    <a:pt x="474" y="292"/>
                  </a:lnTo>
                  <a:lnTo>
                    <a:pt x="479" y="287"/>
                  </a:lnTo>
                  <a:lnTo>
                    <a:pt x="484" y="287"/>
                  </a:lnTo>
                  <a:lnTo>
                    <a:pt x="484" y="297"/>
                  </a:lnTo>
                  <a:lnTo>
                    <a:pt x="489" y="297"/>
                  </a:lnTo>
                  <a:lnTo>
                    <a:pt x="489" y="308"/>
                  </a:lnTo>
                  <a:lnTo>
                    <a:pt x="484" y="302"/>
                  </a:lnTo>
                  <a:lnTo>
                    <a:pt x="484" y="308"/>
                  </a:lnTo>
                  <a:lnTo>
                    <a:pt x="489" y="308"/>
                  </a:lnTo>
                  <a:lnTo>
                    <a:pt x="489" y="313"/>
                  </a:lnTo>
                  <a:lnTo>
                    <a:pt x="484" y="313"/>
                  </a:lnTo>
                  <a:lnTo>
                    <a:pt x="484" y="318"/>
                  </a:lnTo>
                  <a:close/>
                </a:path>
              </a:pathLst>
            </a:custGeom>
            <a:solidFill>
              <a:schemeClr val="accent1"/>
            </a:solidFill>
            <a:ln w="9525">
              <a:solidFill>
                <a:schemeClr val="bg1"/>
              </a:solidFill>
              <a:round/>
              <a:headEnd/>
              <a:tailEnd/>
            </a:ln>
          </p:spPr>
          <p:txBody>
            <a:bodyPr/>
            <a:lstStyle/>
            <a:p>
              <a:endParaRPr lang="en-US" sz="3200" dirty="0"/>
            </a:p>
          </p:txBody>
        </p:sp>
        <p:sp>
          <p:nvSpPr>
            <p:cNvPr id="17" name="Freeform 494">
              <a:extLst>
                <a:ext uri="{FF2B5EF4-FFF2-40B4-BE49-F238E27FC236}">
                  <a16:creationId xmlns:a16="http://schemas.microsoft.com/office/drawing/2014/main" id="{F4C473DB-DD31-2BB3-D35E-92D680AB786B}"/>
                </a:ext>
              </a:extLst>
            </p:cNvPr>
            <p:cNvSpPr>
              <a:spLocks/>
            </p:cNvSpPr>
            <p:nvPr/>
          </p:nvSpPr>
          <p:spPr bwMode="auto">
            <a:xfrm rot="770163">
              <a:off x="1771857" y="1080616"/>
              <a:ext cx="883481" cy="876773"/>
            </a:xfrm>
            <a:custGeom>
              <a:avLst/>
              <a:gdLst>
                <a:gd name="T0" fmla="*/ 2147483647 w 438"/>
                <a:gd name="T1" fmla="*/ 2147483647 h 454"/>
                <a:gd name="T2" fmla="*/ 2147483647 w 438"/>
                <a:gd name="T3" fmla="*/ 2147483647 h 454"/>
                <a:gd name="T4" fmla="*/ 2147483647 w 438"/>
                <a:gd name="T5" fmla="*/ 2147483647 h 454"/>
                <a:gd name="T6" fmla="*/ 2147483647 w 438"/>
                <a:gd name="T7" fmla="*/ 2147483647 h 454"/>
                <a:gd name="T8" fmla="*/ 2147483647 w 438"/>
                <a:gd name="T9" fmla="*/ 2147483647 h 454"/>
                <a:gd name="T10" fmla="*/ 2147483647 w 438"/>
                <a:gd name="T11" fmla="*/ 2147483647 h 454"/>
                <a:gd name="T12" fmla="*/ 2147483647 w 438"/>
                <a:gd name="T13" fmla="*/ 2147483647 h 454"/>
                <a:gd name="T14" fmla="*/ 2147483647 w 438"/>
                <a:gd name="T15" fmla="*/ 2147483647 h 454"/>
                <a:gd name="T16" fmla="*/ 2147483647 w 438"/>
                <a:gd name="T17" fmla="*/ 2147483647 h 454"/>
                <a:gd name="T18" fmla="*/ 2147483647 w 438"/>
                <a:gd name="T19" fmla="*/ 2147483647 h 454"/>
                <a:gd name="T20" fmla="*/ 2147483647 w 438"/>
                <a:gd name="T21" fmla="*/ 2147483647 h 454"/>
                <a:gd name="T22" fmla="*/ 2147483647 w 438"/>
                <a:gd name="T23" fmla="*/ 2147483647 h 454"/>
                <a:gd name="T24" fmla="*/ 2147483647 w 438"/>
                <a:gd name="T25" fmla="*/ 2147483647 h 454"/>
                <a:gd name="T26" fmla="*/ 2147483647 w 438"/>
                <a:gd name="T27" fmla="*/ 2147483647 h 454"/>
                <a:gd name="T28" fmla="*/ 2147483647 w 438"/>
                <a:gd name="T29" fmla="*/ 2147483647 h 454"/>
                <a:gd name="T30" fmla="*/ 2147483647 w 438"/>
                <a:gd name="T31" fmla="*/ 2147483647 h 454"/>
                <a:gd name="T32" fmla="*/ 2147483647 w 438"/>
                <a:gd name="T33" fmla="*/ 2147483647 h 454"/>
                <a:gd name="T34" fmla="*/ 2147483647 w 438"/>
                <a:gd name="T35" fmla="*/ 2147483647 h 454"/>
                <a:gd name="T36" fmla="*/ 2147483647 w 438"/>
                <a:gd name="T37" fmla="*/ 2147483647 h 454"/>
                <a:gd name="T38" fmla="*/ 2147483647 w 438"/>
                <a:gd name="T39" fmla="*/ 2147483647 h 454"/>
                <a:gd name="T40" fmla="*/ 2147483647 w 438"/>
                <a:gd name="T41" fmla="*/ 2147483647 h 454"/>
                <a:gd name="T42" fmla="*/ 2147483647 w 438"/>
                <a:gd name="T43" fmla="*/ 2147483647 h 454"/>
                <a:gd name="T44" fmla="*/ 2147483647 w 438"/>
                <a:gd name="T45" fmla="*/ 2147483647 h 454"/>
                <a:gd name="T46" fmla="*/ 2147483647 w 438"/>
                <a:gd name="T47" fmla="*/ 2147483647 h 454"/>
                <a:gd name="T48" fmla="*/ 2147483647 w 438"/>
                <a:gd name="T49" fmla="*/ 2147483647 h 454"/>
                <a:gd name="T50" fmla="*/ 2147483647 w 438"/>
                <a:gd name="T51" fmla="*/ 2147483647 h 454"/>
                <a:gd name="T52" fmla="*/ 2147483647 w 438"/>
                <a:gd name="T53" fmla="*/ 2147483647 h 454"/>
                <a:gd name="T54" fmla="*/ 2147483647 w 438"/>
                <a:gd name="T55" fmla="*/ 2147483647 h 454"/>
                <a:gd name="T56" fmla="*/ 2147483647 w 438"/>
                <a:gd name="T57" fmla="*/ 2147483647 h 454"/>
                <a:gd name="T58" fmla="*/ 2147483647 w 438"/>
                <a:gd name="T59" fmla="*/ 2147483647 h 454"/>
                <a:gd name="T60" fmla="*/ 2147483647 w 438"/>
                <a:gd name="T61" fmla="*/ 2147483647 h 454"/>
                <a:gd name="T62" fmla="*/ 2147483647 w 438"/>
                <a:gd name="T63" fmla="*/ 0 h 454"/>
                <a:gd name="T64" fmla="*/ 2147483647 w 438"/>
                <a:gd name="T65" fmla="*/ 2147483647 h 454"/>
                <a:gd name="T66" fmla="*/ 2147483647 w 438"/>
                <a:gd name="T67" fmla="*/ 2147483647 h 454"/>
                <a:gd name="T68" fmla="*/ 2147483647 w 438"/>
                <a:gd name="T69" fmla="*/ 2147483647 h 454"/>
                <a:gd name="T70" fmla="*/ 2147483647 w 438"/>
                <a:gd name="T71" fmla="*/ 2147483647 h 454"/>
                <a:gd name="T72" fmla="*/ 2147483647 w 438"/>
                <a:gd name="T73" fmla="*/ 2147483647 h 454"/>
                <a:gd name="T74" fmla="*/ 2147483647 w 438"/>
                <a:gd name="T75" fmla="*/ 2147483647 h 454"/>
                <a:gd name="T76" fmla="*/ 2147483647 w 438"/>
                <a:gd name="T77" fmla="*/ 2147483647 h 454"/>
                <a:gd name="T78" fmla="*/ 2147483647 w 438"/>
                <a:gd name="T79" fmla="*/ 2147483647 h 454"/>
                <a:gd name="T80" fmla="*/ 2147483647 w 438"/>
                <a:gd name="T81" fmla="*/ 2147483647 h 454"/>
                <a:gd name="T82" fmla="*/ 2147483647 w 438"/>
                <a:gd name="T83" fmla="*/ 2147483647 h 454"/>
                <a:gd name="T84" fmla="*/ 2147483647 w 438"/>
                <a:gd name="T85" fmla="*/ 2147483647 h 454"/>
                <a:gd name="T86" fmla="*/ 2147483647 w 438"/>
                <a:gd name="T87" fmla="*/ 2147483647 h 454"/>
                <a:gd name="T88" fmla="*/ 2147483647 w 438"/>
                <a:gd name="T89" fmla="*/ 2147483647 h 454"/>
                <a:gd name="T90" fmla="*/ 2147483647 w 438"/>
                <a:gd name="T91" fmla="*/ 2147483647 h 454"/>
                <a:gd name="T92" fmla="*/ 2147483647 w 438"/>
                <a:gd name="T93" fmla="*/ 2147483647 h 454"/>
                <a:gd name="T94" fmla="*/ 2147483647 w 438"/>
                <a:gd name="T95" fmla="*/ 2147483647 h 454"/>
                <a:gd name="T96" fmla="*/ 2147483647 w 438"/>
                <a:gd name="T97" fmla="*/ 2147483647 h 454"/>
                <a:gd name="T98" fmla="*/ 2147483647 w 438"/>
                <a:gd name="T99" fmla="*/ 2147483647 h 454"/>
                <a:gd name="T100" fmla="*/ 2147483647 w 438"/>
                <a:gd name="T101" fmla="*/ 2147483647 h 454"/>
                <a:gd name="T102" fmla="*/ 2147483647 w 438"/>
                <a:gd name="T103" fmla="*/ 2147483647 h 454"/>
                <a:gd name="T104" fmla="*/ 2147483647 w 438"/>
                <a:gd name="T105" fmla="*/ 2147483647 h 454"/>
                <a:gd name="T106" fmla="*/ 2147483647 w 438"/>
                <a:gd name="T107" fmla="*/ 2147483647 h 454"/>
                <a:gd name="T108" fmla="*/ 2147483647 w 438"/>
                <a:gd name="T109" fmla="*/ 2147483647 h 454"/>
                <a:gd name="T110" fmla="*/ 2147483647 w 438"/>
                <a:gd name="T111" fmla="*/ 2147483647 h 454"/>
                <a:gd name="T112" fmla="*/ 2147483647 w 438"/>
                <a:gd name="T113" fmla="*/ 2147483647 h 454"/>
                <a:gd name="T114" fmla="*/ 2147483647 w 438"/>
                <a:gd name="T115" fmla="*/ 2147483647 h 454"/>
                <a:gd name="T116" fmla="*/ 2147483647 w 438"/>
                <a:gd name="T117" fmla="*/ 2147483647 h 454"/>
                <a:gd name="T118" fmla="*/ 2147483647 w 438"/>
                <a:gd name="T119" fmla="*/ 2147483647 h 454"/>
                <a:gd name="T120" fmla="*/ 2147483647 w 438"/>
                <a:gd name="T121" fmla="*/ 2147483647 h 454"/>
                <a:gd name="T122" fmla="*/ 2147483647 w 438"/>
                <a:gd name="T123" fmla="*/ 2147483647 h 4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8"/>
                <a:gd name="T187" fmla="*/ 0 h 454"/>
                <a:gd name="T188" fmla="*/ 438 w 438"/>
                <a:gd name="T189" fmla="*/ 454 h 4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8" h="454">
                  <a:moveTo>
                    <a:pt x="317" y="454"/>
                  </a:moveTo>
                  <a:lnTo>
                    <a:pt x="307" y="454"/>
                  </a:lnTo>
                  <a:lnTo>
                    <a:pt x="302" y="448"/>
                  </a:lnTo>
                  <a:lnTo>
                    <a:pt x="307" y="448"/>
                  </a:lnTo>
                  <a:lnTo>
                    <a:pt x="307" y="443"/>
                  </a:lnTo>
                  <a:lnTo>
                    <a:pt x="302" y="443"/>
                  </a:lnTo>
                  <a:lnTo>
                    <a:pt x="297" y="443"/>
                  </a:lnTo>
                  <a:lnTo>
                    <a:pt x="292" y="438"/>
                  </a:lnTo>
                  <a:lnTo>
                    <a:pt x="287" y="438"/>
                  </a:lnTo>
                  <a:lnTo>
                    <a:pt x="282" y="433"/>
                  </a:lnTo>
                  <a:lnTo>
                    <a:pt x="282" y="438"/>
                  </a:lnTo>
                  <a:lnTo>
                    <a:pt x="282" y="443"/>
                  </a:lnTo>
                  <a:lnTo>
                    <a:pt x="277" y="448"/>
                  </a:lnTo>
                  <a:lnTo>
                    <a:pt x="272" y="448"/>
                  </a:lnTo>
                  <a:lnTo>
                    <a:pt x="262" y="448"/>
                  </a:lnTo>
                  <a:lnTo>
                    <a:pt x="262" y="454"/>
                  </a:lnTo>
                  <a:lnTo>
                    <a:pt x="247" y="454"/>
                  </a:lnTo>
                  <a:lnTo>
                    <a:pt x="247" y="448"/>
                  </a:lnTo>
                  <a:lnTo>
                    <a:pt x="247" y="443"/>
                  </a:lnTo>
                  <a:lnTo>
                    <a:pt x="231" y="443"/>
                  </a:lnTo>
                  <a:lnTo>
                    <a:pt x="231" y="438"/>
                  </a:lnTo>
                  <a:lnTo>
                    <a:pt x="226" y="443"/>
                  </a:lnTo>
                  <a:lnTo>
                    <a:pt x="221" y="438"/>
                  </a:lnTo>
                  <a:lnTo>
                    <a:pt x="221" y="433"/>
                  </a:lnTo>
                  <a:lnTo>
                    <a:pt x="221" y="428"/>
                  </a:lnTo>
                  <a:lnTo>
                    <a:pt x="216" y="428"/>
                  </a:lnTo>
                  <a:lnTo>
                    <a:pt x="221" y="428"/>
                  </a:lnTo>
                  <a:lnTo>
                    <a:pt x="216" y="423"/>
                  </a:lnTo>
                  <a:lnTo>
                    <a:pt x="216" y="418"/>
                  </a:lnTo>
                  <a:lnTo>
                    <a:pt x="211" y="418"/>
                  </a:lnTo>
                  <a:lnTo>
                    <a:pt x="206" y="418"/>
                  </a:lnTo>
                  <a:lnTo>
                    <a:pt x="211" y="413"/>
                  </a:lnTo>
                  <a:lnTo>
                    <a:pt x="206" y="408"/>
                  </a:lnTo>
                  <a:lnTo>
                    <a:pt x="201" y="408"/>
                  </a:lnTo>
                  <a:lnTo>
                    <a:pt x="196" y="408"/>
                  </a:lnTo>
                  <a:lnTo>
                    <a:pt x="191" y="413"/>
                  </a:lnTo>
                  <a:lnTo>
                    <a:pt x="186" y="408"/>
                  </a:lnTo>
                  <a:lnTo>
                    <a:pt x="181" y="403"/>
                  </a:lnTo>
                  <a:lnTo>
                    <a:pt x="181" y="398"/>
                  </a:lnTo>
                  <a:lnTo>
                    <a:pt x="176" y="393"/>
                  </a:lnTo>
                  <a:lnTo>
                    <a:pt x="176" y="398"/>
                  </a:lnTo>
                  <a:lnTo>
                    <a:pt x="171" y="398"/>
                  </a:lnTo>
                  <a:lnTo>
                    <a:pt x="166" y="398"/>
                  </a:lnTo>
                  <a:lnTo>
                    <a:pt x="166" y="403"/>
                  </a:lnTo>
                  <a:lnTo>
                    <a:pt x="166" y="408"/>
                  </a:lnTo>
                  <a:lnTo>
                    <a:pt x="161" y="408"/>
                  </a:lnTo>
                  <a:lnTo>
                    <a:pt x="156" y="408"/>
                  </a:lnTo>
                  <a:lnTo>
                    <a:pt x="151" y="403"/>
                  </a:lnTo>
                  <a:lnTo>
                    <a:pt x="146" y="403"/>
                  </a:lnTo>
                  <a:lnTo>
                    <a:pt x="141" y="398"/>
                  </a:lnTo>
                  <a:lnTo>
                    <a:pt x="136" y="393"/>
                  </a:lnTo>
                  <a:lnTo>
                    <a:pt x="131" y="393"/>
                  </a:lnTo>
                  <a:lnTo>
                    <a:pt x="126" y="393"/>
                  </a:lnTo>
                  <a:lnTo>
                    <a:pt x="126" y="398"/>
                  </a:lnTo>
                  <a:lnTo>
                    <a:pt x="126" y="393"/>
                  </a:lnTo>
                  <a:lnTo>
                    <a:pt x="126" y="388"/>
                  </a:lnTo>
                  <a:lnTo>
                    <a:pt x="121" y="388"/>
                  </a:lnTo>
                  <a:lnTo>
                    <a:pt x="121" y="383"/>
                  </a:lnTo>
                  <a:lnTo>
                    <a:pt x="116" y="383"/>
                  </a:lnTo>
                  <a:lnTo>
                    <a:pt x="116" y="378"/>
                  </a:lnTo>
                  <a:lnTo>
                    <a:pt x="121" y="378"/>
                  </a:lnTo>
                  <a:lnTo>
                    <a:pt x="116" y="378"/>
                  </a:lnTo>
                  <a:lnTo>
                    <a:pt x="116" y="373"/>
                  </a:lnTo>
                  <a:lnTo>
                    <a:pt x="110" y="378"/>
                  </a:lnTo>
                  <a:lnTo>
                    <a:pt x="110" y="373"/>
                  </a:lnTo>
                  <a:lnTo>
                    <a:pt x="110" y="378"/>
                  </a:lnTo>
                  <a:lnTo>
                    <a:pt x="110" y="373"/>
                  </a:lnTo>
                  <a:lnTo>
                    <a:pt x="105" y="373"/>
                  </a:lnTo>
                  <a:lnTo>
                    <a:pt x="105" y="368"/>
                  </a:lnTo>
                  <a:lnTo>
                    <a:pt x="105" y="363"/>
                  </a:lnTo>
                  <a:lnTo>
                    <a:pt x="100" y="363"/>
                  </a:lnTo>
                  <a:lnTo>
                    <a:pt x="95" y="363"/>
                  </a:lnTo>
                  <a:lnTo>
                    <a:pt x="95" y="358"/>
                  </a:lnTo>
                  <a:lnTo>
                    <a:pt x="95" y="353"/>
                  </a:lnTo>
                  <a:lnTo>
                    <a:pt x="95" y="348"/>
                  </a:lnTo>
                  <a:lnTo>
                    <a:pt x="100" y="348"/>
                  </a:lnTo>
                  <a:lnTo>
                    <a:pt x="105" y="348"/>
                  </a:lnTo>
                  <a:lnTo>
                    <a:pt x="116" y="343"/>
                  </a:lnTo>
                  <a:lnTo>
                    <a:pt x="121" y="338"/>
                  </a:lnTo>
                  <a:lnTo>
                    <a:pt x="121" y="333"/>
                  </a:lnTo>
                  <a:lnTo>
                    <a:pt x="116" y="333"/>
                  </a:lnTo>
                  <a:lnTo>
                    <a:pt x="110" y="333"/>
                  </a:lnTo>
                  <a:lnTo>
                    <a:pt x="105" y="333"/>
                  </a:lnTo>
                  <a:lnTo>
                    <a:pt x="105" y="328"/>
                  </a:lnTo>
                  <a:lnTo>
                    <a:pt x="100" y="328"/>
                  </a:lnTo>
                  <a:lnTo>
                    <a:pt x="95" y="323"/>
                  </a:lnTo>
                  <a:lnTo>
                    <a:pt x="90" y="323"/>
                  </a:lnTo>
                  <a:lnTo>
                    <a:pt x="90" y="317"/>
                  </a:lnTo>
                  <a:lnTo>
                    <a:pt x="85" y="317"/>
                  </a:lnTo>
                  <a:lnTo>
                    <a:pt x="85" y="312"/>
                  </a:lnTo>
                  <a:lnTo>
                    <a:pt x="85" y="307"/>
                  </a:lnTo>
                  <a:lnTo>
                    <a:pt x="80" y="307"/>
                  </a:lnTo>
                  <a:lnTo>
                    <a:pt x="75" y="307"/>
                  </a:lnTo>
                  <a:lnTo>
                    <a:pt x="75" y="302"/>
                  </a:lnTo>
                  <a:lnTo>
                    <a:pt x="75" y="297"/>
                  </a:lnTo>
                  <a:lnTo>
                    <a:pt x="75" y="292"/>
                  </a:lnTo>
                  <a:lnTo>
                    <a:pt x="70" y="292"/>
                  </a:lnTo>
                  <a:lnTo>
                    <a:pt x="70" y="287"/>
                  </a:lnTo>
                  <a:lnTo>
                    <a:pt x="65" y="287"/>
                  </a:lnTo>
                  <a:lnTo>
                    <a:pt x="65" y="282"/>
                  </a:lnTo>
                  <a:lnTo>
                    <a:pt x="60" y="282"/>
                  </a:lnTo>
                  <a:lnTo>
                    <a:pt x="60" y="277"/>
                  </a:lnTo>
                  <a:lnTo>
                    <a:pt x="60" y="272"/>
                  </a:lnTo>
                  <a:lnTo>
                    <a:pt x="60" y="267"/>
                  </a:lnTo>
                  <a:lnTo>
                    <a:pt x="55" y="267"/>
                  </a:lnTo>
                  <a:lnTo>
                    <a:pt x="50" y="267"/>
                  </a:lnTo>
                  <a:lnTo>
                    <a:pt x="50" y="262"/>
                  </a:lnTo>
                  <a:lnTo>
                    <a:pt x="45" y="262"/>
                  </a:lnTo>
                  <a:lnTo>
                    <a:pt x="45" y="257"/>
                  </a:lnTo>
                  <a:lnTo>
                    <a:pt x="40" y="257"/>
                  </a:lnTo>
                  <a:lnTo>
                    <a:pt x="35" y="257"/>
                  </a:lnTo>
                  <a:lnTo>
                    <a:pt x="35" y="252"/>
                  </a:lnTo>
                  <a:lnTo>
                    <a:pt x="30" y="247"/>
                  </a:lnTo>
                  <a:lnTo>
                    <a:pt x="30" y="242"/>
                  </a:lnTo>
                  <a:lnTo>
                    <a:pt x="25" y="237"/>
                  </a:lnTo>
                  <a:lnTo>
                    <a:pt x="20" y="237"/>
                  </a:lnTo>
                  <a:lnTo>
                    <a:pt x="15" y="237"/>
                  </a:lnTo>
                  <a:lnTo>
                    <a:pt x="15" y="232"/>
                  </a:lnTo>
                  <a:lnTo>
                    <a:pt x="15" y="227"/>
                  </a:lnTo>
                  <a:lnTo>
                    <a:pt x="15" y="222"/>
                  </a:lnTo>
                  <a:lnTo>
                    <a:pt x="15" y="217"/>
                  </a:lnTo>
                  <a:lnTo>
                    <a:pt x="20" y="217"/>
                  </a:lnTo>
                  <a:lnTo>
                    <a:pt x="15" y="212"/>
                  </a:lnTo>
                  <a:lnTo>
                    <a:pt x="20" y="212"/>
                  </a:lnTo>
                  <a:lnTo>
                    <a:pt x="15" y="212"/>
                  </a:lnTo>
                  <a:lnTo>
                    <a:pt x="15" y="207"/>
                  </a:lnTo>
                  <a:lnTo>
                    <a:pt x="20" y="207"/>
                  </a:lnTo>
                  <a:lnTo>
                    <a:pt x="20" y="202"/>
                  </a:lnTo>
                  <a:lnTo>
                    <a:pt x="15" y="202"/>
                  </a:lnTo>
                  <a:lnTo>
                    <a:pt x="15" y="197"/>
                  </a:lnTo>
                  <a:lnTo>
                    <a:pt x="10" y="197"/>
                  </a:lnTo>
                  <a:lnTo>
                    <a:pt x="10" y="192"/>
                  </a:lnTo>
                  <a:lnTo>
                    <a:pt x="10" y="186"/>
                  </a:lnTo>
                  <a:lnTo>
                    <a:pt x="5" y="186"/>
                  </a:lnTo>
                  <a:lnTo>
                    <a:pt x="10" y="181"/>
                  </a:lnTo>
                  <a:lnTo>
                    <a:pt x="10" y="176"/>
                  </a:lnTo>
                  <a:lnTo>
                    <a:pt x="10" y="171"/>
                  </a:lnTo>
                  <a:lnTo>
                    <a:pt x="5" y="166"/>
                  </a:lnTo>
                  <a:lnTo>
                    <a:pt x="0" y="166"/>
                  </a:lnTo>
                  <a:lnTo>
                    <a:pt x="0" y="161"/>
                  </a:lnTo>
                  <a:lnTo>
                    <a:pt x="5" y="156"/>
                  </a:lnTo>
                  <a:lnTo>
                    <a:pt x="0" y="151"/>
                  </a:lnTo>
                  <a:lnTo>
                    <a:pt x="0" y="146"/>
                  </a:lnTo>
                  <a:lnTo>
                    <a:pt x="5" y="141"/>
                  </a:lnTo>
                  <a:lnTo>
                    <a:pt x="10" y="136"/>
                  </a:lnTo>
                  <a:lnTo>
                    <a:pt x="15" y="136"/>
                  </a:lnTo>
                  <a:lnTo>
                    <a:pt x="20" y="136"/>
                  </a:lnTo>
                  <a:lnTo>
                    <a:pt x="25" y="141"/>
                  </a:lnTo>
                  <a:lnTo>
                    <a:pt x="30" y="141"/>
                  </a:lnTo>
                  <a:lnTo>
                    <a:pt x="35" y="136"/>
                  </a:lnTo>
                  <a:lnTo>
                    <a:pt x="40" y="136"/>
                  </a:lnTo>
                  <a:lnTo>
                    <a:pt x="45" y="136"/>
                  </a:lnTo>
                  <a:lnTo>
                    <a:pt x="45" y="141"/>
                  </a:lnTo>
                  <a:lnTo>
                    <a:pt x="45" y="146"/>
                  </a:lnTo>
                  <a:lnTo>
                    <a:pt x="50" y="146"/>
                  </a:lnTo>
                  <a:lnTo>
                    <a:pt x="55" y="146"/>
                  </a:lnTo>
                  <a:lnTo>
                    <a:pt x="65" y="146"/>
                  </a:lnTo>
                  <a:lnTo>
                    <a:pt x="70" y="146"/>
                  </a:lnTo>
                  <a:lnTo>
                    <a:pt x="70" y="141"/>
                  </a:lnTo>
                  <a:lnTo>
                    <a:pt x="75" y="141"/>
                  </a:lnTo>
                  <a:lnTo>
                    <a:pt x="100" y="106"/>
                  </a:lnTo>
                  <a:lnTo>
                    <a:pt x="105" y="91"/>
                  </a:lnTo>
                  <a:lnTo>
                    <a:pt x="110" y="81"/>
                  </a:lnTo>
                  <a:lnTo>
                    <a:pt x="105" y="76"/>
                  </a:lnTo>
                  <a:lnTo>
                    <a:pt x="105" y="66"/>
                  </a:lnTo>
                  <a:lnTo>
                    <a:pt x="105" y="60"/>
                  </a:lnTo>
                  <a:lnTo>
                    <a:pt x="105" y="55"/>
                  </a:lnTo>
                  <a:lnTo>
                    <a:pt x="105" y="50"/>
                  </a:lnTo>
                  <a:lnTo>
                    <a:pt x="110" y="45"/>
                  </a:lnTo>
                  <a:lnTo>
                    <a:pt x="116" y="40"/>
                  </a:lnTo>
                  <a:lnTo>
                    <a:pt x="131" y="40"/>
                  </a:lnTo>
                  <a:lnTo>
                    <a:pt x="141" y="40"/>
                  </a:lnTo>
                  <a:lnTo>
                    <a:pt x="146" y="35"/>
                  </a:lnTo>
                  <a:lnTo>
                    <a:pt x="151" y="40"/>
                  </a:lnTo>
                  <a:lnTo>
                    <a:pt x="156" y="40"/>
                  </a:lnTo>
                  <a:lnTo>
                    <a:pt x="161" y="40"/>
                  </a:lnTo>
                  <a:lnTo>
                    <a:pt x="166" y="40"/>
                  </a:lnTo>
                  <a:lnTo>
                    <a:pt x="166" y="35"/>
                  </a:lnTo>
                  <a:lnTo>
                    <a:pt x="171" y="30"/>
                  </a:lnTo>
                  <a:lnTo>
                    <a:pt x="176" y="30"/>
                  </a:lnTo>
                  <a:lnTo>
                    <a:pt x="181" y="30"/>
                  </a:lnTo>
                  <a:lnTo>
                    <a:pt x="186" y="30"/>
                  </a:lnTo>
                  <a:lnTo>
                    <a:pt x="196" y="30"/>
                  </a:lnTo>
                  <a:lnTo>
                    <a:pt x="206" y="25"/>
                  </a:lnTo>
                  <a:lnTo>
                    <a:pt x="211" y="25"/>
                  </a:lnTo>
                  <a:lnTo>
                    <a:pt x="211" y="20"/>
                  </a:lnTo>
                  <a:lnTo>
                    <a:pt x="216" y="15"/>
                  </a:lnTo>
                  <a:lnTo>
                    <a:pt x="226" y="5"/>
                  </a:lnTo>
                  <a:lnTo>
                    <a:pt x="231" y="5"/>
                  </a:lnTo>
                  <a:lnTo>
                    <a:pt x="236" y="5"/>
                  </a:lnTo>
                  <a:lnTo>
                    <a:pt x="247" y="5"/>
                  </a:lnTo>
                  <a:lnTo>
                    <a:pt x="247" y="0"/>
                  </a:lnTo>
                  <a:lnTo>
                    <a:pt x="252" y="0"/>
                  </a:lnTo>
                  <a:lnTo>
                    <a:pt x="257" y="5"/>
                  </a:lnTo>
                  <a:lnTo>
                    <a:pt x="262" y="5"/>
                  </a:lnTo>
                  <a:lnTo>
                    <a:pt x="262" y="10"/>
                  </a:lnTo>
                  <a:lnTo>
                    <a:pt x="272" y="10"/>
                  </a:lnTo>
                  <a:lnTo>
                    <a:pt x="277" y="10"/>
                  </a:lnTo>
                  <a:lnTo>
                    <a:pt x="282" y="5"/>
                  </a:lnTo>
                  <a:lnTo>
                    <a:pt x="287" y="5"/>
                  </a:lnTo>
                  <a:lnTo>
                    <a:pt x="292" y="5"/>
                  </a:lnTo>
                  <a:lnTo>
                    <a:pt x="297" y="5"/>
                  </a:lnTo>
                  <a:lnTo>
                    <a:pt x="302" y="5"/>
                  </a:lnTo>
                  <a:lnTo>
                    <a:pt x="302" y="10"/>
                  </a:lnTo>
                  <a:lnTo>
                    <a:pt x="307" y="10"/>
                  </a:lnTo>
                  <a:lnTo>
                    <a:pt x="312" y="5"/>
                  </a:lnTo>
                  <a:lnTo>
                    <a:pt x="322" y="5"/>
                  </a:lnTo>
                  <a:lnTo>
                    <a:pt x="322" y="10"/>
                  </a:lnTo>
                  <a:lnTo>
                    <a:pt x="317" y="15"/>
                  </a:lnTo>
                  <a:lnTo>
                    <a:pt x="317" y="25"/>
                  </a:lnTo>
                  <a:lnTo>
                    <a:pt x="317" y="30"/>
                  </a:lnTo>
                  <a:lnTo>
                    <a:pt x="317" y="35"/>
                  </a:lnTo>
                  <a:lnTo>
                    <a:pt x="317" y="40"/>
                  </a:lnTo>
                  <a:lnTo>
                    <a:pt x="317" y="45"/>
                  </a:lnTo>
                  <a:lnTo>
                    <a:pt x="322" y="45"/>
                  </a:lnTo>
                  <a:lnTo>
                    <a:pt x="327" y="40"/>
                  </a:lnTo>
                  <a:lnTo>
                    <a:pt x="327" y="45"/>
                  </a:lnTo>
                  <a:lnTo>
                    <a:pt x="322" y="50"/>
                  </a:lnTo>
                  <a:lnTo>
                    <a:pt x="322" y="55"/>
                  </a:lnTo>
                  <a:lnTo>
                    <a:pt x="327" y="55"/>
                  </a:lnTo>
                  <a:lnTo>
                    <a:pt x="322" y="66"/>
                  </a:lnTo>
                  <a:lnTo>
                    <a:pt x="322" y="71"/>
                  </a:lnTo>
                  <a:lnTo>
                    <a:pt x="322" y="76"/>
                  </a:lnTo>
                  <a:lnTo>
                    <a:pt x="322" y="81"/>
                  </a:lnTo>
                  <a:lnTo>
                    <a:pt x="317" y="81"/>
                  </a:lnTo>
                  <a:lnTo>
                    <a:pt x="317" y="86"/>
                  </a:lnTo>
                  <a:lnTo>
                    <a:pt x="312" y="81"/>
                  </a:lnTo>
                  <a:lnTo>
                    <a:pt x="307" y="81"/>
                  </a:lnTo>
                  <a:lnTo>
                    <a:pt x="307" y="86"/>
                  </a:lnTo>
                  <a:lnTo>
                    <a:pt x="312" y="86"/>
                  </a:lnTo>
                  <a:lnTo>
                    <a:pt x="312" y="91"/>
                  </a:lnTo>
                  <a:lnTo>
                    <a:pt x="317" y="91"/>
                  </a:lnTo>
                  <a:lnTo>
                    <a:pt x="322" y="91"/>
                  </a:lnTo>
                  <a:lnTo>
                    <a:pt x="322" y="96"/>
                  </a:lnTo>
                  <a:lnTo>
                    <a:pt x="322" y="101"/>
                  </a:lnTo>
                  <a:lnTo>
                    <a:pt x="322" y="111"/>
                  </a:lnTo>
                  <a:lnTo>
                    <a:pt x="327" y="106"/>
                  </a:lnTo>
                  <a:lnTo>
                    <a:pt x="327" y="111"/>
                  </a:lnTo>
                  <a:lnTo>
                    <a:pt x="317" y="116"/>
                  </a:lnTo>
                  <a:lnTo>
                    <a:pt x="317" y="121"/>
                  </a:lnTo>
                  <a:lnTo>
                    <a:pt x="327" y="116"/>
                  </a:lnTo>
                  <a:lnTo>
                    <a:pt x="327" y="121"/>
                  </a:lnTo>
                  <a:lnTo>
                    <a:pt x="332" y="121"/>
                  </a:lnTo>
                  <a:lnTo>
                    <a:pt x="337" y="121"/>
                  </a:lnTo>
                  <a:lnTo>
                    <a:pt x="337" y="131"/>
                  </a:lnTo>
                  <a:lnTo>
                    <a:pt x="337" y="136"/>
                  </a:lnTo>
                  <a:lnTo>
                    <a:pt x="342" y="136"/>
                  </a:lnTo>
                  <a:lnTo>
                    <a:pt x="347" y="141"/>
                  </a:lnTo>
                  <a:lnTo>
                    <a:pt x="352" y="146"/>
                  </a:lnTo>
                  <a:lnTo>
                    <a:pt x="357" y="146"/>
                  </a:lnTo>
                  <a:lnTo>
                    <a:pt x="357" y="141"/>
                  </a:lnTo>
                  <a:lnTo>
                    <a:pt x="352" y="141"/>
                  </a:lnTo>
                  <a:lnTo>
                    <a:pt x="357" y="136"/>
                  </a:lnTo>
                  <a:lnTo>
                    <a:pt x="362" y="141"/>
                  </a:lnTo>
                  <a:lnTo>
                    <a:pt x="368" y="146"/>
                  </a:lnTo>
                  <a:lnTo>
                    <a:pt x="368" y="141"/>
                  </a:lnTo>
                  <a:lnTo>
                    <a:pt x="373" y="141"/>
                  </a:lnTo>
                  <a:lnTo>
                    <a:pt x="373" y="146"/>
                  </a:lnTo>
                  <a:lnTo>
                    <a:pt x="373" y="151"/>
                  </a:lnTo>
                  <a:lnTo>
                    <a:pt x="378" y="151"/>
                  </a:lnTo>
                  <a:lnTo>
                    <a:pt x="378" y="156"/>
                  </a:lnTo>
                  <a:lnTo>
                    <a:pt x="383" y="156"/>
                  </a:lnTo>
                  <a:lnTo>
                    <a:pt x="383" y="161"/>
                  </a:lnTo>
                  <a:lnTo>
                    <a:pt x="388" y="156"/>
                  </a:lnTo>
                  <a:lnTo>
                    <a:pt x="388" y="161"/>
                  </a:lnTo>
                  <a:lnTo>
                    <a:pt x="393" y="161"/>
                  </a:lnTo>
                  <a:lnTo>
                    <a:pt x="398" y="161"/>
                  </a:lnTo>
                  <a:lnTo>
                    <a:pt x="398" y="166"/>
                  </a:lnTo>
                  <a:lnTo>
                    <a:pt x="403" y="171"/>
                  </a:lnTo>
                  <a:lnTo>
                    <a:pt x="403" y="176"/>
                  </a:lnTo>
                  <a:lnTo>
                    <a:pt x="408" y="176"/>
                  </a:lnTo>
                  <a:lnTo>
                    <a:pt x="408" y="171"/>
                  </a:lnTo>
                  <a:lnTo>
                    <a:pt x="413" y="176"/>
                  </a:lnTo>
                  <a:lnTo>
                    <a:pt x="418" y="181"/>
                  </a:lnTo>
                  <a:lnTo>
                    <a:pt x="428" y="186"/>
                  </a:lnTo>
                  <a:lnTo>
                    <a:pt x="428" y="192"/>
                  </a:lnTo>
                  <a:lnTo>
                    <a:pt x="423" y="197"/>
                  </a:lnTo>
                  <a:lnTo>
                    <a:pt x="423" y="202"/>
                  </a:lnTo>
                  <a:lnTo>
                    <a:pt x="418" y="202"/>
                  </a:lnTo>
                  <a:lnTo>
                    <a:pt x="418" y="197"/>
                  </a:lnTo>
                  <a:lnTo>
                    <a:pt x="413" y="197"/>
                  </a:lnTo>
                  <a:lnTo>
                    <a:pt x="413" y="202"/>
                  </a:lnTo>
                  <a:lnTo>
                    <a:pt x="408" y="202"/>
                  </a:lnTo>
                  <a:lnTo>
                    <a:pt x="403" y="207"/>
                  </a:lnTo>
                  <a:lnTo>
                    <a:pt x="408" y="212"/>
                  </a:lnTo>
                  <a:lnTo>
                    <a:pt x="408" y="217"/>
                  </a:lnTo>
                  <a:lnTo>
                    <a:pt x="423" y="212"/>
                  </a:lnTo>
                  <a:lnTo>
                    <a:pt x="438" y="217"/>
                  </a:lnTo>
                  <a:lnTo>
                    <a:pt x="438" y="227"/>
                  </a:lnTo>
                  <a:lnTo>
                    <a:pt x="438" y="232"/>
                  </a:lnTo>
                  <a:lnTo>
                    <a:pt x="438" y="237"/>
                  </a:lnTo>
                  <a:lnTo>
                    <a:pt x="433" y="237"/>
                  </a:lnTo>
                  <a:lnTo>
                    <a:pt x="428" y="242"/>
                  </a:lnTo>
                  <a:lnTo>
                    <a:pt x="423" y="247"/>
                  </a:lnTo>
                  <a:lnTo>
                    <a:pt x="428" y="252"/>
                  </a:lnTo>
                  <a:lnTo>
                    <a:pt x="428" y="262"/>
                  </a:lnTo>
                  <a:lnTo>
                    <a:pt x="428" y="267"/>
                  </a:lnTo>
                  <a:lnTo>
                    <a:pt x="433" y="267"/>
                  </a:lnTo>
                  <a:lnTo>
                    <a:pt x="438" y="272"/>
                  </a:lnTo>
                  <a:lnTo>
                    <a:pt x="438" y="277"/>
                  </a:lnTo>
                  <a:lnTo>
                    <a:pt x="433" y="277"/>
                  </a:lnTo>
                  <a:lnTo>
                    <a:pt x="428" y="277"/>
                  </a:lnTo>
                  <a:lnTo>
                    <a:pt x="423" y="277"/>
                  </a:lnTo>
                  <a:lnTo>
                    <a:pt x="418" y="282"/>
                  </a:lnTo>
                  <a:lnTo>
                    <a:pt x="418" y="287"/>
                  </a:lnTo>
                  <a:lnTo>
                    <a:pt x="418" y="292"/>
                  </a:lnTo>
                  <a:lnTo>
                    <a:pt x="418" y="297"/>
                  </a:lnTo>
                  <a:lnTo>
                    <a:pt x="418" y="302"/>
                  </a:lnTo>
                  <a:lnTo>
                    <a:pt x="418" y="307"/>
                  </a:lnTo>
                  <a:lnTo>
                    <a:pt x="418" y="312"/>
                  </a:lnTo>
                  <a:lnTo>
                    <a:pt x="418" y="323"/>
                  </a:lnTo>
                  <a:lnTo>
                    <a:pt x="418" y="328"/>
                  </a:lnTo>
                  <a:lnTo>
                    <a:pt x="418" y="333"/>
                  </a:lnTo>
                  <a:lnTo>
                    <a:pt x="423" y="338"/>
                  </a:lnTo>
                  <a:lnTo>
                    <a:pt x="418" y="343"/>
                  </a:lnTo>
                  <a:lnTo>
                    <a:pt x="413" y="338"/>
                  </a:lnTo>
                  <a:lnTo>
                    <a:pt x="403" y="328"/>
                  </a:lnTo>
                  <a:lnTo>
                    <a:pt x="403" y="333"/>
                  </a:lnTo>
                  <a:lnTo>
                    <a:pt x="393" y="333"/>
                  </a:lnTo>
                  <a:lnTo>
                    <a:pt x="398" y="328"/>
                  </a:lnTo>
                  <a:lnTo>
                    <a:pt x="393" y="323"/>
                  </a:lnTo>
                  <a:lnTo>
                    <a:pt x="388" y="317"/>
                  </a:lnTo>
                  <a:lnTo>
                    <a:pt x="383" y="323"/>
                  </a:lnTo>
                  <a:lnTo>
                    <a:pt x="378" y="323"/>
                  </a:lnTo>
                  <a:lnTo>
                    <a:pt x="373" y="323"/>
                  </a:lnTo>
                  <a:lnTo>
                    <a:pt x="373" y="328"/>
                  </a:lnTo>
                  <a:lnTo>
                    <a:pt x="368" y="333"/>
                  </a:lnTo>
                  <a:lnTo>
                    <a:pt x="362" y="333"/>
                  </a:lnTo>
                  <a:lnTo>
                    <a:pt x="357" y="338"/>
                  </a:lnTo>
                  <a:lnTo>
                    <a:pt x="352" y="338"/>
                  </a:lnTo>
                  <a:lnTo>
                    <a:pt x="352" y="343"/>
                  </a:lnTo>
                  <a:lnTo>
                    <a:pt x="342" y="343"/>
                  </a:lnTo>
                  <a:lnTo>
                    <a:pt x="337" y="348"/>
                  </a:lnTo>
                  <a:lnTo>
                    <a:pt x="337" y="353"/>
                  </a:lnTo>
                  <a:lnTo>
                    <a:pt x="337" y="348"/>
                  </a:lnTo>
                  <a:lnTo>
                    <a:pt x="337" y="353"/>
                  </a:lnTo>
                  <a:lnTo>
                    <a:pt x="342" y="353"/>
                  </a:lnTo>
                  <a:lnTo>
                    <a:pt x="347" y="358"/>
                  </a:lnTo>
                  <a:lnTo>
                    <a:pt x="342" y="358"/>
                  </a:lnTo>
                  <a:lnTo>
                    <a:pt x="342" y="363"/>
                  </a:lnTo>
                  <a:lnTo>
                    <a:pt x="342" y="358"/>
                  </a:lnTo>
                  <a:lnTo>
                    <a:pt x="337" y="363"/>
                  </a:lnTo>
                  <a:lnTo>
                    <a:pt x="332" y="358"/>
                  </a:lnTo>
                  <a:lnTo>
                    <a:pt x="327" y="358"/>
                  </a:lnTo>
                  <a:lnTo>
                    <a:pt x="327" y="363"/>
                  </a:lnTo>
                  <a:lnTo>
                    <a:pt x="332" y="363"/>
                  </a:lnTo>
                  <a:lnTo>
                    <a:pt x="332" y="373"/>
                  </a:lnTo>
                  <a:lnTo>
                    <a:pt x="332" y="378"/>
                  </a:lnTo>
                  <a:lnTo>
                    <a:pt x="327" y="383"/>
                  </a:lnTo>
                  <a:lnTo>
                    <a:pt x="322" y="383"/>
                  </a:lnTo>
                  <a:lnTo>
                    <a:pt x="317" y="388"/>
                  </a:lnTo>
                  <a:lnTo>
                    <a:pt x="317" y="383"/>
                  </a:lnTo>
                  <a:lnTo>
                    <a:pt x="312" y="383"/>
                  </a:lnTo>
                  <a:lnTo>
                    <a:pt x="307" y="383"/>
                  </a:lnTo>
                  <a:lnTo>
                    <a:pt x="302" y="388"/>
                  </a:lnTo>
                  <a:lnTo>
                    <a:pt x="307" y="393"/>
                  </a:lnTo>
                  <a:lnTo>
                    <a:pt x="312" y="398"/>
                  </a:lnTo>
                  <a:lnTo>
                    <a:pt x="312" y="403"/>
                  </a:lnTo>
                  <a:lnTo>
                    <a:pt x="307" y="403"/>
                  </a:lnTo>
                  <a:lnTo>
                    <a:pt x="302" y="408"/>
                  </a:lnTo>
                  <a:lnTo>
                    <a:pt x="307" y="408"/>
                  </a:lnTo>
                  <a:lnTo>
                    <a:pt x="312" y="408"/>
                  </a:lnTo>
                  <a:lnTo>
                    <a:pt x="312" y="413"/>
                  </a:lnTo>
                  <a:lnTo>
                    <a:pt x="317" y="413"/>
                  </a:lnTo>
                  <a:lnTo>
                    <a:pt x="317" y="418"/>
                  </a:lnTo>
                  <a:lnTo>
                    <a:pt x="317" y="423"/>
                  </a:lnTo>
                  <a:lnTo>
                    <a:pt x="322" y="423"/>
                  </a:lnTo>
                  <a:lnTo>
                    <a:pt x="327" y="423"/>
                  </a:lnTo>
                  <a:lnTo>
                    <a:pt x="327" y="428"/>
                  </a:lnTo>
                  <a:lnTo>
                    <a:pt x="322" y="428"/>
                  </a:lnTo>
                  <a:lnTo>
                    <a:pt x="317" y="428"/>
                  </a:lnTo>
                  <a:lnTo>
                    <a:pt x="322" y="433"/>
                  </a:lnTo>
                  <a:lnTo>
                    <a:pt x="317" y="438"/>
                  </a:lnTo>
                  <a:lnTo>
                    <a:pt x="322" y="443"/>
                  </a:lnTo>
                  <a:lnTo>
                    <a:pt x="317" y="443"/>
                  </a:lnTo>
                  <a:lnTo>
                    <a:pt x="312" y="448"/>
                  </a:lnTo>
                  <a:lnTo>
                    <a:pt x="317" y="454"/>
                  </a:lnTo>
                  <a:close/>
                </a:path>
              </a:pathLst>
            </a:custGeom>
            <a:solidFill>
              <a:schemeClr val="accent5"/>
            </a:solidFill>
            <a:ln w="9525">
              <a:solidFill>
                <a:schemeClr val="bg1"/>
              </a:solidFill>
              <a:round/>
              <a:headEnd/>
              <a:tailEnd/>
            </a:ln>
          </p:spPr>
          <p:txBody>
            <a:bodyPr/>
            <a:lstStyle/>
            <a:p>
              <a:endParaRPr lang="en-US" sz="3200" dirty="0"/>
            </a:p>
          </p:txBody>
        </p:sp>
        <p:sp>
          <p:nvSpPr>
            <p:cNvPr id="18" name="Freeform 499">
              <a:extLst>
                <a:ext uri="{FF2B5EF4-FFF2-40B4-BE49-F238E27FC236}">
                  <a16:creationId xmlns:a16="http://schemas.microsoft.com/office/drawing/2014/main" id="{07813FF8-0E30-E8B7-E78B-B405A475744C}"/>
                </a:ext>
              </a:extLst>
            </p:cNvPr>
            <p:cNvSpPr>
              <a:spLocks/>
            </p:cNvSpPr>
            <p:nvPr/>
          </p:nvSpPr>
          <p:spPr bwMode="auto">
            <a:xfrm rot="770163">
              <a:off x="5228134" y="2430516"/>
              <a:ext cx="1335810" cy="1052683"/>
            </a:xfrm>
            <a:custGeom>
              <a:avLst/>
              <a:gdLst>
                <a:gd name="T0" fmla="*/ 2147483647 w 660"/>
                <a:gd name="T1" fmla="*/ 2147483647 h 544"/>
                <a:gd name="T2" fmla="*/ 2147483647 w 660"/>
                <a:gd name="T3" fmla="*/ 2147483647 h 544"/>
                <a:gd name="T4" fmla="*/ 2147483647 w 660"/>
                <a:gd name="T5" fmla="*/ 2147483647 h 544"/>
                <a:gd name="T6" fmla="*/ 2147483647 w 660"/>
                <a:gd name="T7" fmla="*/ 2147483647 h 544"/>
                <a:gd name="T8" fmla="*/ 2147483647 w 660"/>
                <a:gd name="T9" fmla="*/ 2147483647 h 544"/>
                <a:gd name="T10" fmla="*/ 2147483647 w 660"/>
                <a:gd name="T11" fmla="*/ 2147483647 h 544"/>
                <a:gd name="T12" fmla="*/ 2147483647 w 660"/>
                <a:gd name="T13" fmla="*/ 2147483647 h 544"/>
                <a:gd name="T14" fmla="*/ 2147483647 w 660"/>
                <a:gd name="T15" fmla="*/ 2147483647 h 544"/>
                <a:gd name="T16" fmla="*/ 2147483647 w 660"/>
                <a:gd name="T17" fmla="*/ 2147483647 h 544"/>
                <a:gd name="T18" fmla="*/ 2147483647 w 660"/>
                <a:gd name="T19" fmla="*/ 2147483647 h 544"/>
                <a:gd name="T20" fmla="*/ 2147483647 w 660"/>
                <a:gd name="T21" fmla="*/ 2147483647 h 544"/>
                <a:gd name="T22" fmla="*/ 2147483647 w 660"/>
                <a:gd name="T23" fmla="*/ 2147483647 h 544"/>
                <a:gd name="T24" fmla="*/ 2147483647 w 660"/>
                <a:gd name="T25" fmla="*/ 2147483647 h 544"/>
                <a:gd name="T26" fmla="*/ 2147483647 w 660"/>
                <a:gd name="T27" fmla="*/ 2147483647 h 544"/>
                <a:gd name="T28" fmla="*/ 2147483647 w 660"/>
                <a:gd name="T29" fmla="*/ 2147483647 h 544"/>
                <a:gd name="T30" fmla="*/ 2147483647 w 660"/>
                <a:gd name="T31" fmla="*/ 2147483647 h 544"/>
                <a:gd name="T32" fmla="*/ 2147483647 w 660"/>
                <a:gd name="T33" fmla="*/ 2147483647 h 544"/>
                <a:gd name="T34" fmla="*/ 2147483647 w 660"/>
                <a:gd name="T35" fmla="*/ 2147483647 h 544"/>
                <a:gd name="T36" fmla="*/ 2147483647 w 660"/>
                <a:gd name="T37" fmla="*/ 2147483647 h 544"/>
                <a:gd name="T38" fmla="*/ 2147483647 w 660"/>
                <a:gd name="T39" fmla="*/ 2147483647 h 544"/>
                <a:gd name="T40" fmla="*/ 2147483647 w 660"/>
                <a:gd name="T41" fmla="*/ 2147483647 h 544"/>
                <a:gd name="T42" fmla="*/ 2147483647 w 660"/>
                <a:gd name="T43" fmla="*/ 2147483647 h 544"/>
                <a:gd name="T44" fmla="*/ 2147483647 w 660"/>
                <a:gd name="T45" fmla="*/ 2147483647 h 544"/>
                <a:gd name="T46" fmla="*/ 2147483647 w 660"/>
                <a:gd name="T47" fmla="*/ 2147483647 h 544"/>
                <a:gd name="T48" fmla="*/ 2147483647 w 660"/>
                <a:gd name="T49" fmla="*/ 2147483647 h 544"/>
                <a:gd name="T50" fmla="*/ 2147483647 w 660"/>
                <a:gd name="T51" fmla="*/ 2147483647 h 544"/>
                <a:gd name="T52" fmla="*/ 2147483647 w 660"/>
                <a:gd name="T53" fmla="*/ 2147483647 h 544"/>
                <a:gd name="T54" fmla="*/ 2147483647 w 660"/>
                <a:gd name="T55" fmla="*/ 2147483647 h 544"/>
                <a:gd name="T56" fmla="*/ 2147483647 w 660"/>
                <a:gd name="T57" fmla="*/ 2147483647 h 544"/>
                <a:gd name="T58" fmla="*/ 2147483647 w 660"/>
                <a:gd name="T59" fmla="*/ 2147483647 h 544"/>
                <a:gd name="T60" fmla="*/ 2147483647 w 660"/>
                <a:gd name="T61" fmla="*/ 2147483647 h 544"/>
                <a:gd name="T62" fmla="*/ 2147483647 w 660"/>
                <a:gd name="T63" fmla="*/ 2147483647 h 544"/>
                <a:gd name="T64" fmla="*/ 2147483647 w 660"/>
                <a:gd name="T65" fmla="*/ 2147483647 h 544"/>
                <a:gd name="T66" fmla="*/ 2147483647 w 660"/>
                <a:gd name="T67" fmla="*/ 2147483647 h 544"/>
                <a:gd name="T68" fmla="*/ 2147483647 w 660"/>
                <a:gd name="T69" fmla="*/ 2147483647 h 544"/>
                <a:gd name="T70" fmla="*/ 2147483647 w 660"/>
                <a:gd name="T71" fmla="*/ 2147483647 h 544"/>
                <a:gd name="T72" fmla="*/ 2147483647 w 660"/>
                <a:gd name="T73" fmla="*/ 2147483647 h 544"/>
                <a:gd name="T74" fmla="*/ 2147483647 w 660"/>
                <a:gd name="T75" fmla="*/ 2147483647 h 544"/>
                <a:gd name="T76" fmla="*/ 2147483647 w 660"/>
                <a:gd name="T77" fmla="*/ 2147483647 h 544"/>
                <a:gd name="T78" fmla="*/ 2147483647 w 660"/>
                <a:gd name="T79" fmla="*/ 2147483647 h 544"/>
                <a:gd name="T80" fmla="*/ 2147483647 w 660"/>
                <a:gd name="T81" fmla="*/ 2147483647 h 544"/>
                <a:gd name="T82" fmla="*/ 2147483647 w 660"/>
                <a:gd name="T83" fmla="*/ 2147483647 h 544"/>
                <a:gd name="T84" fmla="*/ 2147483647 w 660"/>
                <a:gd name="T85" fmla="*/ 2147483647 h 544"/>
                <a:gd name="T86" fmla="*/ 2147483647 w 660"/>
                <a:gd name="T87" fmla="*/ 2147483647 h 544"/>
                <a:gd name="T88" fmla="*/ 2147483647 w 660"/>
                <a:gd name="T89" fmla="*/ 2147483647 h 544"/>
                <a:gd name="T90" fmla="*/ 2147483647 w 660"/>
                <a:gd name="T91" fmla="*/ 2147483647 h 544"/>
                <a:gd name="T92" fmla="*/ 2147483647 w 660"/>
                <a:gd name="T93" fmla="*/ 2147483647 h 544"/>
                <a:gd name="T94" fmla="*/ 2147483647 w 660"/>
                <a:gd name="T95" fmla="*/ 2147483647 h 544"/>
                <a:gd name="T96" fmla="*/ 2147483647 w 660"/>
                <a:gd name="T97" fmla="*/ 2147483647 h 544"/>
                <a:gd name="T98" fmla="*/ 2147483647 w 660"/>
                <a:gd name="T99" fmla="*/ 2147483647 h 544"/>
                <a:gd name="T100" fmla="*/ 2147483647 w 660"/>
                <a:gd name="T101" fmla="*/ 2147483647 h 544"/>
                <a:gd name="T102" fmla="*/ 2147483647 w 660"/>
                <a:gd name="T103" fmla="*/ 2147483647 h 544"/>
                <a:gd name="T104" fmla="*/ 2147483647 w 660"/>
                <a:gd name="T105" fmla="*/ 2147483647 h 544"/>
                <a:gd name="T106" fmla="*/ 2147483647 w 660"/>
                <a:gd name="T107" fmla="*/ 2147483647 h 544"/>
                <a:gd name="T108" fmla="*/ 2147483647 w 660"/>
                <a:gd name="T109" fmla="*/ 2147483647 h 544"/>
                <a:gd name="T110" fmla="*/ 2147483647 w 660"/>
                <a:gd name="T111" fmla="*/ 2147483647 h 544"/>
                <a:gd name="T112" fmla="*/ 2147483647 w 660"/>
                <a:gd name="T113" fmla="*/ 2147483647 h 544"/>
                <a:gd name="T114" fmla="*/ 2147483647 w 660"/>
                <a:gd name="T115" fmla="*/ 2147483647 h 544"/>
                <a:gd name="T116" fmla="*/ 2147483647 w 660"/>
                <a:gd name="T117" fmla="*/ 2147483647 h 544"/>
                <a:gd name="T118" fmla="*/ 2147483647 w 660"/>
                <a:gd name="T119" fmla="*/ 2147483647 h 544"/>
                <a:gd name="T120" fmla="*/ 2147483647 w 660"/>
                <a:gd name="T121" fmla="*/ 2147483647 h 544"/>
                <a:gd name="T122" fmla="*/ 2147483647 w 660"/>
                <a:gd name="T123" fmla="*/ 2147483647 h 5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0"/>
                <a:gd name="T187" fmla="*/ 0 h 544"/>
                <a:gd name="T188" fmla="*/ 660 w 660"/>
                <a:gd name="T189" fmla="*/ 544 h 5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0" h="544">
                  <a:moveTo>
                    <a:pt x="630" y="247"/>
                  </a:moveTo>
                  <a:lnTo>
                    <a:pt x="620" y="257"/>
                  </a:lnTo>
                  <a:lnTo>
                    <a:pt x="620" y="262"/>
                  </a:lnTo>
                  <a:lnTo>
                    <a:pt x="615" y="262"/>
                  </a:lnTo>
                  <a:lnTo>
                    <a:pt x="605" y="262"/>
                  </a:lnTo>
                  <a:lnTo>
                    <a:pt x="600" y="262"/>
                  </a:lnTo>
                  <a:lnTo>
                    <a:pt x="595" y="262"/>
                  </a:lnTo>
                  <a:lnTo>
                    <a:pt x="590" y="267"/>
                  </a:lnTo>
                  <a:lnTo>
                    <a:pt x="590" y="272"/>
                  </a:lnTo>
                  <a:lnTo>
                    <a:pt x="580" y="277"/>
                  </a:lnTo>
                  <a:lnTo>
                    <a:pt x="580" y="272"/>
                  </a:lnTo>
                  <a:lnTo>
                    <a:pt x="570" y="277"/>
                  </a:lnTo>
                  <a:lnTo>
                    <a:pt x="564" y="272"/>
                  </a:lnTo>
                  <a:lnTo>
                    <a:pt x="564" y="267"/>
                  </a:lnTo>
                  <a:lnTo>
                    <a:pt x="559" y="272"/>
                  </a:lnTo>
                  <a:lnTo>
                    <a:pt x="559" y="277"/>
                  </a:lnTo>
                  <a:lnTo>
                    <a:pt x="549" y="282"/>
                  </a:lnTo>
                  <a:lnTo>
                    <a:pt x="544" y="277"/>
                  </a:lnTo>
                  <a:lnTo>
                    <a:pt x="539" y="277"/>
                  </a:lnTo>
                  <a:lnTo>
                    <a:pt x="539" y="272"/>
                  </a:lnTo>
                  <a:lnTo>
                    <a:pt x="544" y="272"/>
                  </a:lnTo>
                  <a:lnTo>
                    <a:pt x="549" y="272"/>
                  </a:lnTo>
                  <a:lnTo>
                    <a:pt x="549" y="267"/>
                  </a:lnTo>
                  <a:lnTo>
                    <a:pt x="544" y="262"/>
                  </a:lnTo>
                  <a:lnTo>
                    <a:pt x="544" y="257"/>
                  </a:lnTo>
                  <a:lnTo>
                    <a:pt x="539" y="257"/>
                  </a:lnTo>
                  <a:lnTo>
                    <a:pt x="534" y="252"/>
                  </a:lnTo>
                  <a:lnTo>
                    <a:pt x="529" y="242"/>
                  </a:lnTo>
                  <a:lnTo>
                    <a:pt x="524" y="242"/>
                  </a:lnTo>
                  <a:lnTo>
                    <a:pt x="519" y="237"/>
                  </a:lnTo>
                  <a:lnTo>
                    <a:pt x="524" y="237"/>
                  </a:lnTo>
                  <a:lnTo>
                    <a:pt x="519" y="227"/>
                  </a:lnTo>
                  <a:lnTo>
                    <a:pt x="509" y="237"/>
                  </a:lnTo>
                  <a:lnTo>
                    <a:pt x="509" y="232"/>
                  </a:lnTo>
                  <a:lnTo>
                    <a:pt x="504" y="232"/>
                  </a:lnTo>
                  <a:lnTo>
                    <a:pt x="504" y="227"/>
                  </a:lnTo>
                  <a:lnTo>
                    <a:pt x="499" y="232"/>
                  </a:lnTo>
                  <a:lnTo>
                    <a:pt x="489" y="232"/>
                  </a:lnTo>
                  <a:lnTo>
                    <a:pt x="479" y="242"/>
                  </a:lnTo>
                  <a:lnTo>
                    <a:pt x="474" y="232"/>
                  </a:lnTo>
                  <a:lnTo>
                    <a:pt x="474" y="237"/>
                  </a:lnTo>
                  <a:lnTo>
                    <a:pt x="469" y="237"/>
                  </a:lnTo>
                  <a:lnTo>
                    <a:pt x="464" y="237"/>
                  </a:lnTo>
                  <a:lnTo>
                    <a:pt x="454" y="227"/>
                  </a:lnTo>
                  <a:lnTo>
                    <a:pt x="428" y="257"/>
                  </a:lnTo>
                  <a:lnTo>
                    <a:pt x="428" y="252"/>
                  </a:lnTo>
                  <a:lnTo>
                    <a:pt x="423" y="252"/>
                  </a:lnTo>
                  <a:lnTo>
                    <a:pt x="418" y="252"/>
                  </a:lnTo>
                  <a:lnTo>
                    <a:pt x="413" y="252"/>
                  </a:lnTo>
                  <a:lnTo>
                    <a:pt x="408" y="252"/>
                  </a:lnTo>
                  <a:lnTo>
                    <a:pt x="403" y="252"/>
                  </a:lnTo>
                  <a:lnTo>
                    <a:pt x="398" y="252"/>
                  </a:lnTo>
                  <a:lnTo>
                    <a:pt x="393" y="252"/>
                  </a:lnTo>
                  <a:lnTo>
                    <a:pt x="388" y="252"/>
                  </a:lnTo>
                  <a:lnTo>
                    <a:pt x="383" y="252"/>
                  </a:lnTo>
                  <a:lnTo>
                    <a:pt x="378" y="257"/>
                  </a:lnTo>
                  <a:lnTo>
                    <a:pt x="373" y="257"/>
                  </a:lnTo>
                  <a:lnTo>
                    <a:pt x="368" y="262"/>
                  </a:lnTo>
                  <a:lnTo>
                    <a:pt x="363" y="267"/>
                  </a:lnTo>
                  <a:lnTo>
                    <a:pt x="358" y="267"/>
                  </a:lnTo>
                  <a:lnTo>
                    <a:pt x="353" y="267"/>
                  </a:lnTo>
                  <a:lnTo>
                    <a:pt x="348" y="272"/>
                  </a:lnTo>
                  <a:lnTo>
                    <a:pt x="343" y="277"/>
                  </a:lnTo>
                  <a:lnTo>
                    <a:pt x="343" y="282"/>
                  </a:lnTo>
                  <a:lnTo>
                    <a:pt x="333" y="287"/>
                  </a:lnTo>
                  <a:lnTo>
                    <a:pt x="323" y="292"/>
                  </a:lnTo>
                  <a:lnTo>
                    <a:pt x="318" y="287"/>
                  </a:lnTo>
                  <a:lnTo>
                    <a:pt x="323" y="282"/>
                  </a:lnTo>
                  <a:lnTo>
                    <a:pt x="318" y="277"/>
                  </a:lnTo>
                  <a:lnTo>
                    <a:pt x="313" y="282"/>
                  </a:lnTo>
                  <a:lnTo>
                    <a:pt x="307" y="282"/>
                  </a:lnTo>
                  <a:lnTo>
                    <a:pt x="318" y="302"/>
                  </a:lnTo>
                  <a:lnTo>
                    <a:pt x="313" y="302"/>
                  </a:lnTo>
                  <a:lnTo>
                    <a:pt x="318" y="312"/>
                  </a:lnTo>
                  <a:lnTo>
                    <a:pt x="323" y="312"/>
                  </a:lnTo>
                  <a:lnTo>
                    <a:pt x="323" y="323"/>
                  </a:lnTo>
                  <a:lnTo>
                    <a:pt x="333" y="323"/>
                  </a:lnTo>
                  <a:lnTo>
                    <a:pt x="338" y="333"/>
                  </a:lnTo>
                  <a:lnTo>
                    <a:pt x="333" y="338"/>
                  </a:lnTo>
                  <a:lnTo>
                    <a:pt x="328" y="333"/>
                  </a:lnTo>
                  <a:lnTo>
                    <a:pt x="328" y="338"/>
                  </a:lnTo>
                  <a:lnTo>
                    <a:pt x="318" y="343"/>
                  </a:lnTo>
                  <a:lnTo>
                    <a:pt x="323" y="358"/>
                  </a:lnTo>
                  <a:lnTo>
                    <a:pt x="328" y="353"/>
                  </a:lnTo>
                  <a:lnTo>
                    <a:pt x="333" y="348"/>
                  </a:lnTo>
                  <a:lnTo>
                    <a:pt x="338" y="358"/>
                  </a:lnTo>
                  <a:lnTo>
                    <a:pt x="343" y="358"/>
                  </a:lnTo>
                  <a:lnTo>
                    <a:pt x="343" y="363"/>
                  </a:lnTo>
                  <a:lnTo>
                    <a:pt x="348" y="378"/>
                  </a:lnTo>
                  <a:lnTo>
                    <a:pt x="363" y="373"/>
                  </a:lnTo>
                  <a:lnTo>
                    <a:pt x="363" y="378"/>
                  </a:lnTo>
                  <a:lnTo>
                    <a:pt x="363" y="388"/>
                  </a:lnTo>
                  <a:lnTo>
                    <a:pt x="358" y="388"/>
                  </a:lnTo>
                  <a:lnTo>
                    <a:pt x="363" y="398"/>
                  </a:lnTo>
                  <a:lnTo>
                    <a:pt x="363" y="408"/>
                  </a:lnTo>
                  <a:lnTo>
                    <a:pt x="368" y="408"/>
                  </a:lnTo>
                  <a:lnTo>
                    <a:pt x="368" y="418"/>
                  </a:lnTo>
                  <a:lnTo>
                    <a:pt x="373" y="423"/>
                  </a:lnTo>
                  <a:lnTo>
                    <a:pt x="378" y="423"/>
                  </a:lnTo>
                  <a:lnTo>
                    <a:pt x="378" y="428"/>
                  </a:lnTo>
                  <a:lnTo>
                    <a:pt x="373" y="428"/>
                  </a:lnTo>
                  <a:lnTo>
                    <a:pt x="373" y="433"/>
                  </a:lnTo>
                  <a:lnTo>
                    <a:pt x="368" y="433"/>
                  </a:lnTo>
                  <a:lnTo>
                    <a:pt x="363" y="433"/>
                  </a:lnTo>
                  <a:lnTo>
                    <a:pt x="363" y="438"/>
                  </a:lnTo>
                  <a:lnTo>
                    <a:pt x="358" y="438"/>
                  </a:lnTo>
                  <a:lnTo>
                    <a:pt x="358" y="443"/>
                  </a:lnTo>
                  <a:lnTo>
                    <a:pt x="353" y="438"/>
                  </a:lnTo>
                  <a:lnTo>
                    <a:pt x="348" y="443"/>
                  </a:lnTo>
                  <a:lnTo>
                    <a:pt x="343" y="443"/>
                  </a:lnTo>
                  <a:lnTo>
                    <a:pt x="338" y="443"/>
                  </a:lnTo>
                  <a:lnTo>
                    <a:pt x="333" y="443"/>
                  </a:lnTo>
                  <a:lnTo>
                    <a:pt x="328" y="443"/>
                  </a:lnTo>
                  <a:lnTo>
                    <a:pt x="318" y="443"/>
                  </a:lnTo>
                  <a:lnTo>
                    <a:pt x="313" y="448"/>
                  </a:lnTo>
                  <a:lnTo>
                    <a:pt x="313" y="454"/>
                  </a:lnTo>
                  <a:lnTo>
                    <a:pt x="307" y="459"/>
                  </a:lnTo>
                  <a:lnTo>
                    <a:pt x="302" y="459"/>
                  </a:lnTo>
                  <a:lnTo>
                    <a:pt x="297" y="459"/>
                  </a:lnTo>
                  <a:lnTo>
                    <a:pt x="292" y="459"/>
                  </a:lnTo>
                  <a:lnTo>
                    <a:pt x="287" y="464"/>
                  </a:lnTo>
                  <a:lnTo>
                    <a:pt x="282" y="469"/>
                  </a:lnTo>
                  <a:lnTo>
                    <a:pt x="277" y="474"/>
                  </a:lnTo>
                  <a:lnTo>
                    <a:pt x="272" y="474"/>
                  </a:lnTo>
                  <a:lnTo>
                    <a:pt x="272" y="469"/>
                  </a:lnTo>
                  <a:lnTo>
                    <a:pt x="267" y="469"/>
                  </a:lnTo>
                  <a:lnTo>
                    <a:pt x="267" y="474"/>
                  </a:lnTo>
                  <a:lnTo>
                    <a:pt x="267" y="479"/>
                  </a:lnTo>
                  <a:lnTo>
                    <a:pt x="262" y="479"/>
                  </a:lnTo>
                  <a:lnTo>
                    <a:pt x="262" y="484"/>
                  </a:lnTo>
                  <a:lnTo>
                    <a:pt x="262" y="489"/>
                  </a:lnTo>
                  <a:lnTo>
                    <a:pt x="262" y="494"/>
                  </a:lnTo>
                  <a:lnTo>
                    <a:pt x="257" y="494"/>
                  </a:lnTo>
                  <a:lnTo>
                    <a:pt x="257" y="499"/>
                  </a:lnTo>
                  <a:lnTo>
                    <a:pt x="242" y="504"/>
                  </a:lnTo>
                  <a:lnTo>
                    <a:pt x="232" y="509"/>
                  </a:lnTo>
                  <a:lnTo>
                    <a:pt x="227" y="509"/>
                  </a:lnTo>
                  <a:lnTo>
                    <a:pt x="222" y="509"/>
                  </a:lnTo>
                  <a:lnTo>
                    <a:pt x="217" y="509"/>
                  </a:lnTo>
                  <a:lnTo>
                    <a:pt x="212" y="499"/>
                  </a:lnTo>
                  <a:lnTo>
                    <a:pt x="207" y="499"/>
                  </a:lnTo>
                  <a:lnTo>
                    <a:pt x="156" y="524"/>
                  </a:lnTo>
                  <a:lnTo>
                    <a:pt x="151" y="514"/>
                  </a:lnTo>
                  <a:lnTo>
                    <a:pt x="151" y="519"/>
                  </a:lnTo>
                  <a:lnTo>
                    <a:pt x="146" y="519"/>
                  </a:lnTo>
                  <a:lnTo>
                    <a:pt x="141" y="504"/>
                  </a:lnTo>
                  <a:lnTo>
                    <a:pt x="146" y="504"/>
                  </a:lnTo>
                  <a:lnTo>
                    <a:pt x="141" y="499"/>
                  </a:lnTo>
                  <a:lnTo>
                    <a:pt x="136" y="499"/>
                  </a:lnTo>
                  <a:lnTo>
                    <a:pt x="131" y="504"/>
                  </a:lnTo>
                  <a:lnTo>
                    <a:pt x="121" y="509"/>
                  </a:lnTo>
                  <a:lnTo>
                    <a:pt x="126" y="514"/>
                  </a:lnTo>
                  <a:lnTo>
                    <a:pt x="116" y="524"/>
                  </a:lnTo>
                  <a:lnTo>
                    <a:pt x="101" y="534"/>
                  </a:lnTo>
                  <a:lnTo>
                    <a:pt x="106" y="534"/>
                  </a:lnTo>
                  <a:lnTo>
                    <a:pt x="101" y="544"/>
                  </a:lnTo>
                  <a:lnTo>
                    <a:pt x="101" y="539"/>
                  </a:lnTo>
                  <a:lnTo>
                    <a:pt x="96" y="539"/>
                  </a:lnTo>
                  <a:lnTo>
                    <a:pt x="91" y="539"/>
                  </a:lnTo>
                  <a:lnTo>
                    <a:pt x="91" y="534"/>
                  </a:lnTo>
                  <a:lnTo>
                    <a:pt x="91" y="529"/>
                  </a:lnTo>
                  <a:lnTo>
                    <a:pt x="86" y="534"/>
                  </a:lnTo>
                  <a:lnTo>
                    <a:pt x="81" y="534"/>
                  </a:lnTo>
                  <a:lnTo>
                    <a:pt x="81" y="529"/>
                  </a:lnTo>
                  <a:lnTo>
                    <a:pt x="76" y="529"/>
                  </a:lnTo>
                  <a:lnTo>
                    <a:pt x="71" y="529"/>
                  </a:lnTo>
                  <a:lnTo>
                    <a:pt x="66" y="529"/>
                  </a:lnTo>
                  <a:lnTo>
                    <a:pt x="55" y="529"/>
                  </a:lnTo>
                  <a:lnTo>
                    <a:pt x="55" y="524"/>
                  </a:lnTo>
                  <a:lnTo>
                    <a:pt x="30" y="534"/>
                  </a:lnTo>
                  <a:lnTo>
                    <a:pt x="30" y="529"/>
                  </a:lnTo>
                  <a:lnTo>
                    <a:pt x="35" y="529"/>
                  </a:lnTo>
                  <a:lnTo>
                    <a:pt x="30" y="514"/>
                  </a:lnTo>
                  <a:lnTo>
                    <a:pt x="20" y="499"/>
                  </a:lnTo>
                  <a:lnTo>
                    <a:pt x="25" y="499"/>
                  </a:lnTo>
                  <a:lnTo>
                    <a:pt x="30" y="494"/>
                  </a:lnTo>
                  <a:lnTo>
                    <a:pt x="35" y="489"/>
                  </a:lnTo>
                  <a:lnTo>
                    <a:pt x="30" y="489"/>
                  </a:lnTo>
                  <a:lnTo>
                    <a:pt x="30" y="484"/>
                  </a:lnTo>
                  <a:lnTo>
                    <a:pt x="30" y="479"/>
                  </a:lnTo>
                  <a:lnTo>
                    <a:pt x="25" y="469"/>
                  </a:lnTo>
                  <a:lnTo>
                    <a:pt x="30" y="469"/>
                  </a:lnTo>
                  <a:lnTo>
                    <a:pt x="25" y="459"/>
                  </a:lnTo>
                  <a:lnTo>
                    <a:pt x="25" y="454"/>
                  </a:lnTo>
                  <a:lnTo>
                    <a:pt x="30" y="454"/>
                  </a:lnTo>
                  <a:lnTo>
                    <a:pt x="25" y="448"/>
                  </a:lnTo>
                  <a:lnTo>
                    <a:pt x="15" y="448"/>
                  </a:lnTo>
                  <a:lnTo>
                    <a:pt x="10" y="448"/>
                  </a:lnTo>
                  <a:lnTo>
                    <a:pt x="10" y="443"/>
                  </a:lnTo>
                  <a:lnTo>
                    <a:pt x="10" y="438"/>
                  </a:lnTo>
                  <a:lnTo>
                    <a:pt x="0" y="433"/>
                  </a:lnTo>
                  <a:lnTo>
                    <a:pt x="5" y="433"/>
                  </a:lnTo>
                  <a:lnTo>
                    <a:pt x="10" y="428"/>
                  </a:lnTo>
                  <a:lnTo>
                    <a:pt x="5" y="423"/>
                  </a:lnTo>
                  <a:lnTo>
                    <a:pt x="10" y="423"/>
                  </a:lnTo>
                  <a:lnTo>
                    <a:pt x="5" y="413"/>
                  </a:lnTo>
                  <a:lnTo>
                    <a:pt x="15" y="408"/>
                  </a:lnTo>
                  <a:lnTo>
                    <a:pt x="20" y="403"/>
                  </a:lnTo>
                  <a:lnTo>
                    <a:pt x="25" y="403"/>
                  </a:lnTo>
                  <a:lnTo>
                    <a:pt x="25" y="408"/>
                  </a:lnTo>
                  <a:lnTo>
                    <a:pt x="30" y="408"/>
                  </a:lnTo>
                  <a:lnTo>
                    <a:pt x="25" y="403"/>
                  </a:lnTo>
                  <a:lnTo>
                    <a:pt x="20" y="398"/>
                  </a:lnTo>
                  <a:lnTo>
                    <a:pt x="20" y="393"/>
                  </a:lnTo>
                  <a:lnTo>
                    <a:pt x="35" y="388"/>
                  </a:lnTo>
                  <a:lnTo>
                    <a:pt x="35" y="383"/>
                  </a:lnTo>
                  <a:lnTo>
                    <a:pt x="30" y="388"/>
                  </a:lnTo>
                  <a:lnTo>
                    <a:pt x="25" y="388"/>
                  </a:lnTo>
                  <a:lnTo>
                    <a:pt x="30" y="383"/>
                  </a:lnTo>
                  <a:lnTo>
                    <a:pt x="30" y="378"/>
                  </a:lnTo>
                  <a:lnTo>
                    <a:pt x="25" y="373"/>
                  </a:lnTo>
                  <a:lnTo>
                    <a:pt x="25" y="368"/>
                  </a:lnTo>
                  <a:lnTo>
                    <a:pt x="30" y="368"/>
                  </a:lnTo>
                  <a:lnTo>
                    <a:pt x="35" y="373"/>
                  </a:lnTo>
                  <a:lnTo>
                    <a:pt x="40" y="373"/>
                  </a:lnTo>
                  <a:lnTo>
                    <a:pt x="40" y="378"/>
                  </a:lnTo>
                  <a:lnTo>
                    <a:pt x="45" y="383"/>
                  </a:lnTo>
                  <a:lnTo>
                    <a:pt x="50" y="378"/>
                  </a:lnTo>
                  <a:lnTo>
                    <a:pt x="45" y="378"/>
                  </a:lnTo>
                  <a:lnTo>
                    <a:pt x="40" y="373"/>
                  </a:lnTo>
                  <a:lnTo>
                    <a:pt x="45" y="368"/>
                  </a:lnTo>
                  <a:lnTo>
                    <a:pt x="55" y="363"/>
                  </a:lnTo>
                  <a:lnTo>
                    <a:pt x="61" y="358"/>
                  </a:lnTo>
                  <a:lnTo>
                    <a:pt x="61" y="353"/>
                  </a:lnTo>
                  <a:lnTo>
                    <a:pt x="66" y="348"/>
                  </a:lnTo>
                  <a:lnTo>
                    <a:pt x="71" y="348"/>
                  </a:lnTo>
                  <a:lnTo>
                    <a:pt x="71" y="338"/>
                  </a:lnTo>
                  <a:lnTo>
                    <a:pt x="76" y="338"/>
                  </a:lnTo>
                  <a:lnTo>
                    <a:pt x="71" y="333"/>
                  </a:lnTo>
                  <a:lnTo>
                    <a:pt x="66" y="328"/>
                  </a:lnTo>
                  <a:lnTo>
                    <a:pt x="61" y="317"/>
                  </a:lnTo>
                  <a:lnTo>
                    <a:pt x="61" y="312"/>
                  </a:lnTo>
                  <a:lnTo>
                    <a:pt x="55" y="317"/>
                  </a:lnTo>
                  <a:lnTo>
                    <a:pt x="55" y="312"/>
                  </a:lnTo>
                  <a:lnTo>
                    <a:pt x="50" y="312"/>
                  </a:lnTo>
                  <a:lnTo>
                    <a:pt x="50" y="307"/>
                  </a:lnTo>
                  <a:lnTo>
                    <a:pt x="50" y="302"/>
                  </a:lnTo>
                  <a:lnTo>
                    <a:pt x="55" y="297"/>
                  </a:lnTo>
                  <a:lnTo>
                    <a:pt x="50" y="297"/>
                  </a:lnTo>
                  <a:lnTo>
                    <a:pt x="50" y="292"/>
                  </a:lnTo>
                  <a:lnTo>
                    <a:pt x="40" y="267"/>
                  </a:lnTo>
                  <a:lnTo>
                    <a:pt x="40" y="257"/>
                  </a:lnTo>
                  <a:lnTo>
                    <a:pt x="45" y="257"/>
                  </a:lnTo>
                  <a:lnTo>
                    <a:pt x="45" y="252"/>
                  </a:lnTo>
                  <a:lnTo>
                    <a:pt x="55" y="247"/>
                  </a:lnTo>
                  <a:lnTo>
                    <a:pt x="55" y="252"/>
                  </a:lnTo>
                  <a:lnTo>
                    <a:pt x="61" y="247"/>
                  </a:lnTo>
                  <a:lnTo>
                    <a:pt x="55" y="242"/>
                  </a:lnTo>
                  <a:lnTo>
                    <a:pt x="61" y="237"/>
                  </a:lnTo>
                  <a:lnTo>
                    <a:pt x="66" y="242"/>
                  </a:lnTo>
                  <a:lnTo>
                    <a:pt x="76" y="227"/>
                  </a:lnTo>
                  <a:lnTo>
                    <a:pt x="76" y="222"/>
                  </a:lnTo>
                  <a:lnTo>
                    <a:pt x="81" y="222"/>
                  </a:lnTo>
                  <a:lnTo>
                    <a:pt x="76" y="222"/>
                  </a:lnTo>
                  <a:lnTo>
                    <a:pt x="76" y="217"/>
                  </a:lnTo>
                  <a:lnTo>
                    <a:pt x="81" y="217"/>
                  </a:lnTo>
                  <a:lnTo>
                    <a:pt x="81" y="207"/>
                  </a:lnTo>
                  <a:lnTo>
                    <a:pt x="71" y="212"/>
                  </a:lnTo>
                  <a:lnTo>
                    <a:pt x="66" y="212"/>
                  </a:lnTo>
                  <a:lnTo>
                    <a:pt x="61" y="207"/>
                  </a:lnTo>
                  <a:lnTo>
                    <a:pt x="55" y="207"/>
                  </a:lnTo>
                  <a:lnTo>
                    <a:pt x="50" y="207"/>
                  </a:lnTo>
                  <a:lnTo>
                    <a:pt x="45" y="207"/>
                  </a:lnTo>
                  <a:lnTo>
                    <a:pt x="40" y="207"/>
                  </a:lnTo>
                  <a:lnTo>
                    <a:pt x="35" y="202"/>
                  </a:lnTo>
                  <a:lnTo>
                    <a:pt x="35" y="197"/>
                  </a:lnTo>
                  <a:lnTo>
                    <a:pt x="35" y="191"/>
                  </a:lnTo>
                  <a:lnTo>
                    <a:pt x="40" y="191"/>
                  </a:lnTo>
                  <a:lnTo>
                    <a:pt x="45" y="191"/>
                  </a:lnTo>
                  <a:lnTo>
                    <a:pt x="45" y="186"/>
                  </a:lnTo>
                  <a:lnTo>
                    <a:pt x="50" y="181"/>
                  </a:lnTo>
                  <a:lnTo>
                    <a:pt x="50" y="186"/>
                  </a:lnTo>
                  <a:lnTo>
                    <a:pt x="55" y="181"/>
                  </a:lnTo>
                  <a:lnTo>
                    <a:pt x="61" y="181"/>
                  </a:lnTo>
                  <a:lnTo>
                    <a:pt x="61" y="186"/>
                  </a:lnTo>
                  <a:lnTo>
                    <a:pt x="61" y="181"/>
                  </a:lnTo>
                  <a:lnTo>
                    <a:pt x="66" y="181"/>
                  </a:lnTo>
                  <a:lnTo>
                    <a:pt x="66" y="186"/>
                  </a:lnTo>
                  <a:lnTo>
                    <a:pt x="71" y="181"/>
                  </a:lnTo>
                  <a:lnTo>
                    <a:pt x="71" y="176"/>
                  </a:lnTo>
                  <a:lnTo>
                    <a:pt x="76" y="181"/>
                  </a:lnTo>
                  <a:lnTo>
                    <a:pt x="81" y="186"/>
                  </a:lnTo>
                  <a:lnTo>
                    <a:pt x="81" y="181"/>
                  </a:lnTo>
                  <a:lnTo>
                    <a:pt x="76" y="176"/>
                  </a:lnTo>
                  <a:lnTo>
                    <a:pt x="81" y="176"/>
                  </a:lnTo>
                  <a:lnTo>
                    <a:pt x="76" y="166"/>
                  </a:lnTo>
                  <a:lnTo>
                    <a:pt x="76" y="156"/>
                  </a:lnTo>
                  <a:lnTo>
                    <a:pt x="76" y="146"/>
                  </a:lnTo>
                  <a:lnTo>
                    <a:pt x="81" y="146"/>
                  </a:lnTo>
                  <a:lnTo>
                    <a:pt x="86" y="146"/>
                  </a:lnTo>
                  <a:lnTo>
                    <a:pt x="96" y="151"/>
                  </a:lnTo>
                  <a:lnTo>
                    <a:pt x="101" y="151"/>
                  </a:lnTo>
                  <a:lnTo>
                    <a:pt x="111" y="151"/>
                  </a:lnTo>
                  <a:lnTo>
                    <a:pt x="111" y="156"/>
                  </a:lnTo>
                  <a:lnTo>
                    <a:pt x="116" y="156"/>
                  </a:lnTo>
                  <a:lnTo>
                    <a:pt x="121" y="156"/>
                  </a:lnTo>
                  <a:lnTo>
                    <a:pt x="126" y="161"/>
                  </a:lnTo>
                  <a:lnTo>
                    <a:pt x="131" y="166"/>
                  </a:lnTo>
                  <a:lnTo>
                    <a:pt x="136" y="161"/>
                  </a:lnTo>
                  <a:lnTo>
                    <a:pt x="146" y="166"/>
                  </a:lnTo>
                  <a:lnTo>
                    <a:pt x="151" y="166"/>
                  </a:lnTo>
                  <a:lnTo>
                    <a:pt x="156" y="166"/>
                  </a:lnTo>
                  <a:lnTo>
                    <a:pt x="161" y="171"/>
                  </a:lnTo>
                  <a:lnTo>
                    <a:pt x="161" y="166"/>
                  </a:lnTo>
                  <a:lnTo>
                    <a:pt x="161" y="161"/>
                  </a:lnTo>
                  <a:lnTo>
                    <a:pt x="161" y="151"/>
                  </a:lnTo>
                  <a:lnTo>
                    <a:pt x="156" y="151"/>
                  </a:lnTo>
                  <a:lnTo>
                    <a:pt x="151" y="146"/>
                  </a:lnTo>
                  <a:lnTo>
                    <a:pt x="156" y="146"/>
                  </a:lnTo>
                  <a:lnTo>
                    <a:pt x="161" y="141"/>
                  </a:lnTo>
                  <a:lnTo>
                    <a:pt x="156" y="141"/>
                  </a:lnTo>
                  <a:lnTo>
                    <a:pt x="156" y="136"/>
                  </a:lnTo>
                  <a:lnTo>
                    <a:pt x="156" y="131"/>
                  </a:lnTo>
                  <a:lnTo>
                    <a:pt x="146" y="131"/>
                  </a:lnTo>
                  <a:lnTo>
                    <a:pt x="146" y="126"/>
                  </a:lnTo>
                  <a:lnTo>
                    <a:pt x="146" y="116"/>
                  </a:lnTo>
                  <a:lnTo>
                    <a:pt x="146" y="111"/>
                  </a:lnTo>
                  <a:lnTo>
                    <a:pt x="146" y="101"/>
                  </a:lnTo>
                  <a:lnTo>
                    <a:pt x="141" y="96"/>
                  </a:lnTo>
                  <a:lnTo>
                    <a:pt x="146" y="96"/>
                  </a:lnTo>
                  <a:lnTo>
                    <a:pt x="146" y="91"/>
                  </a:lnTo>
                  <a:lnTo>
                    <a:pt x="146" y="86"/>
                  </a:lnTo>
                  <a:lnTo>
                    <a:pt x="151" y="86"/>
                  </a:lnTo>
                  <a:lnTo>
                    <a:pt x="146" y="81"/>
                  </a:lnTo>
                  <a:lnTo>
                    <a:pt x="151" y="81"/>
                  </a:lnTo>
                  <a:lnTo>
                    <a:pt x="146" y="71"/>
                  </a:lnTo>
                  <a:lnTo>
                    <a:pt x="156" y="76"/>
                  </a:lnTo>
                  <a:lnTo>
                    <a:pt x="161" y="71"/>
                  </a:lnTo>
                  <a:lnTo>
                    <a:pt x="166" y="76"/>
                  </a:lnTo>
                  <a:lnTo>
                    <a:pt x="166" y="71"/>
                  </a:lnTo>
                  <a:lnTo>
                    <a:pt x="171" y="71"/>
                  </a:lnTo>
                  <a:lnTo>
                    <a:pt x="176" y="71"/>
                  </a:lnTo>
                  <a:lnTo>
                    <a:pt x="176" y="66"/>
                  </a:lnTo>
                  <a:lnTo>
                    <a:pt x="171" y="66"/>
                  </a:lnTo>
                  <a:lnTo>
                    <a:pt x="171" y="60"/>
                  </a:lnTo>
                  <a:lnTo>
                    <a:pt x="171" y="55"/>
                  </a:lnTo>
                  <a:lnTo>
                    <a:pt x="176" y="55"/>
                  </a:lnTo>
                  <a:lnTo>
                    <a:pt x="176" y="50"/>
                  </a:lnTo>
                  <a:lnTo>
                    <a:pt x="176" y="55"/>
                  </a:lnTo>
                  <a:lnTo>
                    <a:pt x="181" y="50"/>
                  </a:lnTo>
                  <a:lnTo>
                    <a:pt x="176" y="50"/>
                  </a:lnTo>
                  <a:lnTo>
                    <a:pt x="181" y="45"/>
                  </a:lnTo>
                  <a:lnTo>
                    <a:pt x="187" y="45"/>
                  </a:lnTo>
                  <a:lnTo>
                    <a:pt x="187" y="40"/>
                  </a:lnTo>
                  <a:lnTo>
                    <a:pt x="192" y="40"/>
                  </a:lnTo>
                  <a:lnTo>
                    <a:pt x="197" y="40"/>
                  </a:lnTo>
                  <a:lnTo>
                    <a:pt x="197" y="35"/>
                  </a:lnTo>
                  <a:lnTo>
                    <a:pt x="202" y="30"/>
                  </a:lnTo>
                  <a:lnTo>
                    <a:pt x="197" y="30"/>
                  </a:lnTo>
                  <a:lnTo>
                    <a:pt x="197" y="25"/>
                  </a:lnTo>
                  <a:lnTo>
                    <a:pt x="202" y="25"/>
                  </a:lnTo>
                  <a:lnTo>
                    <a:pt x="207" y="25"/>
                  </a:lnTo>
                  <a:lnTo>
                    <a:pt x="207" y="20"/>
                  </a:lnTo>
                  <a:lnTo>
                    <a:pt x="212" y="15"/>
                  </a:lnTo>
                  <a:lnTo>
                    <a:pt x="217" y="15"/>
                  </a:lnTo>
                  <a:lnTo>
                    <a:pt x="222" y="15"/>
                  </a:lnTo>
                  <a:lnTo>
                    <a:pt x="222" y="20"/>
                  </a:lnTo>
                  <a:lnTo>
                    <a:pt x="217" y="20"/>
                  </a:lnTo>
                  <a:lnTo>
                    <a:pt x="217" y="25"/>
                  </a:lnTo>
                  <a:lnTo>
                    <a:pt x="227" y="20"/>
                  </a:lnTo>
                  <a:lnTo>
                    <a:pt x="227" y="15"/>
                  </a:lnTo>
                  <a:lnTo>
                    <a:pt x="227" y="10"/>
                  </a:lnTo>
                  <a:lnTo>
                    <a:pt x="232" y="10"/>
                  </a:lnTo>
                  <a:lnTo>
                    <a:pt x="232" y="15"/>
                  </a:lnTo>
                  <a:lnTo>
                    <a:pt x="237" y="15"/>
                  </a:lnTo>
                  <a:lnTo>
                    <a:pt x="242" y="15"/>
                  </a:lnTo>
                  <a:lnTo>
                    <a:pt x="247" y="10"/>
                  </a:lnTo>
                  <a:lnTo>
                    <a:pt x="247" y="5"/>
                  </a:lnTo>
                  <a:lnTo>
                    <a:pt x="252" y="5"/>
                  </a:lnTo>
                  <a:lnTo>
                    <a:pt x="252" y="10"/>
                  </a:lnTo>
                  <a:lnTo>
                    <a:pt x="257" y="5"/>
                  </a:lnTo>
                  <a:lnTo>
                    <a:pt x="262" y="5"/>
                  </a:lnTo>
                  <a:lnTo>
                    <a:pt x="267" y="5"/>
                  </a:lnTo>
                  <a:lnTo>
                    <a:pt x="272" y="5"/>
                  </a:lnTo>
                  <a:lnTo>
                    <a:pt x="277" y="5"/>
                  </a:lnTo>
                  <a:lnTo>
                    <a:pt x="277" y="10"/>
                  </a:lnTo>
                  <a:lnTo>
                    <a:pt x="282" y="15"/>
                  </a:lnTo>
                  <a:lnTo>
                    <a:pt x="287" y="15"/>
                  </a:lnTo>
                  <a:lnTo>
                    <a:pt x="297" y="20"/>
                  </a:lnTo>
                  <a:lnTo>
                    <a:pt x="307" y="20"/>
                  </a:lnTo>
                  <a:lnTo>
                    <a:pt x="323" y="25"/>
                  </a:lnTo>
                  <a:lnTo>
                    <a:pt x="328" y="25"/>
                  </a:lnTo>
                  <a:lnTo>
                    <a:pt x="333" y="30"/>
                  </a:lnTo>
                  <a:lnTo>
                    <a:pt x="338" y="30"/>
                  </a:lnTo>
                  <a:lnTo>
                    <a:pt x="343" y="30"/>
                  </a:lnTo>
                  <a:lnTo>
                    <a:pt x="343" y="25"/>
                  </a:lnTo>
                  <a:lnTo>
                    <a:pt x="348" y="25"/>
                  </a:lnTo>
                  <a:lnTo>
                    <a:pt x="353" y="25"/>
                  </a:lnTo>
                  <a:lnTo>
                    <a:pt x="353" y="20"/>
                  </a:lnTo>
                  <a:lnTo>
                    <a:pt x="358" y="20"/>
                  </a:lnTo>
                  <a:lnTo>
                    <a:pt x="363" y="25"/>
                  </a:lnTo>
                  <a:lnTo>
                    <a:pt x="363" y="20"/>
                  </a:lnTo>
                  <a:lnTo>
                    <a:pt x="368" y="20"/>
                  </a:lnTo>
                  <a:lnTo>
                    <a:pt x="373" y="20"/>
                  </a:lnTo>
                  <a:lnTo>
                    <a:pt x="373" y="25"/>
                  </a:lnTo>
                  <a:lnTo>
                    <a:pt x="378" y="25"/>
                  </a:lnTo>
                  <a:lnTo>
                    <a:pt x="378" y="20"/>
                  </a:lnTo>
                  <a:lnTo>
                    <a:pt x="383" y="20"/>
                  </a:lnTo>
                  <a:lnTo>
                    <a:pt x="388" y="20"/>
                  </a:lnTo>
                  <a:lnTo>
                    <a:pt x="388" y="15"/>
                  </a:lnTo>
                  <a:lnTo>
                    <a:pt x="393" y="20"/>
                  </a:lnTo>
                  <a:lnTo>
                    <a:pt x="398" y="20"/>
                  </a:lnTo>
                  <a:lnTo>
                    <a:pt x="398" y="15"/>
                  </a:lnTo>
                  <a:lnTo>
                    <a:pt x="403" y="15"/>
                  </a:lnTo>
                  <a:lnTo>
                    <a:pt x="403" y="10"/>
                  </a:lnTo>
                  <a:lnTo>
                    <a:pt x="403" y="5"/>
                  </a:lnTo>
                  <a:lnTo>
                    <a:pt x="408" y="5"/>
                  </a:lnTo>
                  <a:lnTo>
                    <a:pt x="413" y="5"/>
                  </a:lnTo>
                  <a:lnTo>
                    <a:pt x="413" y="0"/>
                  </a:lnTo>
                  <a:lnTo>
                    <a:pt x="418" y="0"/>
                  </a:lnTo>
                  <a:lnTo>
                    <a:pt x="428" y="5"/>
                  </a:lnTo>
                  <a:lnTo>
                    <a:pt x="423" y="10"/>
                  </a:lnTo>
                  <a:lnTo>
                    <a:pt x="433" y="15"/>
                  </a:lnTo>
                  <a:lnTo>
                    <a:pt x="433" y="25"/>
                  </a:lnTo>
                  <a:lnTo>
                    <a:pt x="439" y="25"/>
                  </a:lnTo>
                  <a:lnTo>
                    <a:pt x="439" y="30"/>
                  </a:lnTo>
                  <a:lnTo>
                    <a:pt x="449" y="35"/>
                  </a:lnTo>
                  <a:lnTo>
                    <a:pt x="449" y="40"/>
                  </a:lnTo>
                  <a:lnTo>
                    <a:pt x="459" y="35"/>
                  </a:lnTo>
                  <a:lnTo>
                    <a:pt x="464" y="35"/>
                  </a:lnTo>
                  <a:lnTo>
                    <a:pt x="464" y="40"/>
                  </a:lnTo>
                  <a:lnTo>
                    <a:pt x="469" y="45"/>
                  </a:lnTo>
                  <a:lnTo>
                    <a:pt x="469" y="50"/>
                  </a:lnTo>
                  <a:lnTo>
                    <a:pt x="469" y="55"/>
                  </a:lnTo>
                  <a:lnTo>
                    <a:pt x="484" y="60"/>
                  </a:lnTo>
                  <a:lnTo>
                    <a:pt x="499" y="60"/>
                  </a:lnTo>
                  <a:lnTo>
                    <a:pt x="499" y="71"/>
                  </a:lnTo>
                  <a:lnTo>
                    <a:pt x="499" y="76"/>
                  </a:lnTo>
                  <a:lnTo>
                    <a:pt x="514" y="81"/>
                  </a:lnTo>
                  <a:lnTo>
                    <a:pt x="509" y="91"/>
                  </a:lnTo>
                  <a:lnTo>
                    <a:pt x="514" y="96"/>
                  </a:lnTo>
                  <a:lnTo>
                    <a:pt x="519" y="86"/>
                  </a:lnTo>
                  <a:lnTo>
                    <a:pt x="529" y="81"/>
                  </a:lnTo>
                  <a:lnTo>
                    <a:pt x="534" y="66"/>
                  </a:lnTo>
                  <a:lnTo>
                    <a:pt x="529" y="60"/>
                  </a:lnTo>
                  <a:lnTo>
                    <a:pt x="534" y="60"/>
                  </a:lnTo>
                  <a:lnTo>
                    <a:pt x="534" y="50"/>
                  </a:lnTo>
                  <a:lnTo>
                    <a:pt x="549" y="55"/>
                  </a:lnTo>
                  <a:lnTo>
                    <a:pt x="554" y="55"/>
                  </a:lnTo>
                  <a:lnTo>
                    <a:pt x="559" y="60"/>
                  </a:lnTo>
                  <a:lnTo>
                    <a:pt x="570" y="55"/>
                  </a:lnTo>
                  <a:lnTo>
                    <a:pt x="570" y="50"/>
                  </a:lnTo>
                  <a:lnTo>
                    <a:pt x="580" y="45"/>
                  </a:lnTo>
                  <a:lnTo>
                    <a:pt x="585" y="50"/>
                  </a:lnTo>
                  <a:lnTo>
                    <a:pt x="590" y="45"/>
                  </a:lnTo>
                  <a:lnTo>
                    <a:pt x="595" y="45"/>
                  </a:lnTo>
                  <a:lnTo>
                    <a:pt x="600" y="50"/>
                  </a:lnTo>
                  <a:lnTo>
                    <a:pt x="610" y="50"/>
                  </a:lnTo>
                  <a:lnTo>
                    <a:pt x="615" y="55"/>
                  </a:lnTo>
                  <a:lnTo>
                    <a:pt x="620" y="60"/>
                  </a:lnTo>
                  <a:lnTo>
                    <a:pt x="610" y="66"/>
                  </a:lnTo>
                  <a:lnTo>
                    <a:pt x="615" y="71"/>
                  </a:lnTo>
                  <a:lnTo>
                    <a:pt x="610" y="71"/>
                  </a:lnTo>
                  <a:lnTo>
                    <a:pt x="615" y="81"/>
                  </a:lnTo>
                  <a:lnTo>
                    <a:pt x="620" y="86"/>
                  </a:lnTo>
                  <a:lnTo>
                    <a:pt x="620" y="91"/>
                  </a:lnTo>
                  <a:lnTo>
                    <a:pt x="615" y="91"/>
                  </a:lnTo>
                  <a:lnTo>
                    <a:pt x="620" y="101"/>
                  </a:lnTo>
                  <a:lnTo>
                    <a:pt x="620" y="106"/>
                  </a:lnTo>
                  <a:lnTo>
                    <a:pt x="625" y="111"/>
                  </a:lnTo>
                  <a:lnTo>
                    <a:pt x="630" y="111"/>
                  </a:lnTo>
                  <a:lnTo>
                    <a:pt x="635" y="111"/>
                  </a:lnTo>
                  <a:lnTo>
                    <a:pt x="645" y="111"/>
                  </a:lnTo>
                  <a:lnTo>
                    <a:pt x="655" y="136"/>
                  </a:lnTo>
                  <a:lnTo>
                    <a:pt x="650" y="146"/>
                  </a:lnTo>
                  <a:lnTo>
                    <a:pt x="655" y="161"/>
                  </a:lnTo>
                  <a:lnTo>
                    <a:pt x="660" y="166"/>
                  </a:lnTo>
                  <a:lnTo>
                    <a:pt x="660" y="171"/>
                  </a:lnTo>
                  <a:lnTo>
                    <a:pt x="660" y="176"/>
                  </a:lnTo>
                  <a:lnTo>
                    <a:pt x="655" y="171"/>
                  </a:lnTo>
                  <a:lnTo>
                    <a:pt x="655" y="181"/>
                  </a:lnTo>
                  <a:lnTo>
                    <a:pt x="650" y="181"/>
                  </a:lnTo>
                  <a:lnTo>
                    <a:pt x="645" y="181"/>
                  </a:lnTo>
                  <a:lnTo>
                    <a:pt x="640" y="181"/>
                  </a:lnTo>
                  <a:lnTo>
                    <a:pt x="640" y="186"/>
                  </a:lnTo>
                  <a:lnTo>
                    <a:pt x="640" y="181"/>
                  </a:lnTo>
                  <a:lnTo>
                    <a:pt x="635" y="181"/>
                  </a:lnTo>
                  <a:lnTo>
                    <a:pt x="630" y="176"/>
                  </a:lnTo>
                  <a:lnTo>
                    <a:pt x="625" y="176"/>
                  </a:lnTo>
                  <a:lnTo>
                    <a:pt x="620" y="181"/>
                  </a:lnTo>
                  <a:lnTo>
                    <a:pt x="620" y="176"/>
                  </a:lnTo>
                  <a:lnTo>
                    <a:pt x="615" y="181"/>
                  </a:lnTo>
                  <a:lnTo>
                    <a:pt x="610" y="181"/>
                  </a:lnTo>
                  <a:lnTo>
                    <a:pt x="610" y="186"/>
                  </a:lnTo>
                  <a:lnTo>
                    <a:pt x="610" y="191"/>
                  </a:lnTo>
                  <a:lnTo>
                    <a:pt x="615" y="202"/>
                  </a:lnTo>
                  <a:lnTo>
                    <a:pt x="615" y="207"/>
                  </a:lnTo>
                  <a:lnTo>
                    <a:pt x="615" y="212"/>
                  </a:lnTo>
                  <a:lnTo>
                    <a:pt x="620" y="217"/>
                  </a:lnTo>
                  <a:lnTo>
                    <a:pt x="625" y="217"/>
                  </a:lnTo>
                  <a:lnTo>
                    <a:pt x="630" y="227"/>
                  </a:lnTo>
                  <a:lnTo>
                    <a:pt x="625" y="227"/>
                  </a:lnTo>
                  <a:lnTo>
                    <a:pt x="625" y="232"/>
                  </a:lnTo>
                  <a:lnTo>
                    <a:pt x="620" y="237"/>
                  </a:lnTo>
                  <a:lnTo>
                    <a:pt x="620" y="242"/>
                  </a:lnTo>
                  <a:lnTo>
                    <a:pt x="625" y="242"/>
                  </a:lnTo>
                  <a:lnTo>
                    <a:pt x="630" y="247"/>
                  </a:lnTo>
                  <a:close/>
                </a:path>
              </a:pathLst>
            </a:custGeom>
            <a:solidFill>
              <a:schemeClr val="accent1"/>
            </a:solidFill>
            <a:ln w="9525">
              <a:solidFill>
                <a:schemeClr val="bg1"/>
              </a:solidFill>
              <a:round/>
              <a:headEnd/>
              <a:tailEnd/>
            </a:ln>
          </p:spPr>
          <p:txBody>
            <a:bodyPr/>
            <a:lstStyle/>
            <a:p>
              <a:endParaRPr lang="en-US" sz="3200" dirty="0"/>
            </a:p>
          </p:txBody>
        </p:sp>
        <p:sp>
          <p:nvSpPr>
            <p:cNvPr id="19" name="Freeform 512">
              <a:extLst>
                <a:ext uri="{FF2B5EF4-FFF2-40B4-BE49-F238E27FC236}">
                  <a16:creationId xmlns:a16="http://schemas.microsoft.com/office/drawing/2014/main" id="{70AF7B53-AE62-D376-9139-4E04E2505623}"/>
                </a:ext>
              </a:extLst>
            </p:cNvPr>
            <p:cNvSpPr>
              <a:spLocks/>
            </p:cNvSpPr>
            <p:nvPr/>
          </p:nvSpPr>
          <p:spPr bwMode="auto">
            <a:xfrm rot="770163">
              <a:off x="2995098" y="1249260"/>
              <a:ext cx="1016607" cy="1080386"/>
            </a:xfrm>
            <a:custGeom>
              <a:avLst/>
              <a:gdLst>
                <a:gd name="T0" fmla="*/ 2147483647 w 498"/>
                <a:gd name="T1" fmla="*/ 2147483647 h 559"/>
                <a:gd name="T2" fmla="*/ 2147483647 w 498"/>
                <a:gd name="T3" fmla="*/ 2147483647 h 559"/>
                <a:gd name="T4" fmla="*/ 2147483647 w 498"/>
                <a:gd name="T5" fmla="*/ 2147483647 h 559"/>
                <a:gd name="T6" fmla="*/ 2147483647 w 498"/>
                <a:gd name="T7" fmla="*/ 2147483647 h 559"/>
                <a:gd name="T8" fmla="*/ 2147483647 w 498"/>
                <a:gd name="T9" fmla="*/ 2147483647 h 559"/>
                <a:gd name="T10" fmla="*/ 2147483647 w 498"/>
                <a:gd name="T11" fmla="*/ 2147483647 h 559"/>
                <a:gd name="T12" fmla="*/ 2147483647 w 498"/>
                <a:gd name="T13" fmla="*/ 2147483647 h 559"/>
                <a:gd name="T14" fmla="*/ 2147483647 w 498"/>
                <a:gd name="T15" fmla="*/ 2147483647 h 559"/>
                <a:gd name="T16" fmla="*/ 2147483647 w 498"/>
                <a:gd name="T17" fmla="*/ 2147483647 h 559"/>
                <a:gd name="T18" fmla="*/ 2147483647 w 498"/>
                <a:gd name="T19" fmla="*/ 2147483647 h 559"/>
                <a:gd name="T20" fmla="*/ 2147483647 w 498"/>
                <a:gd name="T21" fmla="*/ 2147483647 h 559"/>
                <a:gd name="T22" fmla="*/ 2147483647 w 498"/>
                <a:gd name="T23" fmla="*/ 2147483647 h 559"/>
                <a:gd name="T24" fmla="*/ 2147483647 w 498"/>
                <a:gd name="T25" fmla="*/ 2147483647 h 559"/>
                <a:gd name="T26" fmla="*/ 2147483647 w 498"/>
                <a:gd name="T27" fmla="*/ 2147483647 h 559"/>
                <a:gd name="T28" fmla="*/ 2147483647 w 498"/>
                <a:gd name="T29" fmla="*/ 2147483647 h 559"/>
                <a:gd name="T30" fmla="*/ 2147483647 w 498"/>
                <a:gd name="T31" fmla="*/ 2147483647 h 559"/>
                <a:gd name="T32" fmla="*/ 2147483647 w 498"/>
                <a:gd name="T33" fmla="*/ 2147483647 h 559"/>
                <a:gd name="T34" fmla="*/ 2147483647 w 498"/>
                <a:gd name="T35" fmla="*/ 2147483647 h 559"/>
                <a:gd name="T36" fmla="*/ 2116745462 w 498"/>
                <a:gd name="T37" fmla="*/ 2147483647 h 559"/>
                <a:gd name="T38" fmla="*/ 1713550915 w 498"/>
                <a:gd name="T39" fmla="*/ 2147483647 h 559"/>
                <a:gd name="T40" fmla="*/ 1209566023 w 498"/>
                <a:gd name="T41" fmla="*/ 2147483647 h 559"/>
                <a:gd name="T42" fmla="*/ 1007968749 w 498"/>
                <a:gd name="T43" fmla="*/ 2147483647 h 559"/>
                <a:gd name="T44" fmla="*/ 604783011 w 498"/>
                <a:gd name="T45" fmla="*/ 2147483647 h 559"/>
                <a:gd name="T46" fmla="*/ 705581993 w 498"/>
                <a:gd name="T47" fmla="*/ 2147483647 h 559"/>
                <a:gd name="T48" fmla="*/ 201597532 w 498"/>
                <a:gd name="T49" fmla="*/ 2147483647 h 559"/>
                <a:gd name="T50" fmla="*/ 403185738 w 498"/>
                <a:gd name="T51" fmla="*/ 2147483647 h 559"/>
                <a:gd name="T52" fmla="*/ 503984375 w 498"/>
                <a:gd name="T53" fmla="*/ 2147483647 h 559"/>
                <a:gd name="T54" fmla="*/ 604783011 w 498"/>
                <a:gd name="T55" fmla="*/ 2147483647 h 559"/>
                <a:gd name="T56" fmla="*/ 503984375 w 498"/>
                <a:gd name="T57" fmla="*/ 2147483647 h 559"/>
                <a:gd name="T58" fmla="*/ 907179440 w 498"/>
                <a:gd name="T59" fmla="*/ 2147483647 h 559"/>
                <a:gd name="T60" fmla="*/ 1108767731 w 498"/>
                <a:gd name="T61" fmla="*/ 2147483647 h 559"/>
                <a:gd name="T62" fmla="*/ 1411163987 w 498"/>
                <a:gd name="T63" fmla="*/ 2076490345 h 559"/>
                <a:gd name="T64" fmla="*/ 1612751242 w 498"/>
                <a:gd name="T65" fmla="*/ 1687139520 h 559"/>
                <a:gd name="T66" fmla="*/ 2116745462 w 498"/>
                <a:gd name="T67" fmla="*/ 1687139520 h 559"/>
                <a:gd name="T68" fmla="*/ 2147483647 w 498"/>
                <a:gd name="T69" fmla="*/ 1038239457 h 559"/>
                <a:gd name="T70" fmla="*/ 2147483647 w 498"/>
                <a:gd name="T71" fmla="*/ 1168026400 h 559"/>
                <a:gd name="T72" fmla="*/ 2147483647 w 498"/>
                <a:gd name="T73" fmla="*/ 1168026400 h 559"/>
                <a:gd name="T74" fmla="*/ 2147483647 w 498"/>
                <a:gd name="T75" fmla="*/ 1168026400 h 559"/>
                <a:gd name="T76" fmla="*/ 2147483647 w 498"/>
                <a:gd name="T77" fmla="*/ 1687139520 h 559"/>
                <a:gd name="T78" fmla="*/ 2147483647 w 498"/>
                <a:gd name="T79" fmla="*/ 1687139520 h 559"/>
                <a:gd name="T80" fmla="*/ 2147483647 w 498"/>
                <a:gd name="T81" fmla="*/ 648901313 h 559"/>
                <a:gd name="T82" fmla="*/ 2147483647 w 498"/>
                <a:gd name="T83" fmla="*/ 0 h 559"/>
                <a:gd name="T84" fmla="*/ 2147483647 w 498"/>
                <a:gd name="T85" fmla="*/ 389338144 h 559"/>
                <a:gd name="T86" fmla="*/ 2147483647 w 498"/>
                <a:gd name="T87" fmla="*/ 1297802626 h 559"/>
                <a:gd name="T88" fmla="*/ 2147483647 w 498"/>
                <a:gd name="T89" fmla="*/ 2147483647 h 559"/>
                <a:gd name="T90" fmla="*/ 2147483647 w 498"/>
                <a:gd name="T91" fmla="*/ 2147483647 h 559"/>
                <a:gd name="T92" fmla="*/ 2147483647 w 498"/>
                <a:gd name="T93" fmla="*/ 2147483647 h 559"/>
                <a:gd name="T94" fmla="*/ 2147483647 w 498"/>
                <a:gd name="T95" fmla="*/ 2147483647 h 559"/>
                <a:gd name="T96" fmla="*/ 2147483647 w 498"/>
                <a:gd name="T97" fmla="*/ 2147483647 h 559"/>
                <a:gd name="T98" fmla="*/ 2147483647 w 498"/>
                <a:gd name="T99" fmla="*/ 2147483647 h 559"/>
                <a:gd name="T100" fmla="*/ 2147483647 w 498"/>
                <a:gd name="T101" fmla="*/ 2147483647 h 559"/>
                <a:gd name="T102" fmla="*/ 2147483647 w 498"/>
                <a:gd name="T103" fmla="*/ 2147483647 h 559"/>
                <a:gd name="T104" fmla="*/ 2147483647 w 498"/>
                <a:gd name="T105" fmla="*/ 2147483647 h 559"/>
                <a:gd name="T106" fmla="*/ 2147483647 w 498"/>
                <a:gd name="T107" fmla="*/ 2147483647 h 559"/>
                <a:gd name="T108" fmla="*/ 2147483647 w 498"/>
                <a:gd name="T109" fmla="*/ 2147483647 h 559"/>
                <a:gd name="T110" fmla="*/ 2147483647 w 498"/>
                <a:gd name="T111" fmla="*/ 2147483647 h 559"/>
                <a:gd name="T112" fmla="*/ 2147483647 w 498"/>
                <a:gd name="T113" fmla="*/ 2147483647 h 559"/>
                <a:gd name="T114" fmla="*/ 2147483647 w 498"/>
                <a:gd name="T115" fmla="*/ 2147483647 h 559"/>
                <a:gd name="T116" fmla="*/ 2147483647 w 498"/>
                <a:gd name="T117" fmla="*/ 2147483647 h 559"/>
                <a:gd name="T118" fmla="*/ 2147483647 w 498"/>
                <a:gd name="T119" fmla="*/ 2147483647 h 559"/>
                <a:gd name="T120" fmla="*/ 2147483647 w 498"/>
                <a:gd name="T121" fmla="*/ 2147483647 h 559"/>
                <a:gd name="T122" fmla="*/ 2147483647 w 498"/>
                <a:gd name="T123" fmla="*/ 2147483647 h 5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8"/>
                <a:gd name="T187" fmla="*/ 0 h 559"/>
                <a:gd name="T188" fmla="*/ 498 w 498"/>
                <a:gd name="T189" fmla="*/ 559 h 5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8" h="559">
                  <a:moveTo>
                    <a:pt x="478" y="503"/>
                  </a:moveTo>
                  <a:lnTo>
                    <a:pt x="473" y="503"/>
                  </a:lnTo>
                  <a:lnTo>
                    <a:pt x="473" y="508"/>
                  </a:lnTo>
                  <a:lnTo>
                    <a:pt x="468" y="503"/>
                  </a:lnTo>
                  <a:lnTo>
                    <a:pt x="468" y="508"/>
                  </a:lnTo>
                  <a:lnTo>
                    <a:pt x="463" y="508"/>
                  </a:lnTo>
                  <a:lnTo>
                    <a:pt x="463" y="513"/>
                  </a:lnTo>
                  <a:lnTo>
                    <a:pt x="458" y="519"/>
                  </a:lnTo>
                  <a:lnTo>
                    <a:pt x="453" y="519"/>
                  </a:lnTo>
                  <a:lnTo>
                    <a:pt x="453" y="524"/>
                  </a:lnTo>
                  <a:lnTo>
                    <a:pt x="453" y="519"/>
                  </a:lnTo>
                  <a:lnTo>
                    <a:pt x="443" y="524"/>
                  </a:lnTo>
                  <a:lnTo>
                    <a:pt x="443" y="529"/>
                  </a:lnTo>
                  <a:lnTo>
                    <a:pt x="443" y="534"/>
                  </a:lnTo>
                  <a:lnTo>
                    <a:pt x="438" y="529"/>
                  </a:lnTo>
                  <a:lnTo>
                    <a:pt x="438" y="534"/>
                  </a:lnTo>
                  <a:lnTo>
                    <a:pt x="433" y="534"/>
                  </a:lnTo>
                  <a:lnTo>
                    <a:pt x="428" y="539"/>
                  </a:lnTo>
                  <a:lnTo>
                    <a:pt x="423" y="539"/>
                  </a:lnTo>
                  <a:lnTo>
                    <a:pt x="418" y="539"/>
                  </a:lnTo>
                  <a:lnTo>
                    <a:pt x="413" y="539"/>
                  </a:lnTo>
                  <a:lnTo>
                    <a:pt x="408" y="539"/>
                  </a:lnTo>
                  <a:lnTo>
                    <a:pt x="398" y="544"/>
                  </a:lnTo>
                  <a:lnTo>
                    <a:pt x="398" y="539"/>
                  </a:lnTo>
                  <a:lnTo>
                    <a:pt x="393" y="534"/>
                  </a:lnTo>
                  <a:lnTo>
                    <a:pt x="398" y="529"/>
                  </a:lnTo>
                  <a:lnTo>
                    <a:pt x="393" y="529"/>
                  </a:lnTo>
                  <a:lnTo>
                    <a:pt x="393" y="534"/>
                  </a:lnTo>
                  <a:lnTo>
                    <a:pt x="393" y="529"/>
                  </a:lnTo>
                  <a:lnTo>
                    <a:pt x="383" y="524"/>
                  </a:lnTo>
                  <a:lnTo>
                    <a:pt x="383" y="513"/>
                  </a:lnTo>
                  <a:lnTo>
                    <a:pt x="388" y="513"/>
                  </a:lnTo>
                  <a:lnTo>
                    <a:pt x="388" y="508"/>
                  </a:lnTo>
                  <a:lnTo>
                    <a:pt x="388" y="503"/>
                  </a:lnTo>
                  <a:lnTo>
                    <a:pt x="377" y="498"/>
                  </a:lnTo>
                  <a:lnTo>
                    <a:pt x="377" y="493"/>
                  </a:lnTo>
                  <a:lnTo>
                    <a:pt x="372" y="493"/>
                  </a:lnTo>
                  <a:lnTo>
                    <a:pt x="377" y="488"/>
                  </a:lnTo>
                  <a:lnTo>
                    <a:pt x="372" y="483"/>
                  </a:lnTo>
                  <a:lnTo>
                    <a:pt x="372" y="478"/>
                  </a:lnTo>
                  <a:lnTo>
                    <a:pt x="367" y="478"/>
                  </a:lnTo>
                  <a:lnTo>
                    <a:pt x="362" y="473"/>
                  </a:lnTo>
                  <a:lnTo>
                    <a:pt x="357" y="468"/>
                  </a:lnTo>
                  <a:lnTo>
                    <a:pt x="352" y="468"/>
                  </a:lnTo>
                  <a:lnTo>
                    <a:pt x="352" y="473"/>
                  </a:lnTo>
                  <a:lnTo>
                    <a:pt x="352" y="478"/>
                  </a:lnTo>
                  <a:lnTo>
                    <a:pt x="352" y="483"/>
                  </a:lnTo>
                  <a:lnTo>
                    <a:pt x="347" y="483"/>
                  </a:lnTo>
                  <a:lnTo>
                    <a:pt x="342" y="483"/>
                  </a:lnTo>
                  <a:lnTo>
                    <a:pt x="342" y="488"/>
                  </a:lnTo>
                  <a:lnTo>
                    <a:pt x="337" y="488"/>
                  </a:lnTo>
                  <a:lnTo>
                    <a:pt x="337" y="493"/>
                  </a:lnTo>
                  <a:lnTo>
                    <a:pt x="342" y="493"/>
                  </a:lnTo>
                  <a:lnTo>
                    <a:pt x="337" y="498"/>
                  </a:lnTo>
                  <a:lnTo>
                    <a:pt x="332" y="498"/>
                  </a:lnTo>
                  <a:lnTo>
                    <a:pt x="322" y="498"/>
                  </a:lnTo>
                  <a:lnTo>
                    <a:pt x="317" y="503"/>
                  </a:lnTo>
                  <a:lnTo>
                    <a:pt x="317" y="508"/>
                  </a:lnTo>
                  <a:lnTo>
                    <a:pt x="312" y="513"/>
                  </a:lnTo>
                  <a:lnTo>
                    <a:pt x="302" y="503"/>
                  </a:lnTo>
                  <a:lnTo>
                    <a:pt x="297" y="508"/>
                  </a:lnTo>
                  <a:lnTo>
                    <a:pt x="292" y="503"/>
                  </a:lnTo>
                  <a:lnTo>
                    <a:pt x="282" y="508"/>
                  </a:lnTo>
                  <a:lnTo>
                    <a:pt x="282" y="519"/>
                  </a:lnTo>
                  <a:lnTo>
                    <a:pt x="277" y="524"/>
                  </a:lnTo>
                  <a:lnTo>
                    <a:pt x="267" y="519"/>
                  </a:lnTo>
                  <a:lnTo>
                    <a:pt x="257" y="519"/>
                  </a:lnTo>
                  <a:lnTo>
                    <a:pt x="257" y="524"/>
                  </a:lnTo>
                  <a:lnTo>
                    <a:pt x="251" y="529"/>
                  </a:lnTo>
                  <a:lnTo>
                    <a:pt x="251" y="524"/>
                  </a:lnTo>
                  <a:lnTo>
                    <a:pt x="246" y="529"/>
                  </a:lnTo>
                  <a:lnTo>
                    <a:pt x="241" y="529"/>
                  </a:lnTo>
                  <a:lnTo>
                    <a:pt x="231" y="534"/>
                  </a:lnTo>
                  <a:lnTo>
                    <a:pt x="226" y="539"/>
                  </a:lnTo>
                  <a:lnTo>
                    <a:pt x="221" y="539"/>
                  </a:lnTo>
                  <a:lnTo>
                    <a:pt x="216" y="534"/>
                  </a:lnTo>
                  <a:lnTo>
                    <a:pt x="211" y="539"/>
                  </a:lnTo>
                  <a:lnTo>
                    <a:pt x="206" y="539"/>
                  </a:lnTo>
                  <a:lnTo>
                    <a:pt x="201" y="544"/>
                  </a:lnTo>
                  <a:lnTo>
                    <a:pt x="196" y="544"/>
                  </a:lnTo>
                  <a:lnTo>
                    <a:pt x="196" y="549"/>
                  </a:lnTo>
                  <a:lnTo>
                    <a:pt x="191" y="549"/>
                  </a:lnTo>
                  <a:lnTo>
                    <a:pt x="191" y="554"/>
                  </a:lnTo>
                  <a:lnTo>
                    <a:pt x="186" y="559"/>
                  </a:lnTo>
                  <a:lnTo>
                    <a:pt x="181" y="559"/>
                  </a:lnTo>
                  <a:lnTo>
                    <a:pt x="176" y="554"/>
                  </a:lnTo>
                  <a:lnTo>
                    <a:pt x="171" y="554"/>
                  </a:lnTo>
                  <a:lnTo>
                    <a:pt x="166" y="549"/>
                  </a:lnTo>
                  <a:lnTo>
                    <a:pt x="171" y="549"/>
                  </a:lnTo>
                  <a:lnTo>
                    <a:pt x="166" y="544"/>
                  </a:lnTo>
                  <a:lnTo>
                    <a:pt x="161" y="544"/>
                  </a:lnTo>
                  <a:lnTo>
                    <a:pt x="156" y="549"/>
                  </a:lnTo>
                  <a:lnTo>
                    <a:pt x="156" y="544"/>
                  </a:lnTo>
                  <a:lnTo>
                    <a:pt x="151" y="539"/>
                  </a:lnTo>
                  <a:lnTo>
                    <a:pt x="146" y="534"/>
                  </a:lnTo>
                  <a:lnTo>
                    <a:pt x="146" y="529"/>
                  </a:lnTo>
                  <a:lnTo>
                    <a:pt x="146" y="524"/>
                  </a:lnTo>
                  <a:lnTo>
                    <a:pt x="136" y="524"/>
                  </a:lnTo>
                  <a:lnTo>
                    <a:pt x="131" y="529"/>
                  </a:lnTo>
                  <a:lnTo>
                    <a:pt x="131" y="524"/>
                  </a:lnTo>
                  <a:lnTo>
                    <a:pt x="131" y="519"/>
                  </a:lnTo>
                  <a:lnTo>
                    <a:pt x="131" y="513"/>
                  </a:lnTo>
                  <a:lnTo>
                    <a:pt x="131" y="503"/>
                  </a:lnTo>
                  <a:lnTo>
                    <a:pt x="125" y="503"/>
                  </a:lnTo>
                  <a:lnTo>
                    <a:pt x="125" y="498"/>
                  </a:lnTo>
                  <a:lnTo>
                    <a:pt x="125" y="493"/>
                  </a:lnTo>
                  <a:lnTo>
                    <a:pt x="136" y="493"/>
                  </a:lnTo>
                  <a:lnTo>
                    <a:pt x="136" y="488"/>
                  </a:lnTo>
                  <a:lnTo>
                    <a:pt x="141" y="488"/>
                  </a:lnTo>
                  <a:lnTo>
                    <a:pt x="146" y="488"/>
                  </a:lnTo>
                  <a:lnTo>
                    <a:pt x="146" y="478"/>
                  </a:lnTo>
                  <a:lnTo>
                    <a:pt x="141" y="473"/>
                  </a:lnTo>
                  <a:lnTo>
                    <a:pt x="131" y="478"/>
                  </a:lnTo>
                  <a:lnTo>
                    <a:pt x="131" y="473"/>
                  </a:lnTo>
                  <a:lnTo>
                    <a:pt x="131" y="468"/>
                  </a:lnTo>
                  <a:lnTo>
                    <a:pt x="131" y="463"/>
                  </a:lnTo>
                  <a:lnTo>
                    <a:pt x="136" y="463"/>
                  </a:lnTo>
                  <a:lnTo>
                    <a:pt x="141" y="458"/>
                  </a:lnTo>
                  <a:lnTo>
                    <a:pt x="136" y="453"/>
                  </a:lnTo>
                  <a:lnTo>
                    <a:pt x="131" y="443"/>
                  </a:lnTo>
                  <a:lnTo>
                    <a:pt x="131" y="448"/>
                  </a:lnTo>
                  <a:lnTo>
                    <a:pt x="131" y="453"/>
                  </a:lnTo>
                  <a:lnTo>
                    <a:pt x="125" y="453"/>
                  </a:lnTo>
                  <a:lnTo>
                    <a:pt x="125" y="448"/>
                  </a:lnTo>
                  <a:lnTo>
                    <a:pt x="120" y="448"/>
                  </a:lnTo>
                  <a:lnTo>
                    <a:pt x="120" y="443"/>
                  </a:lnTo>
                  <a:lnTo>
                    <a:pt x="115" y="443"/>
                  </a:lnTo>
                  <a:lnTo>
                    <a:pt x="115" y="438"/>
                  </a:lnTo>
                  <a:lnTo>
                    <a:pt x="120" y="433"/>
                  </a:lnTo>
                  <a:lnTo>
                    <a:pt x="115" y="428"/>
                  </a:lnTo>
                  <a:lnTo>
                    <a:pt x="110" y="433"/>
                  </a:lnTo>
                  <a:lnTo>
                    <a:pt x="105" y="433"/>
                  </a:lnTo>
                  <a:lnTo>
                    <a:pt x="105" y="443"/>
                  </a:lnTo>
                  <a:lnTo>
                    <a:pt x="100" y="443"/>
                  </a:lnTo>
                  <a:lnTo>
                    <a:pt x="95" y="438"/>
                  </a:lnTo>
                  <a:lnTo>
                    <a:pt x="95" y="433"/>
                  </a:lnTo>
                  <a:lnTo>
                    <a:pt x="90" y="433"/>
                  </a:lnTo>
                  <a:lnTo>
                    <a:pt x="90" y="428"/>
                  </a:lnTo>
                  <a:lnTo>
                    <a:pt x="85" y="428"/>
                  </a:lnTo>
                  <a:lnTo>
                    <a:pt x="85" y="433"/>
                  </a:lnTo>
                  <a:lnTo>
                    <a:pt x="80" y="428"/>
                  </a:lnTo>
                  <a:lnTo>
                    <a:pt x="80" y="423"/>
                  </a:lnTo>
                  <a:lnTo>
                    <a:pt x="75" y="423"/>
                  </a:lnTo>
                  <a:lnTo>
                    <a:pt x="65" y="423"/>
                  </a:lnTo>
                  <a:lnTo>
                    <a:pt x="65" y="418"/>
                  </a:lnTo>
                  <a:lnTo>
                    <a:pt x="65" y="413"/>
                  </a:lnTo>
                  <a:lnTo>
                    <a:pt x="60" y="413"/>
                  </a:lnTo>
                  <a:lnTo>
                    <a:pt x="55" y="408"/>
                  </a:lnTo>
                  <a:lnTo>
                    <a:pt x="50" y="408"/>
                  </a:lnTo>
                  <a:lnTo>
                    <a:pt x="50" y="403"/>
                  </a:lnTo>
                  <a:lnTo>
                    <a:pt x="55" y="393"/>
                  </a:lnTo>
                  <a:lnTo>
                    <a:pt x="50" y="388"/>
                  </a:lnTo>
                  <a:lnTo>
                    <a:pt x="55" y="382"/>
                  </a:lnTo>
                  <a:lnTo>
                    <a:pt x="50" y="382"/>
                  </a:lnTo>
                  <a:lnTo>
                    <a:pt x="45" y="382"/>
                  </a:lnTo>
                  <a:lnTo>
                    <a:pt x="40" y="377"/>
                  </a:lnTo>
                  <a:lnTo>
                    <a:pt x="35" y="377"/>
                  </a:lnTo>
                  <a:lnTo>
                    <a:pt x="30" y="372"/>
                  </a:lnTo>
                  <a:lnTo>
                    <a:pt x="30" y="367"/>
                  </a:lnTo>
                  <a:lnTo>
                    <a:pt x="35" y="362"/>
                  </a:lnTo>
                  <a:lnTo>
                    <a:pt x="30" y="357"/>
                  </a:lnTo>
                  <a:lnTo>
                    <a:pt x="30" y="352"/>
                  </a:lnTo>
                  <a:lnTo>
                    <a:pt x="25" y="352"/>
                  </a:lnTo>
                  <a:lnTo>
                    <a:pt x="30" y="347"/>
                  </a:lnTo>
                  <a:lnTo>
                    <a:pt x="25" y="342"/>
                  </a:lnTo>
                  <a:lnTo>
                    <a:pt x="30" y="337"/>
                  </a:lnTo>
                  <a:lnTo>
                    <a:pt x="35" y="327"/>
                  </a:lnTo>
                  <a:lnTo>
                    <a:pt x="35" y="322"/>
                  </a:lnTo>
                  <a:lnTo>
                    <a:pt x="30" y="317"/>
                  </a:lnTo>
                  <a:lnTo>
                    <a:pt x="30" y="312"/>
                  </a:lnTo>
                  <a:lnTo>
                    <a:pt x="25" y="307"/>
                  </a:lnTo>
                  <a:lnTo>
                    <a:pt x="20" y="297"/>
                  </a:lnTo>
                  <a:lnTo>
                    <a:pt x="20" y="282"/>
                  </a:lnTo>
                  <a:lnTo>
                    <a:pt x="15" y="277"/>
                  </a:lnTo>
                  <a:lnTo>
                    <a:pt x="10" y="267"/>
                  </a:lnTo>
                  <a:lnTo>
                    <a:pt x="10" y="262"/>
                  </a:lnTo>
                  <a:lnTo>
                    <a:pt x="5" y="251"/>
                  </a:lnTo>
                  <a:lnTo>
                    <a:pt x="5" y="246"/>
                  </a:lnTo>
                  <a:lnTo>
                    <a:pt x="0" y="246"/>
                  </a:lnTo>
                  <a:lnTo>
                    <a:pt x="15" y="241"/>
                  </a:lnTo>
                  <a:lnTo>
                    <a:pt x="15" y="236"/>
                  </a:lnTo>
                  <a:lnTo>
                    <a:pt x="20" y="236"/>
                  </a:lnTo>
                  <a:lnTo>
                    <a:pt x="20" y="226"/>
                  </a:lnTo>
                  <a:lnTo>
                    <a:pt x="20" y="221"/>
                  </a:lnTo>
                  <a:lnTo>
                    <a:pt x="25" y="221"/>
                  </a:lnTo>
                  <a:lnTo>
                    <a:pt x="20" y="206"/>
                  </a:lnTo>
                  <a:lnTo>
                    <a:pt x="25" y="206"/>
                  </a:lnTo>
                  <a:lnTo>
                    <a:pt x="25" y="201"/>
                  </a:lnTo>
                  <a:lnTo>
                    <a:pt x="25" y="191"/>
                  </a:lnTo>
                  <a:lnTo>
                    <a:pt x="30" y="186"/>
                  </a:lnTo>
                  <a:lnTo>
                    <a:pt x="30" y="176"/>
                  </a:lnTo>
                  <a:lnTo>
                    <a:pt x="25" y="171"/>
                  </a:lnTo>
                  <a:lnTo>
                    <a:pt x="30" y="171"/>
                  </a:lnTo>
                  <a:lnTo>
                    <a:pt x="25" y="166"/>
                  </a:lnTo>
                  <a:lnTo>
                    <a:pt x="25" y="161"/>
                  </a:lnTo>
                  <a:lnTo>
                    <a:pt x="30" y="161"/>
                  </a:lnTo>
                  <a:lnTo>
                    <a:pt x="30" y="156"/>
                  </a:lnTo>
                  <a:lnTo>
                    <a:pt x="35" y="151"/>
                  </a:lnTo>
                  <a:lnTo>
                    <a:pt x="35" y="146"/>
                  </a:lnTo>
                  <a:lnTo>
                    <a:pt x="30" y="141"/>
                  </a:lnTo>
                  <a:lnTo>
                    <a:pt x="25" y="141"/>
                  </a:lnTo>
                  <a:lnTo>
                    <a:pt x="25" y="136"/>
                  </a:lnTo>
                  <a:lnTo>
                    <a:pt x="25" y="131"/>
                  </a:lnTo>
                  <a:lnTo>
                    <a:pt x="25" y="125"/>
                  </a:lnTo>
                  <a:lnTo>
                    <a:pt x="25" y="120"/>
                  </a:lnTo>
                  <a:lnTo>
                    <a:pt x="30" y="120"/>
                  </a:lnTo>
                  <a:lnTo>
                    <a:pt x="30" y="125"/>
                  </a:lnTo>
                  <a:lnTo>
                    <a:pt x="35" y="125"/>
                  </a:lnTo>
                  <a:lnTo>
                    <a:pt x="40" y="131"/>
                  </a:lnTo>
                  <a:lnTo>
                    <a:pt x="45" y="131"/>
                  </a:lnTo>
                  <a:lnTo>
                    <a:pt x="45" y="125"/>
                  </a:lnTo>
                  <a:lnTo>
                    <a:pt x="40" y="120"/>
                  </a:lnTo>
                  <a:lnTo>
                    <a:pt x="35" y="110"/>
                  </a:lnTo>
                  <a:lnTo>
                    <a:pt x="40" y="110"/>
                  </a:lnTo>
                  <a:lnTo>
                    <a:pt x="45" y="105"/>
                  </a:lnTo>
                  <a:lnTo>
                    <a:pt x="50" y="100"/>
                  </a:lnTo>
                  <a:lnTo>
                    <a:pt x="55" y="100"/>
                  </a:lnTo>
                  <a:lnTo>
                    <a:pt x="60" y="100"/>
                  </a:lnTo>
                  <a:lnTo>
                    <a:pt x="60" y="105"/>
                  </a:lnTo>
                  <a:lnTo>
                    <a:pt x="65" y="100"/>
                  </a:lnTo>
                  <a:lnTo>
                    <a:pt x="65" y="95"/>
                  </a:lnTo>
                  <a:lnTo>
                    <a:pt x="65" y="90"/>
                  </a:lnTo>
                  <a:lnTo>
                    <a:pt x="70" y="85"/>
                  </a:lnTo>
                  <a:lnTo>
                    <a:pt x="70" y="80"/>
                  </a:lnTo>
                  <a:lnTo>
                    <a:pt x="70" y="75"/>
                  </a:lnTo>
                  <a:lnTo>
                    <a:pt x="70" y="70"/>
                  </a:lnTo>
                  <a:lnTo>
                    <a:pt x="70" y="65"/>
                  </a:lnTo>
                  <a:lnTo>
                    <a:pt x="70" y="60"/>
                  </a:lnTo>
                  <a:lnTo>
                    <a:pt x="75" y="60"/>
                  </a:lnTo>
                  <a:lnTo>
                    <a:pt x="80" y="60"/>
                  </a:lnTo>
                  <a:lnTo>
                    <a:pt x="80" y="65"/>
                  </a:lnTo>
                  <a:lnTo>
                    <a:pt x="85" y="70"/>
                  </a:lnTo>
                  <a:lnTo>
                    <a:pt x="85" y="75"/>
                  </a:lnTo>
                  <a:lnTo>
                    <a:pt x="90" y="75"/>
                  </a:lnTo>
                  <a:lnTo>
                    <a:pt x="95" y="70"/>
                  </a:lnTo>
                  <a:lnTo>
                    <a:pt x="100" y="70"/>
                  </a:lnTo>
                  <a:lnTo>
                    <a:pt x="105" y="70"/>
                  </a:lnTo>
                  <a:lnTo>
                    <a:pt x="105" y="65"/>
                  </a:lnTo>
                  <a:lnTo>
                    <a:pt x="105" y="60"/>
                  </a:lnTo>
                  <a:lnTo>
                    <a:pt x="110" y="60"/>
                  </a:lnTo>
                  <a:lnTo>
                    <a:pt x="115" y="55"/>
                  </a:lnTo>
                  <a:lnTo>
                    <a:pt x="115" y="50"/>
                  </a:lnTo>
                  <a:lnTo>
                    <a:pt x="120" y="50"/>
                  </a:lnTo>
                  <a:lnTo>
                    <a:pt x="120" y="45"/>
                  </a:lnTo>
                  <a:lnTo>
                    <a:pt x="120" y="40"/>
                  </a:lnTo>
                  <a:lnTo>
                    <a:pt x="125" y="35"/>
                  </a:lnTo>
                  <a:lnTo>
                    <a:pt x="131" y="30"/>
                  </a:lnTo>
                  <a:lnTo>
                    <a:pt x="136" y="25"/>
                  </a:lnTo>
                  <a:lnTo>
                    <a:pt x="136" y="30"/>
                  </a:lnTo>
                  <a:lnTo>
                    <a:pt x="136" y="40"/>
                  </a:lnTo>
                  <a:lnTo>
                    <a:pt x="141" y="40"/>
                  </a:lnTo>
                  <a:lnTo>
                    <a:pt x="141" y="45"/>
                  </a:lnTo>
                  <a:lnTo>
                    <a:pt x="151" y="50"/>
                  </a:lnTo>
                  <a:lnTo>
                    <a:pt x="156" y="50"/>
                  </a:lnTo>
                  <a:lnTo>
                    <a:pt x="156" y="55"/>
                  </a:lnTo>
                  <a:lnTo>
                    <a:pt x="161" y="55"/>
                  </a:lnTo>
                  <a:lnTo>
                    <a:pt x="161" y="60"/>
                  </a:lnTo>
                  <a:lnTo>
                    <a:pt x="166" y="50"/>
                  </a:lnTo>
                  <a:lnTo>
                    <a:pt x="171" y="45"/>
                  </a:lnTo>
                  <a:lnTo>
                    <a:pt x="176" y="45"/>
                  </a:lnTo>
                  <a:lnTo>
                    <a:pt x="181" y="40"/>
                  </a:lnTo>
                  <a:lnTo>
                    <a:pt x="186" y="45"/>
                  </a:lnTo>
                  <a:lnTo>
                    <a:pt x="196" y="45"/>
                  </a:lnTo>
                  <a:lnTo>
                    <a:pt x="201" y="40"/>
                  </a:lnTo>
                  <a:lnTo>
                    <a:pt x="206" y="40"/>
                  </a:lnTo>
                  <a:lnTo>
                    <a:pt x="206" y="45"/>
                  </a:lnTo>
                  <a:lnTo>
                    <a:pt x="201" y="50"/>
                  </a:lnTo>
                  <a:lnTo>
                    <a:pt x="206" y="55"/>
                  </a:lnTo>
                  <a:lnTo>
                    <a:pt x="211" y="65"/>
                  </a:lnTo>
                  <a:lnTo>
                    <a:pt x="216" y="75"/>
                  </a:lnTo>
                  <a:lnTo>
                    <a:pt x="221" y="70"/>
                  </a:lnTo>
                  <a:lnTo>
                    <a:pt x="221" y="65"/>
                  </a:lnTo>
                  <a:lnTo>
                    <a:pt x="226" y="65"/>
                  </a:lnTo>
                  <a:lnTo>
                    <a:pt x="226" y="70"/>
                  </a:lnTo>
                  <a:lnTo>
                    <a:pt x="226" y="75"/>
                  </a:lnTo>
                  <a:lnTo>
                    <a:pt x="231" y="75"/>
                  </a:lnTo>
                  <a:lnTo>
                    <a:pt x="236" y="75"/>
                  </a:lnTo>
                  <a:lnTo>
                    <a:pt x="236" y="70"/>
                  </a:lnTo>
                  <a:lnTo>
                    <a:pt x="236" y="65"/>
                  </a:lnTo>
                  <a:lnTo>
                    <a:pt x="231" y="65"/>
                  </a:lnTo>
                  <a:lnTo>
                    <a:pt x="231" y="60"/>
                  </a:lnTo>
                  <a:lnTo>
                    <a:pt x="231" y="55"/>
                  </a:lnTo>
                  <a:lnTo>
                    <a:pt x="231" y="40"/>
                  </a:lnTo>
                  <a:lnTo>
                    <a:pt x="231" y="35"/>
                  </a:lnTo>
                  <a:lnTo>
                    <a:pt x="236" y="35"/>
                  </a:lnTo>
                  <a:lnTo>
                    <a:pt x="241" y="30"/>
                  </a:lnTo>
                  <a:lnTo>
                    <a:pt x="241" y="25"/>
                  </a:lnTo>
                  <a:lnTo>
                    <a:pt x="246" y="25"/>
                  </a:lnTo>
                  <a:lnTo>
                    <a:pt x="251" y="20"/>
                  </a:lnTo>
                  <a:lnTo>
                    <a:pt x="257" y="25"/>
                  </a:lnTo>
                  <a:lnTo>
                    <a:pt x="262" y="25"/>
                  </a:lnTo>
                  <a:lnTo>
                    <a:pt x="267" y="10"/>
                  </a:lnTo>
                  <a:lnTo>
                    <a:pt x="267" y="5"/>
                  </a:lnTo>
                  <a:lnTo>
                    <a:pt x="272" y="0"/>
                  </a:lnTo>
                  <a:lnTo>
                    <a:pt x="282" y="0"/>
                  </a:lnTo>
                  <a:lnTo>
                    <a:pt x="287" y="0"/>
                  </a:lnTo>
                  <a:lnTo>
                    <a:pt x="292" y="0"/>
                  </a:lnTo>
                  <a:lnTo>
                    <a:pt x="292" y="5"/>
                  </a:lnTo>
                  <a:lnTo>
                    <a:pt x="292" y="10"/>
                  </a:lnTo>
                  <a:lnTo>
                    <a:pt x="297" y="15"/>
                  </a:lnTo>
                  <a:lnTo>
                    <a:pt x="302" y="15"/>
                  </a:lnTo>
                  <a:lnTo>
                    <a:pt x="302" y="20"/>
                  </a:lnTo>
                  <a:lnTo>
                    <a:pt x="307" y="20"/>
                  </a:lnTo>
                  <a:lnTo>
                    <a:pt x="307" y="30"/>
                  </a:lnTo>
                  <a:lnTo>
                    <a:pt x="307" y="35"/>
                  </a:lnTo>
                  <a:lnTo>
                    <a:pt x="312" y="40"/>
                  </a:lnTo>
                  <a:lnTo>
                    <a:pt x="317" y="45"/>
                  </a:lnTo>
                  <a:lnTo>
                    <a:pt x="322" y="50"/>
                  </a:lnTo>
                  <a:lnTo>
                    <a:pt x="322" y="55"/>
                  </a:lnTo>
                  <a:lnTo>
                    <a:pt x="327" y="60"/>
                  </a:lnTo>
                  <a:lnTo>
                    <a:pt x="332" y="60"/>
                  </a:lnTo>
                  <a:lnTo>
                    <a:pt x="337" y="60"/>
                  </a:lnTo>
                  <a:lnTo>
                    <a:pt x="337" y="70"/>
                  </a:lnTo>
                  <a:lnTo>
                    <a:pt x="337" y="80"/>
                  </a:lnTo>
                  <a:lnTo>
                    <a:pt x="337" y="90"/>
                  </a:lnTo>
                  <a:lnTo>
                    <a:pt x="332" y="90"/>
                  </a:lnTo>
                  <a:lnTo>
                    <a:pt x="332" y="85"/>
                  </a:lnTo>
                  <a:lnTo>
                    <a:pt x="327" y="90"/>
                  </a:lnTo>
                  <a:lnTo>
                    <a:pt x="322" y="95"/>
                  </a:lnTo>
                  <a:lnTo>
                    <a:pt x="337" y="125"/>
                  </a:lnTo>
                  <a:lnTo>
                    <a:pt x="342" y="131"/>
                  </a:lnTo>
                  <a:lnTo>
                    <a:pt x="342" y="125"/>
                  </a:lnTo>
                  <a:lnTo>
                    <a:pt x="342" y="120"/>
                  </a:lnTo>
                  <a:lnTo>
                    <a:pt x="342" y="115"/>
                  </a:lnTo>
                  <a:lnTo>
                    <a:pt x="347" y="120"/>
                  </a:lnTo>
                  <a:lnTo>
                    <a:pt x="357" y="120"/>
                  </a:lnTo>
                  <a:lnTo>
                    <a:pt x="362" y="131"/>
                  </a:lnTo>
                  <a:lnTo>
                    <a:pt x="377" y="136"/>
                  </a:lnTo>
                  <a:lnTo>
                    <a:pt x="377" y="141"/>
                  </a:lnTo>
                  <a:lnTo>
                    <a:pt x="372" y="151"/>
                  </a:lnTo>
                  <a:lnTo>
                    <a:pt x="372" y="156"/>
                  </a:lnTo>
                  <a:lnTo>
                    <a:pt x="377" y="156"/>
                  </a:lnTo>
                  <a:lnTo>
                    <a:pt x="377" y="161"/>
                  </a:lnTo>
                  <a:lnTo>
                    <a:pt x="372" y="161"/>
                  </a:lnTo>
                  <a:lnTo>
                    <a:pt x="367" y="161"/>
                  </a:lnTo>
                  <a:lnTo>
                    <a:pt x="367" y="171"/>
                  </a:lnTo>
                  <a:lnTo>
                    <a:pt x="377" y="171"/>
                  </a:lnTo>
                  <a:lnTo>
                    <a:pt x="377" y="176"/>
                  </a:lnTo>
                  <a:lnTo>
                    <a:pt x="383" y="181"/>
                  </a:lnTo>
                  <a:lnTo>
                    <a:pt x="388" y="181"/>
                  </a:lnTo>
                  <a:lnTo>
                    <a:pt x="393" y="186"/>
                  </a:lnTo>
                  <a:lnTo>
                    <a:pt x="393" y="196"/>
                  </a:lnTo>
                  <a:lnTo>
                    <a:pt x="398" y="196"/>
                  </a:lnTo>
                  <a:lnTo>
                    <a:pt x="393" y="201"/>
                  </a:lnTo>
                  <a:lnTo>
                    <a:pt x="393" y="206"/>
                  </a:lnTo>
                  <a:lnTo>
                    <a:pt x="398" y="206"/>
                  </a:lnTo>
                  <a:lnTo>
                    <a:pt x="393" y="211"/>
                  </a:lnTo>
                  <a:lnTo>
                    <a:pt x="398" y="211"/>
                  </a:lnTo>
                  <a:lnTo>
                    <a:pt x="388" y="211"/>
                  </a:lnTo>
                  <a:lnTo>
                    <a:pt x="398" y="216"/>
                  </a:lnTo>
                  <a:lnTo>
                    <a:pt x="403" y="211"/>
                  </a:lnTo>
                  <a:lnTo>
                    <a:pt x="408" y="211"/>
                  </a:lnTo>
                  <a:lnTo>
                    <a:pt x="413" y="211"/>
                  </a:lnTo>
                  <a:lnTo>
                    <a:pt x="408" y="216"/>
                  </a:lnTo>
                  <a:lnTo>
                    <a:pt x="413" y="221"/>
                  </a:lnTo>
                  <a:lnTo>
                    <a:pt x="413" y="226"/>
                  </a:lnTo>
                  <a:lnTo>
                    <a:pt x="413" y="231"/>
                  </a:lnTo>
                  <a:lnTo>
                    <a:pt x="408" y="236"/>
                  </a:lnTo>
                  <a:lnTo>
                    <a:pt x="408" y="241"/>
                  </a:lnTo>
                  <a:lnTo>
                    <a:pt x="403" y="246"/>
                  </a:lnTo>
                  <a:lnTo>
                    <a:pt x="403" y="251"/>
                  </a:lnTo>
                  <a:lnTo>
                    <a:pt x="398" y="257"/>
                  </a:lnTo>
                  <a:lnTo>
                    <a:pt x="403" y="257"/>
                  </a:lnTo>
                  <a:lnTo>
                    <a:pt x="408" y="257"/>
                  </a:lnTo>
                  <a:lnTo>
                    <a:pt x="408" y="267"/>
                  </a:lnTo>
                  <a:lnTo>
                    <a:pt x="413" y="272"/>
                  </a:lnTo>
                  <a:lnTo>
                    <a:pt x="408" y="277"/>
                  </a:lnTo>
                  <a:lnTo>
                    <a:pt x="408" y="282"/>
                  </a:lnTo>
                  <a:lnTo>
                    <a:pt x="418" y="282"/>
                  </a:lnTo>
                  <a:lnTo>
                    <a:pt x="418" y="287"/>
                  </a:lnTo>
                  <a:lnTo>
                    <a:pt x="418" y="292"/>
                  </a:lnTo>
                  <a:lnTo>
                    <a:pt x="418" y="297"/>
                  </a:lnTo>
                  <a:lnTo>
                    <a:pt x="413" y="292"/>
                  </a:lnTo>
                  <a:lnTo>
                    <a:pt x="408" y="297"/>
                  </a:lnTo>
                  <a:lnTo>
                    <a:pt x="413" y="297"/>
                  </a:lnTo>
                  <a:lnTo>
                    <a:pt x="418" y="297"/>
                  </a:lnTo>
                  <a:lnTo>
                    <a:pt x="423" y="297"/>
                  </a:lnTo>
                  <a:lnTo>
                    <a:pt x="418" y="302"/>
                  </a:lnTo>
                  <a:lnTo>
                    <a:pt x="413" y="307"/>
                  </a:lnTo>
                  <a:lnTo>
                    <a:pt x="413" y="312"/>
                  </a:lnTo>
                  <a:lnTo>
                    <a:pt x="418" y="307"/>
                  </a:lnTo>
                  <a:lnTo>
                    <a:pt x="433" y="297"/>
                  </a:lnTo>
                  <a:lnTo>
                    <a:pt x="438" y="307"/>
                  </a:lnTo>
                  <a:lnTo>
                    <a:pt x="438" y="312"/>
                  </a:lnTo>
                  <a:lnTo>
                    <a:pt x="443" y="312"/>
                  </a:lnTo>
                  <a:lnTo>
                    <a:pt x="448" y="312"/>
                  </a:lnTo>
                  <a:lnTo>
                    <a:pt x="448" y="317"/>
                  </a:lnTo>
                  <a:lnTo>
                    <a:pt x="448" y="322"/>
                  </a:lnTo>
                  <a:lnTo>
                    <a:pt x="453" y="322"/>
                  </a:lnTo>
                  <a:lnTo>
                    <a:pt x="458" y="322"/>
                  </a:lnTo>
                  <a:lnTo>
                    <a:pt x="463" y="317"/>
                  </a:lnTo>
                  <a:lnTo>
                    <a:pt x="463" y="322"/>
                  </a:lnTo>
                  <a:lnTo>
                    <a:pt x="458" y="322"/>
                  </a:lnTo>
                  <a:lnTo>
                    <a:pt x="463" y="327"/>
                  </a:lnTo>
                  <a:lnTo>
                    <a:pt x="463" y="332"/>
                  </a:lnTo>
                  <a:lnTo>
                    <a:pt x="463" y="337"/>
                  </a:lnTo>
                  <a:lnTo>
                    <a:pt x="468" y="342"/>
                  </a:lnTo>
                  <a:lnTo>
                    <a:pt x="468" y="347"/>
                  </a:lnTo>
                  <a:lnTo>
                    <a:pt x="463" y="357"/>
                  </a:lnTo>
                  <a:lnTo>
                    <a:pt x="473" y="362"/>
                  </a:lnTo>
                  <a:lnTo>
                    <a:pt x="473" y="367"/>
                  </a:lnTo>
                  <a:lnTo>
                    <a:pt x="468" y="377"/>
                  </a:lnTo>
                  <a:lnTo>
                    <a:pt x="473" y="377"/>
                  </a:lnTo>
                  <a:lnTo>
                    <a:pt x="473" y="382"/>
                  </a:lnTo>
                  <a:lnTo>
                    <a:pt x="478" y="382"/>
                  </a:lnTo>
                  <a:lnTo>
                    <a:pt x="483" y="393"/>
                  </a:lnTo>
                  <a:lnTo>
                    <a:pt x="478" y="398"/>
                  </a:lnTo>
                  <a:lnTo>
                    <a:pt x="483" y="403"/>
                  </a:lnTo>
                  <a:lnTo>
                    <a:pt x="483" y="408"/>
                  </a:lnTo>
                  <a:lnTo>
                    <a:pt x="488" y="408"/>
                  </a:lnTo>
                  <a:lnTo>
                    <a:pt x="493" y="408"/>
                  </a:lnTo>
                  <a:lnTo>
                    <a:pt x="493" y="413"/>
                  </a:lnTo>
                  <a:lnTo>
                    <a:pt x="498" y="418"/>
                  </a:lnTo>
                  <a:lnTo>
                    <a:pt x="488" y="423"/>
                  </a:lnTo>
                  <a:lnTo>
                    <a:pt x="488" y="433"/>
                  </a:lnTo>
                  <a:lnTo>
                    <a:pt x="483" y="433"/>
                  </a:lnTo>
                  <a:lnTo>
                    <a:pt x="488" y="433"/>
                  </a:lnTo>
                  <a:lnTo>
                    <a:pt x="493" y="438"/>
                  </a:lnTo>
                  <a:lnTo>
                    <a:pt x="488" y="438"/>
                  </a:lnTo>
                  <a:lnTo>
                    <a:pt x="483" y="443"/>
                  </a:lnTo>
                  <a:lnTo>
                    <a:pt x="478" y="448"/>
                  </a:lnTo>
                  <a:lnTo>
                    <a:pt x="478" y="453"/>
                  </a:lnTo>
                  <a:lnTo>
                    <a:pt x="473" y="453"/>
                  </a:lnTo>
                  <a:lnTo>
                    <a:pt x="473" y="458"/>
                  </a:lnTo>
                  <a:lnTo>
                    <a:pt x="468" y="453"/>
                  </a:lnTo>
                  <a:lnTo>
                    <a:pt x="463" y="458"/>
                  </a:lnTo>
                  <a:lnTo>
                    <a:pt x="468" y="463"/>
                  </a:lnTo>
                  <a:lnTo>
                    <a:pt x="463" y="463"/>
                  </a:lnTo>
                  <a:lnTo>
                    <a:pt x="468" y="463"/>
                  </a:lnTo>
                  <a:lnTo>
                    <a:pt x="463" y="468"/>
                  </a:lnTo>
                  <a:lnTo>
                    <a:pt x="463" y="463"/>
                  </a:lnTo>
                  <a:lnTo>
                    <a:pt x="458" y="463"/>
                  </a:lnTo>
                  <a:lnTo>
                    <a:pt x="458" y="468"/>
                  </a:lnTo>
                  <a:lnTo>
                    <a:pt x="463" y="473"/>
                  </a:lnTo>
                  <a:lnTo>
                    <a:pt x="463" y="483"/>
                  </a:lnTo>
                  <a:lnTo>
                    <a:pt x="463" y="488"/>
                  </a:lnTo>
                  <a:lnTo>
                    <a:pt x="473" y="488"/>
                  </a:lnTo>
                  <a:lnTo>
                    <a:pt x="473" y="498"/>
                  </a:lnTo>
                  <a:lnTo>
                    <a:pt x="478" y="498"/>
                  </a:lnTo>
                  <a:lnTo>
                    <a:pt x="478" y="503"/>
                  </a:lnTo>
                  <a:close/>
                </a:path>
              </a:pathLst>
            </a:custGeom>
            <a:solidFill>
              <a:schemeClr val="accent2"/>
            </a:solidFill>
            <a:ln w="9525">
              <a:solidFill>
                <a:schemeClr val="bg1"/>
              </a:solidFill>
              <a:round/>
              <a:headEnd/>
              <a:tailEnd/>
            </a:ln>
          </p:spPr>
          <p:txBody>
            <a:bodyPr/>
            <a:lstStyle/>
            <a:p>
              <a:endParaRPr lang="en-US" sz="3200" dirty="0"/>
            </a:p>
          </p:txBody>
        </p:sp>
        <p:sp>
          <p:nvSpPr>
            <p:cNvPr id="20" name="Freeform 518">
              <a:extLst>
                <a:ext uri="{FF2B5EF4-FFF2-40B4-BE49-F238E27FC236}">
                  <a16:creationId xmlns:a16="http://schemas.microsoft.com/office/drawing/2014/main" id="{745586F4-6EB6-AB77-B3D1-38FA4018E878}"/>
                </a:ext>
              </a:extLst>
            </p:cNvPr>
            <p:cNvSpPr>
              <a:spLocks/>
            </p:cNvSpPr>
            <p:nvPr/>
          </p:nvSpPr>
          <p:spPr bwMode="auto">
            <a:xfrm rot="770163">
              <a:off x="1227123" y="2656534"/>
              <a:ext cx="927352" cy="563740"/>
            </a:xfrm>
            <a:custGeom>
              <a:avLst/>
              <a:gdLst>
                <a:gd name="T0" fmla="*/ 2147483647 w 458"/>
                <a:gd name="T1" fmla="*/ 2147483647 h 292"/>
                <a:gd name="T2" fmla="*/ 2147483647 w 458"/>
                <a:gd name="T3" fmla="*/ 2147483647 h 292"/>
                <a:gd name="T4" fmla="*/ 2147483647 w 458"/>
                <a:gd name="T5" fmla="*/ 2147483647 h 292"/>
                <a:gd name="T6" fmla="*/ 2147483647 w 458"/>
                <a:gd name="T7" fmla="*/ 2147483647 h 292"/>
                <a:gd name="T8" fmla="*/ 2147483647 w 458"/>
                <a:gd name="T9" fmla="*/ 2147483647 h 292"/>
                <a:gd name="T10" fmla="*/ 2147483647 w 458"/>
                <a:gd name="T11" fmla="*/ 2147483647 h 292"/>
                <a:gd name="T12" fmla="*/ 2147483647 w 458"/>
                <a:gd name="T13" fmla="*/ 2147483647 h 292"/>
                <a:gd name="T14" fmla="*/ 2147483647 w 458"/>
                <a:gd name="T15" fmla="*/ 2147483647 h 292"/>
                <a:gd name="T16" fmla="*/ 2147483647 w 458"/>
                <a:gd name="T17" fmla="*/ 2147483647 h 292"/>
                <a:gd name="T18" fmla="*/ 2147483647 w 458"/>
                <a:gd name="T19" fmla="*/ 2147483647 h 292"/>
                <a:gd name="T20" fmla="*/ 2147483647 w 458"/>
                <a:gd name="T21" fmla="*/ 2147483647 h 292"/>
                <a:gd name="T22" fmla="*/ 2147483647 w 458"/>
                <a:gd name="T23" fmla="*/ 2147483647 h 292"/>
                <a:gd name="T24" fmla="*/ 2147483647 w 458"/>
                <a:gd name="T25" fmla="*/ 2147483647 h 292"/>
                <a:gd name="T26" fmla="*/ 2147483647 w 458"/>
                <a:gd name="T27" fmla="*/ 2147483647 h 292"/>
                <a:gd name="T28" fmla="*/ 2147483647 w 458"/>
                <a:gd name="T29" fmla="*/ 2147483647 h 292"/>
                <a:gd name="T30" fmla="*/ 2147483647 w 458"/>
                <a:gd name="T31" fmla="*/ 2147483647 h 292"/>
                <a:gd name="T32" fmla="*/ 2147483647 w 458"/>
                <a:gd name="T33" fmla="*/ 2147483647 h 292"/>
                <a:gd name="T34" fmla="*/ 2147483647 w 458"/>
                <a:gd name="T35" fmla="*/ 2147483647 h 292"/>
                <a:gd name="T36" fmla="*/ 2147483647 w 458"/>
                <a:gd name="T37" fmla="*/ 2147483647 h 292"/>
                <a:gd name="T38" fmla="*/ 2147483647 w 458"/>
                <a:gd name="T39" fmla="*/ 2147483647 h 292"/>
                <a:gd name="T40" fmla="*/ 2147483647 w 458"/>
                <a:gd name="T41" fmla="*/ 2147483647 h 292"/>
                <a:gd name="T42" fmla="*/ 2147483647 w 458"/>
                <a:gd name="T43" fmla="*/ 2147483647 h 292"/>
                <a:gd name="T44" fmla="*/ 2147483647 w 458"/>
                <a:gd name="T45" fmla="*/ 2147483647 h 292"/>
                <a:gd name="T46" fmla="*/ 2147483647 w 458"/>
                <a:gd name="T47" fmla="*/ 2147483647 h 292"/>
                <a:gd name="T48" fmla="*/ 2147483647 w 458"/>
                <a:gd name="T49" fmla="*/ 2147483647 h 292"/>
                <a:gd name="T50" fmla="*/ 2147483647 w 458"/>
                <a:gd name="T51" fmla="*/ 2147483647 h 292"/>
                <a:gd name="T52" fmla="*/ 2147483647 w 458"/>
                <a:gd name="T53" fmla="*/ 2147483647 h 292"/>
                <a:gd name="T54" fmla="*/ 2147483647 w 458"/>
                <a:gd name="T55" fmla="*/ 2147483647 h 292"/>
                <a:gd name="T56" fmla="*/ 2147483647 w 458"/>
                <a:gd name="T57" fmla="*/ 2147483647 h 292"/>
                <a:gd name="T58" fmla="*/ 2147483647 w 458"/>
                <a:gd name="T59" fmla="*/ 2147483647 h 292"/>
                <a:gd name="T60" fmla="*/ 2147483647 w 458"/>
                <a:gd name="T61" fmla="*/ 2147483647 h 292"/>
                <a:gd name="T62" fmla="*/ 2147483647 w 458"/>
                <a:gd name="T63" fmla="*/ 2147483647 h 292"/>
                <a:gd name="T64" fmla="*/ 2147483647 w 458"/>
                <a:gd name="T65" fmla="*/ 2147483647 h 292"/>
                <a:gd name="T66" fmla="*/ 2147483647 w 458"/>
                <a:gd name="T67" fmla="*/ 2147483647 h 292"/>
                <a:gd name="T68" fmla="*/ 2147483647 w 458"/>
                <a:gd name="T69" fmla="*/ 2147483647 h 292"/>
                <a:gd name="T70" fmla="*/ 2147483647 w 458"/>
                <a:gd name="T71" fmla="*/ 2147483647 h 292"/>
                <a:gd name="T72" fmla="*/ 2147483647 w 458"/>
                <a:gd name="T73" fmla="*/ 2147483647 h 292"/>
                <a:gd name="T74" fmla="*/ 2147483647 w 458"/>
                <a:gd name="T75" fmla="*/ 2147483647 h 292"/>
                <a:gd name="T76" fmla="*/ 2147483647 w 458"/>
                <a:gd name="T77" fmla="*/ 2147483647 h 292"/>
                <a:gd name="T78" fmla="*/ 2147483647 w 458"/>
                <a:gd name="T79" fmla="*/ 2147483647 h 292"/>
                <a:gd name="T80" fmla="*/ 2147483647 w 458"/>
                <a:gd name="T81" fmla="*/ 2147483647 h 292"/>
                <a:gd name="T82" fmla="*/ 2147483647 w 458"/>
                <a:gd name="T83" fmla="*/ 2147483647 h 292"/>
                <a:gd name="T84" fmla="*/ 2147483647 w 458"/>
                <a:gd name="T85" fmla="*/ 2147483647 h 292"/>
                <a:gd name="T86" fmla="*/ 2147483647 w 458"/>
                <a:gd name="T87" fmla="*/ 2147483647 h 292"/>
                <a:gd name="T88" fmla="*/ 2147483647 w 458"/>
                <a:gd name="T89" fmla="*/ 2147483647 h 292"/>
                <a:gd name="T90" fmla="*/ 0 w 458"/>
                <a:gd name="T91" fmla="*/ 2147483647 h 292"/>
                <a:gd name="T92" fmla="*/ 0 w 458"/>
                <a:gd name="T93" fmla="*/ 2147483647 h 292"/>
                <a:gd name="T94" fmla="*/ 2147483647 w 458"/>
                <a:gd name="T95" fmla="*/ 2147483647 h 292"/>
                <a:gd name="T96" fmla="*/ 2147483647 w 458"/>
                <a:gd name="T97" fmla="*/ 2147483647 h 292"/>
                <a:gd name="T98" fmla="*/ 2147483647 w 458"/>
                <a:gd name="T99" fmla="*/ 2147483647 h 292"/>
                <a:gd name="T100" fmla="*/ 2147483647 w 458"/>
                <a:gd name="T101" fmla="*/ 2147483647 h 292"/>
                <a:gd name="T102" fmla="*/ 2147483647 w 458"/>
                <a:gd name="T103" fmla="*/ 2147483647 h 292"/>
                <a:gd name="T104" fmla="*/ 2147483647 w 458"/>
                <a:gd name="T105" fmla="*/ 2147483647 h 292"/>
                <a:gd name="T106" fmla="*/ 2147483647 w 458"/>
                <a:gd name="T107" fmla="*/ 2147483647 h 292"/>
                <a:gd name="T108" fmla="*/ 2147483647 w 458"/>
                <a:gd name="T109" fmla="*/ 2147483647 h 2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8"/>
                <a:gd name="T166" fmla="*/ 0 h 292"/>
                <a:gd name="T167" fmla="*/ 458 w 458"/>
                <a:gd name="T168" fmla="*/ 292 h 2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8" h="292">
                  <a:moveTo>
                    <a:pt x="106" y="10"/>
                  </a:moveTo>
                  <a:lnTo>
                    <a:pt x="106" y="15"/>
                  </a:lnTo>
                  <a:lnTo>
                    <a:pt x="111" y="20"/>
                  </a:lnTo>
                  <a:lnTo>
                    <a:pt x="111" y="25"/>
                  </a:lnTo>
                  <a:lnTo>
                    <a:pt x="106" y="25"/>
                  </a:lnTo>
                  <a:lnTo>
                    <a:pt x="106" y="35"/>
                  </a:lnTo>
                  <a:lnTo>
                    <a:pt x="106" y="40"/>
                  </a:lnTo>
                  <a:lnTo>
                    <a:pt x="111" y="45"/>
                  </a:lnTo>
                  <a:lnTo>
                    <a:pt x="121" y="45"/>
                  </a:lnTo>
                  <a:lnTo>
                    <a:pt x="126" y="50"/>
                  </a:lnTo>
                  <a:lnTo>
                    <a:pt x="126" y="55"/>
                  </a:lnTo>
                  <a:lnTo>
                    <a:pt x="131" y="55"/>
                  </a:lnTo>
                  <a:lnTo>
                    <a:pt x="136" y="50"/>
                  </a:lnTo>
                  <a:lnTo>
                    <a:pt x="146" y="45"/>
                  </a:lnTo>
                  <a:lnTo>
                    <a:pt x="151" y="50"/>
                  </a:lnTo>
                  <a:lnTo>
                    <a:pt x="156" y="50"/>
                  </a:lnTo>
                  <a:lnTo>
                    <a:pt x="161" y="55"/>
                  </a:lnTo>
                  <a:lnTo>
                    <a:pt x="166" y="60"/>
                  </a:lnTo>
                  <a:lnTo>
                    <a:pt x="166" y="65"/>
                  </a:lnTo>
                  <a:lnTo>
                    <a:pt x="176" y="65"/>
                  </a:lnTo>
                  <a:lnTo>
                    <a:pt x="186" y="60"/>
                  </a:lnTo>
                  <a:lnTo>
                    <a:pt x="186" y="65"/>
                  </a:lnTo>
                  <a:lnTo>
                    <a:pt x="191" y="65"/>
                  </a:lnTo>
                  <a:lnTo>
                    <a:pt x="196" y="60"/>
                  </a:lnTo>
                  <a:lnTo>
                    <a:pt x="201" y="60"/>
                  </a:lnTo>
                  <a:lnTo>
                    <a:pt x="201" y="65"/>
                  </a:lnTo>
                  <a:lnTo>
                    <a:pt x="206" y="70"/>
                  </a:lnTo>
                  <a:lnTo>
                    <a:pt x="211" y="70"/>
                  </a:lnTo>
                  <a:lnTo>
                    <a:pt x="222" y="70"/>
                  </a:lnTo>
                  <a:lnTo>
                    <a:pt x="227" y="65"/>
                  </a:lnTo>
                  <a:lnTo>
                    <a:pt x="232" y="65"/>
                  </a:lnTo>
                  <a:lnTo>
                    <a:pt x="242" y="65"/>
                  </a:lnTo>
                  <a:lnTo>
                    <a:pt x="247" y="70"/>
                  </a:lnTo>
                  <a:lnTo>
                    <a:pt x="252" y="75"/>
                  </a:lnTo>
                  <a:lnTo>
                    <a:pt x="257" y="80"/>
                  </a:lnTo>
                  <a:lnTo>
                    <a:pt x="262" y="85"/>
                  </a:lnTo>
                  <a:lnTo>
                    <a:pt x="272" y="80"/>
                  </a:lnTo>
                  <a:lnTo>
                    <a:pt x="277" y="80"/>
                  </a:lnTo>
                  <a:lnTo>
                    <a:pt x="282" y="85"/>
                  </a:lnTo>
                  <a:lnTo>
                    <a:pt x="282" y="90"/>
                  </a:lnTo>
                  <a:lnTo>
                    <a:pt x="287" y="95"/>
                  </a:lnTo>
                  <a:lnTo>
                    <a:pt x="292" y="95"/>
                  </a:lnTo>
                  <a:lnTo>
                    <a:pt x="292" y="100"/>
                  </a:lnTo>
                  <a:lnTo>
                    <a:pt x="297" y="100"/>
                  </a:lnTo>
                  <a:lnTo>
                    <a:pt x="302" y="100"/>
                  </a:lnTo>
                  <a:lnTo>
                    <a:pt x="307" y="100"/>
                  </a:lnTo>
                  <a:lnTo>
                    <a:pt x="307" y="105"/>
                  </a:lnTo>
                  <a:lnTo>
                    <a:pt x="307" y="110"/>
                  </a:lnTo>
                  <a:lnTo>
                    <a:pt x="307" y="116"/>
                  </a:lnTo>
                  <a:lnTo>
                    <a:pt x="312" y="121"/>
                  </a:lnTo>
                  <a:lnTo>
                    <a:pt x="312" y="126"/>
                  </a:lnTo>
                  <a:lnTo>
                    <a:pt x="322" y="126"/>
                  </a:lnTo>
                  <a:lnTo>
                    <a:pt x="322" y="121"/>
                  </a:lnTo>
                  <a:lnTo>
                    <a:pt x="322" y="116"/>
                  </a:lnTo>
                  <a:lnTo>
                    <a:pt x="327" y="105"/>
                  </a:lnTo>
                  <a:lnTo>
                    <a:pt x="332" y="105"/>
                  </a:lnTo>
                  <a:lnTo>
                    <a:pt x="337" y="105"/>
                  </a:lnTo>
                  <a:lnTo>
                    <a:pt x="342" y="100"/>
                  </a:lnTo>
                  <a:lnTo>
                    <a:pt x="348" y="95"/>
                  </a:lnTo>
                  <a:lnTo>
                    <a:pt x="348" y="100"/>
                  </a:lnTo>
                  <a:lnTo>
                    <a:pt x="348" y="105"/>
                  </a:lnTo>
                  <a:lnTo>
                    <a:pt x="353" y="110"/>
                  </a:lnTo>
                  <a:lnTo>
                    <a:pt x="353" y="116"/>
                  </a:lnTo>
                  <a:lnTo>
                    <a:pt x="353" y="121"/>
                  </a:lnTo>
                  <a:lnTo>
                    <a:pt x="358" y="131"/>
                  </a:lnTo>
                  <a:lnTo>
                    <a:pt x="358" y="136"/>
                  </a:lnTo>
                  <a:lnTo>
                    <a:pt x="368" y="136"/>
                  </a:lnTo>
                  <a:lnTo>
                    <a:pt x="373" y="141"/>
                  </a:lnTo>
                  <a:lnTo>
                    <a:pt x="378" y="141"/>
                  </a:lnTo>
                  <a:lnTo>
                    <a:pt x="383" y="136"/>
                  </a:lnTo>
                  <a:lnTo>
                    <a:pt x="388" y="131"/>
                  </a:lnTo>
                  <a:lnTo>
                    <a:pt x="383" y="131"/>
                  </a:lnTo>
                  <a:lnTo>
                    <a:pt x="383" y="126"/>
                  </a:lnTo>
                  <a:lnTo>
                    <a:pt x="388" y="126"/>
                  </a:lnTo>
                  <a:lnTo>
                    <a:pt x="398" y="131"/>
                  </a:lnTo>
                  <a:lnTo>
                    <a:pt x="398" y="136"/>
                  </a:lnTo>
                  <a:lnTo>
                    <a:pt x="413" y="141"/>
                  </a:lnTo>
                  <a:lnTo>
                    <a:pt x="418" y="146"/>
                  </a:lnTo>
                  <a:lnTo>
                    <a:pt x="423" y="151"/>
                  </a:lnTo>
                  <a:lnTo>
                    <a:pt x="428" y="156"/>
                  </a:lnTo>
                  <a:lnTo>
                    <a:pt x="423" y="161"/>
                  </a:lnTo>
                  <a:lnTo>
                    <a:pt x="433" y="166"/>
                  </a:lnTo>
                  <a:lnTo>
                    <a:pt x="438" y="171"/>
                  </a:lnTo>
                  <a:lnTo>
                    <a:pt x="433" y="176"/>
                  </a:lnTo>
                  <a:lnTo>
                    <a:pt x="433" y="181"/>
                  </a:lnTo>
                  <a:lnTo>
                    <a:pt x="438" y="186"/>
                  </a:lnTo>
                  <a:lnTo>
                    <a:pt x="443" y="191"/>
                  </a:lnTo>
                  <a:lnTo>
                    <a:pt x="453" y="196"/>
                  </a:lnTo>
                  <a:lnTo>
                    <a:pt x="458" y="206"/>
                  </a:lnTo>
                  <a:lnTo>
                    <a:pt x="458" y="211"/>
                  </a:lnTo>
                  <a:lnTo>
                    <a:pt x="453" y="216"/>
                  </a:lnTo>
                  <a:lnTo>
                    <a:pt x="453" y="221"/>
                  </a:lnTo>
                  <a:lnTo>
                    <a:pt x="458" y="231"/>
                  </a:lnTo>
                  <a:lnTo>
                    <a:pt x="453" y="231"/>
                  </a:lnTo>
                  <a:lnTo>
                    <a:pt x="453" y="236"/>
                  </a:lnTo>
                  <a:lnTo>
                    <a:pt x="448" y="236"/>
                  </a:lnTo>
                  <a:lnTo>
                    <a:pt x="443" y="236"/>
                  </a:lnTo>
                  <a:lnTo>
                    <a:pt x="438" y="236"/>
                  </a:lnTo>
                  <a:lnTo>
                    <a:pt x="433" y="236"/>
                  </a:lnTo>
                  <a:lnTo>
                    <a:pt x="428" y="242"/>
                  </a:lnTo>
                  <a:lnTo>
                    <a:pt x="423" y="242"/>
                  </a:lnTo>
                  <a:lnTo>
                    <a:pt x="423" y="247"/>
                  </a:lnTo>
                  <a:lnTo>
                    <a:pt x="423" y="252"/>
                  </a:lnTo>
                  <a:lnTo>
                    <a:pt x="418" y="252"/>
                  </a:lnTo>
                  <a:lnTo>
                    <a:pt x="413" y="252"/>
                  </a:lnTo>
                  <a:lnTo>
                    <a:pt x="413" y="257"/>
                  </a:lnTo>
                  <a:lnTo>
                    <a:pt x="408" y="257"/>
                  </a:lnTo>
                  <a:lnTo>
                    <a:pt x="403" y="257"/>
                  </a:lnTo>
                  <a:lnTo>
                    <a:pt x="403" y="262"/>
                  </a:lnTo>
                  <a:lnTo>
                    <a:pt x="398" y="262"/>
                  </a:lnTo>
                  <a:lnTo>
                    <a:pt x="393" y="262"/>
                  </a:lnTo>
                  <a:lnTo>
                    <a:pt x="393" y="257"/>
                  </a:lnTo>
                  <a:lnTo>
                    <a:pt x="388" y="262"/>
                  </a:lnTo>
                  <a:lnTo>
                    <a:pt x="388" y="257"/>
                  </a:lnTo>
                  <a:lnTo>
                    <a:pt x="388" y="262"/>
                  </a:lnTo>
                  <a:lnTo>
                    <a:pt x="388" y="257"/>
                  </a:lnTo>
                  <a:lnTo>
                    <a:pt x="388" y="262"/>
                  </a:lnTo>
                  <a:lnTo>
                    <a:pt x="383" y="262"/>
                  </a:lnTo>
                  <a:lnTo>
                    <a:pt x="378" y="262"/>
                  </a:lnTo>
                  <a:lnTo>
                    <a:pt x="373" y="257"/>
                  </a:lnTo>
                  <a:lnTo>
                    <a:pt x="368" y="257"/>
                  </a:lnTo>
                  <a:lnTo>
                    <a:pt x="368" y="252"/>
                  </a:lnTo>
                  <a:lnTo>
                    <a:pt x="363" y="252"/>
                  </a:lnTo>
                  <a:lnTo>
                    <a:pt x="363" y="257"/>
                  </a:lnTo>
                  <a:lnTo>
                    <a:pt x="363" y="252"/>
                  </a:lnTo>
                  <a:lnTo>
                    <a:pt x="363" y="257"/>
                  </a:lnTo>
                  <a:lnTo>
                    <a:pt x="358" y="257"/>
                  </a:lnTo>
                  <a:lnTo>
                    <a:pt x="358" y="252"/>
                  </a:lnTo>
                  <a:lnTo>
                    <a:pt x="353" y="252"/>
                  </a:lnTo>
                  <a:lnTo>
                    <a:pt x="353" y="257"/>
                  </a:lnTo>
                  <a:lnTo>
                    <a:pt x="353" y="252"/>
                  </a:lnTo>
                  <a:lnTo>
                    <a:pt x="348" y="252"/>
                  </a:lnTo>
                  <a:lnTo>
                    <a:pt x="348" y="257"/>
                  </a:lnTo>
                  <a:lnTo>
                    <a:pt x="342" y="257"/>
                  </a:lnTo>
                  <a:lnTo>
                    <a:pt x="342" y="262"/>
                  </a:lnTo>
                  <a:lnTo>
                    <a:pt x="337" y="262"/>
                  </a:lnTo>
                  <a:lnTo>
                    <a:pt x="332" y="262"/>
                  </a:lnTo>
                  <a:lnTo>
                    <a:pt x="332" y="267"/>
                  </a:lnTo>
                  <a:lnTo>
                    <a:pt x="327" y="267"/>
                  </a:lnTo>
                  <a:lnTo>
                    <a:pt x="327" y="262"/>
                  </a:lnTo>
                  <a:lnTo>
                    <a:pt x="327" y="257"/>
                  </a:lnTo>
                  <a:lnTo>
                    <a:pt x="322" y="257"/>
                  </a:lnTo>
                  <a:lnTo>
                    <a:pt x="317" y="257"/>
                  </a:lnTo>
                  <a:lnTo>
                    <a:pt x="317" y="252"/>
                  </a:lnTo>
                  <a:lnTo>
                    <a:pt x="312" y="252"/>
                  </a:lnTo>
                  <a:lnTo>
                    <a:pt x="307" y="252"/>
                  </a:lnTo>
                  <a:lnTo>
                    <a:pt x="307" y="257"/>
                  </a:lnTo>
                  <a:lnTo>
                    <a:pt x="302" y="257"/>
                  </a:lnTo>
                  <a:lnTo>
                    <a:pt x="297" y="257"/>
                  </a:lnTo>
                  <a:lnTo>
                    <a:pt x="292" y="257"/>
                  </a:lnTo>
                  <a:lnTo>
                    <a:pt x="292" y="262"/>
                  </a:lnTo>
                  <a:lnTo>
                    <a:pt x="292" y="257"/>
                  </a:lnTo>
                  <a:lnTo>
                    <a:pt x="287" y="257"/>
                  </a:lnTo>
                  <a:lnTo>
                    <a:pt x="282" y="257"/>
                  </a:lnTo>
                  <a:lnTo>
                    <a:pt x="277" y="257"/>
                  </a:lnTo>
                  <a:lnTo>
                    <a:pt x="272" y="257"/>
                  </a:lnTo>
                  <a:lnTo>
                    <a:pt x="267" y="257"/>
                  </a:lnTo>
                  <a:lnTo>
                    <a:pt x="267" y="262"/>
                  </a:lnTo>
                  <a:lnTo>
                    <a:pt x="267" y="267"/>
                  </a:lnTo>
                  <a:lnTo>
                    <a:pt x="267" y="272"/>
                  </a:lnTo>
                  <a:lnTo>
                    <a:pt x="262" y="267"/>
                  </a:lnTo>
                  <a:lnTo>
                    <a:pt x="262" y="272"/>
                  </a:lnTo>
                  <a:lnTo>
                    <a:pt x="262" y="267"/>
                  </a:lnTo>
                  <a:lnTo>
                    <a:pt x="257" y="267"/>
                  </a:lnTo>
                  <a:lnTo>
                    <a:pt x="252" y="267"/>
                  </a:lnTo>
                  <a:lnTo>
                    <a:pt x="247" y="267"/>
                  </a:lnTo>
                  <a:lnTo>
                    <a:pt x="247" y="262"/>
                  </a:lnTo>
                  <a:lnTo>
                    <a:pt x="247" y="267"/>
                  </a:lnTo>
                  <a:lnTo>
                    <a:pt x="242" y="267"/>
                  </a:lnTo>
                  <a:lnTo>
                    <a:pt x="242" y="262"/>
                  </a:lnTo>
                  <a:lnTo>
                    <a:pt x="237" y="262"/>
                  </a:lnTo>
                  <a:lnTo>
                    <a:pt x="232" y="262"/>
                  </a:lnTo>
                  <a:lnTo>
                    <a:pt x="232" y="257"/>
                  </a:lnTo>
                  <a:lnTo>
                    <a:pt x="227" y="257"/>
                  </a:lnTo>
                  <a:lnTo>
                    <a:pt x="222" y="257"/>
                  </a:lnTo>
                  <a:lnTo>
                    <a:pt x="222" y="252"/>
                  </a:lnTo>
                  <a:lnTo>
                    <a:pt x="222" y="247"/>
                  </a:lnTo>
                  <a:lnTo>
                    <a:pt x="216" y="247"/>
                  </a:lnTo>
                  <a:lnTo>
                    <a:pt x="216" y="242"/>
                  </a:lnTo>
                  <a:lnTo>
                    <a:pt x="211" y="247"/>
                  </a:lnTo>
                  <a:lnTo>
                    <a:pt x="211" y="242"/>
                  </a:lnTo>
                  <a:lnTo>
                    <a:pt x="211" y="247"/>
                  </a:lnTo>
                  <a:lnTo>
                    <a:pt x="206" y="247"/>
                  </a:lnTo>
                  <a:lnTo>
                    <a:pt x="201" y="247"/>
                  </a:lnTo>
                  <a:lnTo>
                    <a:pt x="201" y="242"/>
                  </a:lnTo>
                  <a:lnTo>
                    <a:pt x="201" y="236"/>
                  </a:lnTo>
                  <a:lnTo>
                    <a:pt x="201" y="242"/>
                  </a:lnTo>
                  <a:lnTo>
                    <a:pt x="196" y="242"/>
                  </a:lnTo>
                  <a:lnTo>
                    <a:pt x="196" y="247"/>
                  </a:lnTo>
                  <a:lnTo>
                    <a:pt x="191" y="247"/>
                  </a:lnTo>
                  <a:lnTo>
                    <a:pt x="191" y="252"/>
                  </a:lnTo>
                  <a:lnTo>
                    <a:pt x="191" y="257"/>
                  </a:lnTo>
                  <a:lnTo>
                    <a:pt x="191" y="262"/>
                  </a:lnTo>
                  <a:lnTo>
                    <a:pt x="191" y="267"/>
                  </a:lnTo>
                  <a:lnTo>
                    <a:pt x="191" y="272"/>
                  </a:lnTo>
                  <a:lnTo>
                    <a:pt x="186" y="272"/>
                  </a:lnTo>
                  <a:lnTo>
                    <a:pt x="181" y="277"/>
                  </a:lnTo>
                  <a:lnTo>
                    <a:pt x="176" y="277"/>
                  </a:lnTo>
                  <a:lnTo>
                    <a:pt x="171" y="277"/>
                  </a:lnTo>
                  <a:lnTo>
                    <a:pt x="166" y="277"/>
                  </a:lnTo>
                  <a:lnTo>
                    <a:pt x="161" y="277"/>
                  </a:lnTo>
                  <a:lnTo>
                    <a:pt x="161" y="282"/>
                  </a:lnTo>
                  <a:lnTo>
                    <a:pt x="161" y="277"/>
                  </a:lnTo>
                  <a:lnTo>
                    <a:pt x="166" y="282"/>
                  </a:lnTo>
                  <a:lnTo>
                    <a:pt x="166" y="287"/>
                  </a:lnTo>
                  <a:lnTo>
                    <a:pt x="166" y="292"/>
                  </a:lnTo>
                  <a:lnTo>
                    <a:pt x="161" y="292"/>
                  </a:lnTo>
                  <a:lnTo>
                    <a:pt x="156" y="292"/>
                  </a:lnTo>
                  <a:lnTo>
                    <a:pt x="156" y="287"/>
                  </a:lnTo>
                  <a:lnTo>
                    <a:pt x="151" y="287"/>
                  </a:lnTo>
                  <a:lnTo>
                    <a:pt x="146" y="287"/>
                  </a:lnTo>
                  <a:lnTo>
                    <a:pt x="146" y="282"/>
                  </a:lnTo>
                  <a:lnTo>
                    <a:pt x="151" y="282"/>
                  </a:lnTo>
                  <a:lnTo>
                    <a:pt x="156" y="282"/>
                  </a:lnTo>
                  <a:lnTo>
                    <a:pt x="151" y="277"/>
                  </a:lnTo>
                  <a:lnTo>
                    <a:pt x="151" y="272"/>
                  </a:lnTo>
                  <a:lnTo>
                    <a:pt x="151" y="267"/>
                  </a:lnTo>
                  <a:lnTo>
                    <a:pt x="146" y="262"/>
                  </a:lnTo>
                  <a:lnTo>
                    <a:pt x="141" y="262"/>
                  </a:lnTo>
                  <a:lnTo>
                    <a:pt x="141" y="257"/>
                  </a:lnTo>
                  <a:lnTo>
                    <a:pt x="141" y="252"/>
                  </a:lnTo>
                  <a:lnTo>
                    <a:pt x="136" y="252"/>
                  </a:lnTo>
                  <a:lnTo>
                    <a:pt x="136" y="257"/>
                  </a:lnTo>
                  <a:lnTo>
                    <a:pt x="136" y="252"/>
                  </a:lnTo>
                  <a:lnTo>
                    <a:pt x="131" y="252"/>
                  </a:lnTo>
                  <a:lnTo>
                    <a:pt x="131" y="257"/>
                  </a:lnTo>
                  <a:lnTo>
                    <a:pt x="126" y="257"/>
                  </a:lnTo>
                  <a:lnTo>
                    <a:pt x="126" y="252"/>
                  </a:lnTo>
                  <a:lnTo>
                    <a:pt x="121" y="257"/>
                  </a:lnTo>
                  <a:lnTo>
                    <a:pt x="116" y="262"/>
                  </a:lnTo>
                  <a:lnTo>
                    <a:pt x="111" y="262"/>
                  </a:lnTo>
                  <a:lnTo>
                    <a:pt x="106" y="262"/>
                  </a:lnTo>
                  <a:lnTo>
                    <a:pt x="101" y="262"/>
                  </a:lnTo>
                  <a:lnTo>
                    <a:pt x="101" y="267"/>
                  </a:lnTo>
                  <a:lnTo>
                    <a:pt x="101" y="262"/>
                  </a:lnTo>
                  <a:lnTo>
                    <a:pt x="96" y="262"/>
                  </a:lnTo>
                  <a:lnTo>
                    <a:pt x="96" y="257"/>
                  </a:lnTo>
                  <a:lnTo>
                    <a:pt x="96" y="252"/>
                  </a:lnTo>
                  <a:lnTo>
                    <a:pt x="96" y="247"/>
                  </a:lnTo>
                  <a:lnTo>
                    <a:pt x="90" y="247"/>
                  </a:lnTo>
                  <a:lnTo>
                    <a:pt x="90" y="242"/>
                  </a:lnTo>
                  <a:lnTo>
                    <a:pt x="90" y="236"/>
                  </a:lnTo>
                  <a:lnTo>
                    <a:pt x="85" y="236"/>
                  </a:lnTo>
                  <a:lnTo>
                    <a:pt x="80" y="236"/>
                  </a:lnTo>
                  <a:lnTo>
                    <a:pt x="80" y="231"/>
                  </a:lnTo>
                  <a:lnTo>
                    <a:pt x="75" y="226"/>
                  </a:lnTo>
                  <a:lnTo>
                    <a:pt x="70" y="226"/>
                  </a:lnTo>
                  <a:lnTo>
                    <a:pt x="65" y="226"/>
                  </a:lnTo>
                  <a:lnTo>
                    <a:pt x="60" y="226"/>
                  </a:lnTo>
                  <a:lnTo>
                    <a:pt x="55" y="226"/>
                  </a:lnTo>
                  <a:lnTo>
                    <a:pt x="55" y="231"/>
                  </a:lnTo>
                  <a:lnTo>
                    <a:pt x="50" y="231"/>
                  </a:lnTo>
                  <a:lnTo>
                    <a:pt x="50" y="226"/>
                  </a:lnTo>
                  <a:lnTo>
                    <a:pt x="45" y="226"/>
                  </a:lnTo>
                  <a:lnTo>
                    <a:pt x="45" y="221"/>
                  </a:lnTo>
                  <a:lnTo>
                    <a:pt x="45" y="216"/>
                  </a:lnTo>
                  <a:lnTo>
                    <a:pt x="40" y="216"/>
                  </a:lnTo>
                  <a:lnTo>
                    <a:pt x="40" y="211"/>
                  </a:lnTo>
                  <a:lnTo>
                    <a:pt x="35" y="201"/>
                  </a:lnTo>
                  <a:lnTo>
                    <a:pt x="30" y="201"/>
                  </a:lnTo>
                  <a:lnTo>
                    <a:pt x="30" y="206"/>
                  </a:lnTo>
                  <a:lnTo>
                    <a:pt x="25" y="201"/>
                  </a:lnTo>
                  <a:lnTo>
                    <a:pt x="30" y="201"/>
                  </a:lnTo>
                  <a:lnTo>
                    <a:pt x="25" y="201"/>
                  </a:lnTo>
                  <a:lnTo>
                    <a:pt x="25" y="196"/>
                  </a:lnTo>
                  <a:lnTo>
                    <a:pt x="20" y="196"/>
                  </a:lnTo>
                  <a:lnTo>
                    <a:pt x="25" y="196"/>
                  </a:lnTo>
                  <a:lnTo>
                    <a:pt x="25" y="191"/>
                  </a:lnTo>
                  <a:lnTo>
                    <a:pt x="20" y="191"/>
                  </a:lnTo>
                  <a:lnTo>
                    <a:pt x="15" y="186"/>
                  </a:lnTo>
                  <a:lnTo>
                    <a:pt x="15" y="191"/>
                  </a:lnTo>
                  <a:lnTo>
                    <a:pt x="10" y="191"/>
                  </a:lnTo>
                  <a:lnTo>
                    <a:pt x="5" y="196"/>
                  </a:lnTo>
                  <a:lnTo>
                    <a:pt x="0" y="196"/>
                  </a:lnTo>
                  <a:lnTo>
                    <a:pt x="0" y="191"/>
                  </a:lnTo>
                  <a:lnTo>
                    <a:pt x="0" y="186"/>
                  </a:lnTo>
                  <a:lnTo>
                    <a:pt x="0" y="171"/>
                  </a:lnTo>
                  <a:lnTo>
                    <a:pt x="0" y="166"/>
                  </a:lnTo>
                  <a:lnTo>
                    <a:pt x="0" y="161"/>
                  </a:lnTo>
                  <a:lnTo>
                    <a:pt x="0" y="156"/>
                  </a:lnTo>
                  <a:lnTo>
                    <a:pt x="0" y="151"/>
                  </a:lnTo>
                  <a:lnTo>
                    <a:pt x="0" y="146"/>
                  </a:lnTo>
                  <a:lnTo>
                    <a:pt x="0" y="141"/>
                  </a:lnTo>
                  <a:lnTo>
                    <a:pt x="5" y="141"/>
                  </a:lnTo>
                  <a:lnTo>
                    <a:pt x="5" y="136"/>
                  </a:lnTo>
                  <a:lnTo>
                    <a:pt x="10" y="136"/>
                  </a:lnTo>
                  <a:lnTo>
                    <a:pt x="10" y="131"/>
                  </a:lnTo>
                  <a:lnTo>
                    <a:pt x="10" y="126"/>
                  </a:lnTo>
                  <a:lnTo>
                    <a:pt x="15" y="126"/>
                  </a:lnTo>
                  <a:lnTo>
                    <a:pt x="15" y="121"/>
                  </a:lnTo>
                  <a:lnTo>
                    <a:pt x="20" y="121"/>
                  </a:lnTo>
                  <a:lnTo>
                    <a:pt x="20" y="116"/>
                  </a:lnTo>
                  <a:lnTo>
                    <a:pt x="25" y="116"/>
                  </a:lnTo>
                  <a:lnTo>
                    <a:pt x="25" y="110"/>
                  </a:lnTo>
                  <a:lnTo>
                    <a:pt x="25" y="105"/>
                  </a:lnTo>
                  <a:lnTo>
                    <a:pt x="25" y="100"/>
                  </a:lnTo>
                  <a:lnTo>
                    <a:pt x="25" y="95"/>
                  </a:lnTo>
                  <a:lnTo>
                    <a:pt x="25" y="90"/>
                  </a:lnTo>
                  <a:lnTo>
                    <a:pt x="25" y="85"/>
                  </a:lnTo>
                  <a:lnTo>
                    <a:pt x="30" y="85"/>
                  </a:lnTo>
                  <a:lnTo>
                    <a:pt x="30" y="80"/>
                  </a:lnTo>
                  <a:lnTo>
                    <a:pt x="25" y="75"/>
                  </a:lnTo>
                  <a:lnTo>
                    <a:pt x="25" y="70"/>
                  </a:lnTo>
                  <a:lnTo>
                    <a:pt x="25" y="65"/>
                  </a:lnTo>
                  <a:lnTo>
                    <a:pt x="25" y="60"/>
                  </a:lnTo>
                  <a:lnTo>
                    <a:pt x="30" y="60"/>
                  </a:lnTo>
                  <a:lnTo>
                    <a:pt x="30" y="55"/>
                  </a:lnTo>
                  <a:lnTo>
                    <a:pt x="30" y="50"/>
                  </a:lnTo>
                  <a:lnTo>
                    <a:pt x="30" y="45"/>
                  </a:lnTo>
                  <a:lnTo>
                    <a:pt x="30" y="40"/>
                  </a:lnTo>
                  <a:lnTo>
                    <a:pt x="35" y="40"/>
                  </a:lnTo>
                  <a:lnTo>
                    <a:pt x="35" y="35"/>
                  </a:lnTo>
                  <a:lnTo>
                    <a:pt x="35" y="30"/>
                  </a:lnTo>
                  <a:lnTo>
                    <a:pt x="40" y="25"/>
                  </a:lnTo>
                  <a:lnTo>
                    <a:pt x="45" y="25"/>
                  </a:lnTo>
                  <a:lnTo>
                    <a:pt x="45" y="20"/>
                  </a:lnTo>
                  <a:lnTo>
                    <a:pt x="45" y="15"/>
                  </a:lnTo>
                  <a:lnTo>
                    <a:pt x="45" y="5"/>
                  </a:lnTo>
                  <a:lnTo>
                    <a:pt x="45" y="0"/>
                  </a:lnTo>
                  <a:lnTo>
                    <a:pt x="50" y="0"/>
                  </a:lnTo>
                  <a:lnTo>
                    <a:pt x="55" y="0"/>
                  </a:lnTo>
                  <a:lnTo>
                    <a:pt x="60" y="5"/>
                  </a:lnTo>
                  <a:lnTo>
                    <a:pt x="65" y="10"/>
                  </a:lnTo>
                  <a:lnTo>
                    <a:pt x="70" y="10"/>
                  </a:lnTo>
                  <a:lnTo>
                    <a:pt x="75" y="5"/>
                  </a:lnTo>
                  <a:lnTo>
                    <a:pt x="80" y="5"/>
                  </a:lnTo>
                  <a:lnTo>
                    <a:pt x="85" y="0"/>
                  </a:lnTo>
                  <a:lnTo>
                    <a:pt x="85" y="5"/>
                  </a:lnTo>
                  <a:lnTo>
                    <a:pt x="90" y="10"/>
                  </a:lnTo>
                  <a:lnTo>
                    <a:pt x="96" y="10"/>
                  </a:lnTo>
                  <a:lnTo>
                    <a:pt x="96" y="15"/>
                  </a:lnTo>
                  <a:lnTo>
                    <a:pt x="101" y="15"/>
                  </a:lnTo>
                  <a:lnTo>
                    <a:pt x="106" y="15"/>
                  </a:lnTo>
                  <a:lnTo>
                    <a:pt x="106" y="10"/>
                  </a:lnTo>
                  <a:close/>
                </a:path>
              </a:pathLst>
            </a:custGeom>
            <a:solidFill>
              <a:schemeClr val="accent5"/>
            </a:solidFill>
            <a:ln w="9525">
              <a:solidFill>
                <a:schemeClr val="bg1"/>
              </a:solidFill>
              <a:round/>
              <a:headEnd/>
              <a:tailEnd/>
            </a:ln>
          </p:spPr>
          <p:txBody>
            <a:bodyPr/>
            <a:lstStyle/>
            <a:p>
              <a:endParaRPr lang="en-US" sz="3200" dirty="0"/>
            </a:p>
          </p:txBody>
        </p:sp>
        <p:sp>
          <p:nvSpPr>
            <p:cNvPr id="21" name="Freeform 523">
              <a:extLst>
                <a:ext uri="{FF2B5EF4-FFF2-40B4-BE49-F238E27FC236}">
                  <a16:creationId xmlns:a16="http://schemas.microsoft.com/office/drawing/2014/main" id="{FA66313D-7CB8-8D08-6A25-DE8408084B90}"/>
                </a:ext>
              </a:extLst>
            </p:cNvPr>
            <p:cNvSpPr>
              <a:spLocks/>
            </p:cNvSpPr>
            <p:nvPr/>
          </p:nvSpPr>
          <p:spPr bwMode="auto">
            <a:xfrm rot="770163">
              <a:off x="5657592" y="2952279"/>
              <a:ext cx="1110402" cy="994509"/>
            </a:xfrm>
            <a:custGeom>
              <a:avLst/>
              <a:gdLst>
                <a:gd name="T0" fmla="*/ 2147483647 w 549"/>
                <a:gd name="T1" fmla="*/ 2147483647 h 514"/>
                <a:gd name="T2" fmla="*/ 2147483647 w 549"/>
                <a:gd name="T3" fmla="*/ 2147483647 h 514"/>
                <a:gd name="T4" fmla="*/ 2147483647 w 549"/>
                <a:gd name="T5" fmla="*/ 2147483647 h 514"/>
                <a:gd name="T6" fmla="*/ 2147483647 w 549"/>
                <a:gd name="T7" fmla="*/ 2147483647 h 514"/>
                <a:gd name="T8" fmla="*/ 2147483647 w 549"/>
                <a:gd name="T9" fmla="*/ 2147483647 h 514"/>
                <a:gd name="T10" fmla="*/ 2147483647 w 549"/>
                <a:gd name="T11" fmla="*/ 2147483647 h 514"/>
                <a:gd name="T12" fmla="*/ 2147483647 w 549"/>
                <a:gd name="T13" fmla="*/ 2147483647 h 514"/>
                <a:gd name="T14" fmla="*/ 2147483647 w 549"/>
                <a:gd name="T15" fmla="*/ 2147483647 h 514"/>
                <a:gd name="T16" fmla="*/ 2147483647 w 549"/>
                <a:gd name="T17" fmla="*/ 2147483647 h 514"/>
                <a:gd name="T18" fmla="*/ 2147483647 w 549"/>
                <a:gd name="T19" fmla="*/ 2147483647 h 514"/>
                <a:gd name="T20" fmla="*/ 2147483647 w 549"/>
                <a:gd name="T21" fmla="*/ 2147483647 h 514"/>
                <a:gd name="T22" fmla="*/ 2147483647 w 549"/>
                <a:gd name="T23" fmla="*/ 2147483647 h 514"/>
                <a:gd name="T24" fmla="*/ 2147483647 w 549"/>
                <a:gd name="T25" fmla="*/ 2147483647 h 514"/>
                <a:gd name="T26" fmla="*/ 2147483647 w 549"/>
                <a:gd name="T27" fmla="*/ 2147483647 h 514"/>
                <a:gd name="T28" fmla="*/ 2147483647 w 549"/>
                <a:gd name="T29" fmla="*/ 2147483647 h 514"/>
                <a:gd name="T30" fmla="*/ 2147483647 w 549"/>
                <a:gd name="T31" fmla="*/ 2147483647 h 514"/>
                <a:gd name="T32" fmla="*/ 2147483647 w 549"/>
                <a:gd name="T33" fmla="*/ 2147483647 h 514"/>
                <a:gd name="T34" fmla="*/ 2147483647 w 549"/>
                <a:gd name="T35" fmla="*/ 2147483647 h 514"/>
                <a:gd name="T36" fmla="*/ 2147483647 w 549"/>
                <a:gd name="T37" fmla="*/ 2147483647 h 514"/>
                <a:gd name="T38" fmla="*/ 2147483647 w 549"/>
                <a:gd name="T39" fmla="*/ 2147483647 h 514"/>
                <a:gd name="T40" fmla="*/ 2147483647 w 549"/>
                <a:gd name="T41" fmla="*/ 2147483647 h 514"/>
                <a:gd name="T42" fmla="*/ 2147483647 w 549"/>
                <a:gd name="T43" fmla="*/ 2147483647 h 514"/>
                <a:gd name="T44" fmla="*/ 2147483647 w 549"/>
                <a:gd name="T45" fmla="*/ 2147483647 h 514"/>
                <a:gd name="T46" fmla="*/ 2147483647 w 549"/>
                <a:gd name="T47" fmla="*/ 2147483647 h 514"/>
                <a:gd name="T48" fmla="*/ 2147483647 w 549"/>
                <a:gd name="T49" fmla="*/ 2147483647 h 514"/>
                <a:gd name="T50" fmla="*/ 2147483647 w 549"/>
                <a:gd name="T51" fmla="*/ 2147483647 h 514"/>
                <a:gd name="T52" fmla="*/ 2147483647 w 549"/>
                <a:gd name="T53" fmla="*/ 2147483647 h 514"/>
                <a:gd name="T54" fmla="*/ 2147483647 w 549"/>
                <a:gd name="T55" fmla="*/ 2147483647 h 514"/>
                <a:gd name="T56" fmla="*/ 2147483647 w 549"/>
                <a:gd name="T57" fmla="*/ 2147483647 h 514"/>
                <a:gd name="T58" fmla="*/ 2147483647 w 549"/>
                <a:gd name="T59" fmla="*/ 2147483647 h 514"/>
                <a:gd name="T60" fmla="*/ 2147483647 w 549"/>
                <a:gd name="T61" fmla="*/ 2147483647 h 514"/>
                <a:gd name="T62" fmla="*/ 2147483647 w 549"/>
                <a:gd name="T63" fmla="*/ 2147483647 h 514"/>
                <a:gd name="T64" fmla="*/ 2147483647 w 549"/>
                <a:gd name="T65" fmla="*/ 2147483647 h 514"/>
                <a:gd name="T66" fmla="*/ 2147483647 w 549"/>
                <a:gd name="T67" fmla="*/ 2147483647 h 514"/>
                <a:gd name="T68" fmla="*/ 2147483647 w 549"/>
                <a:gd name="T69" fmla="*/ 2147483647 h 514"/>
                <a:gd name="T70" fmla="*/ 2147483647 w 549"/>
                <a:gd name="T71" fmla="*/ 2147483647 h 514"/>
                <a:gd name="T72" fmla="*/ 2147483647 w 549"/>
                <a:gd name="T73" fmla="*/ 2147483647 h 514"/>
                <a:gd name="T74" fmla="*/ 2147483647 w 549"/>
                <a:gd name="T75" fmla="*/ 2147483647 h 514"/>
                <a:gd name="T76" fmla="*/ 2147483647 w 549"/>
                <a:gd name="T77" fmla="*/ 2147483647 h 514"/>
                <a:gd name="T78" fmla="*/ 2147483647 w 549"/>
                <a:gd name="T79" fmla="*/ 2147483647 h 514"/>
                <a:gd name="T80" fmla="*/ 2147483647 w 549"/>
                <a:gd name="T81" fmla="*/ 2147483647 h 514"/>
                <a:gd name="T82" fmla="*/ 2147483647 w 549"/>
                <a:gd name="T83" fmla="*/ 2147483647 h 514"/>
                <a:gd name="T84" fmla="*/ 2147483647 w 549"/>
                <a:gd name="T85" fmla="*/ 2147483647 h 514"/>
                <a:gd name="T86" fmla="*/ 2147483647 w 549"/>
                <a:gd name="T87" fmla="*/ 2147483647 h 514"/>
                <a:gd name="T88" fmla="*/ 2147483647 w 549"/>
                <a:gd name="T89" fmla="*/ 2147483647 h 514"/>
                <a:gd name="T90" fmla="*/ 2147483647 w 549"/>
                <a:gd name="T91" fmla="*/ 2147483647 h 514"/>
                <a:gd name="T92" fmla="*/ 2147483647 w 549"/>
                <a:gd name="T93" fmla="*/ 2147483647 h 514"/>
                <a:gd name="T94" fmla="*/ 2147483647 w 549"/>
                <a:gd name="T95" fmla="*/ 2147483647 h 514"/>
                <a:gd name="T96" fmla="*/ 2147483647 w 549"/>
                <a:gd name="T97" fmla="*/ 2147483647 h 514"/>
                <a:gd name="T98" fmla="*/ 2147483647 w 549"/>
                <a:gd name="T99" fmla="*/ 2147483647 h 514"/>
                <a:gd name="T100" fmla="*/ 2147483647 w 549"/>
                <a:gd name="T101" fmla="*/ 2147483647 h 514"/>
                <a:gd name="T102" fmla="*/ 2147483647 w 549"/>
                <a:gd name="T103" fmla="*/ 2147483647 h 514"/>
                <a:gd name="T104" fmla="*/ 2147483647 w 549"/>
                <a:gd name="T105" fmla="*/ 2147483647 h 514"/>
                <a:gd name="T106" fmla="*/ 2147483647 w 549"/>
                <a:gd name="T107" fmla="*/ 2147483647 h 514"/>
                <a:gd name="T108" fmla="*/ 2147483647 w 549"/>
                <a:gd name="T109" fmla="*/ 2147483647 h 514"/>
                <a:gd name="T110" fmla="*/ 2147483647 w 549"/>
                <a:gd name="T111" fmla="*/ 2147483647 h 514"/>
                <a:gd name="T112" fmla="*/ 2147483647 w 549"/>
                <a:gd name="T113" fmla="*/ 2147483647 h 5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9"/>
                <a:gd name="T172" fmla="*/ 0 h 514"/>
                <a:gd name="T173" fmla="*/ 549 w 549"/>
                <a:gd name="T174" fmla="*/ 514 h 5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9" h="514">
                  <a:moveTo>
                    <a:pt x="544" y="232"/>
                  </a:moveTo>
                  <a:lnTo>
                    <a:pt x="539" y="237"/>
                  </a:lnTo>
                  <a:lnTo>
                    <a:pt x="534" y="242"/>
                  </a:lnTo>
                  <a:lnTo>
                    <a:pt x="534" y="247"/>
                  </a:lnTo>
                  <a:lnTo>
                    <a:pt x="529" y="252"/>
                  </a:lnTo>
                  <a:lnTo>
                    <a:pt x="529" y="257"/>
                  </a:lnTo>
                  <a:lnTo>
                    <a:pt x="524" y="257"/>
                  </a:lnTo>
                  <a:lnTo>
                    <a:pt x="524" y="262"/>
                  </a:lnTo>
                  <a:lnTo>
                    <a:pt x="524" y="267"/>
                  </a:lnTo>
                  <a:lnTo>
                    <a:pt x="524" y="272"/>
                  </a:lnTo>
                  <a:lnTo>
                    <a:pt x="524" y="287"/>
                  </a:lnTo>
                  <a:lnTo>
                    <a:pt x="524" y="292"/>
                  </a:lnTo>
                  <a:lnTo>
                    <a:pt x="524" y="297"/>
                  </a:lnTo>
                  <a:lnTo>
                    <a:pt x="524" y="307"/>
                  </a:lnTo>
                  <a:lnTo>
                    <a:pt x="524" y="312"/>
                  </a:lnTo>
                  <a:lnTo>
                    <a:pt x="519" y="317"/>
                  </a:lnTo>
                  <a:lnTo>
                    <a:pt x="514" y="317"/>
                  </a:lnTo>
                  <a:lnTo>
                    <a:pt x="519" y="317"/>
                  </a:lnTo>
                  <a:lnTo>
                    <a:pt x="514" y="312"/>
                  </a:lnTo>
                  <a:lnTo>
                    <a:pt x="514" y="307"/>
                  </a:lnTo>
                  <a:lnTo>
                    <a:pt x="514" y="312"/>
                  </a:lnTo>
                  <a:lnTo>
                    <a:pt x="519" y="312"/>
                  </a:lnTo>
                  <a:lnTo>
                    <a:pt x="519" y="307"/>
                  </a:lnTo>
                  <a:lnTo>
                    <a:pt x="524" y="302"/>
                  </a:lnTo>
                  <a:lnTo>
                    <a:pt x="519" y="302"/>
                  </a:lnTo>
                  <a:lnTo>
                    <a:pt x="519" y="297"/>
                  </a:lnTo>
                  <a:lnTo>
                    <a:pt x="519" y="302"/>
                  </a:lnTo>
                  <a:lnTo>
                    <a:pt x="524" y="302"/>
                  </a:lnTo>
                  <a:lnTo>
                    <a:pt x="524" y="297"/>
                  </a:lnTo>
                  <a:lnTo>
                    <a:pt x="519" y="292"/>
                  </a:lnTo>
                  <a:lnTo>
                    <a:pt x="514" y="287"/>
                  </a:lnTo>
                  <a:lnTo>
                    <a:pt x="509" y="287"/>
                  </a:lnTo>
                  <a:lnTo>
                    <a:pt x="504" y="287"/>
                  </a:lnTo>
                  <a:lnTo>
                    <a:pt x="499" y="282"/>
                  </a:lnTo>
                  <a:lnTo>
                    <a:pt x="494" y="282"/>
                  </a:lnTo>
                  <a:lnTo>
                    <a:pt x="489" y="287"/>
                  </a:lnTo>
                  <a:lnTo>
                    <a:pt x="484" y="287"/>
                  </a:lnTo>
                  <a:lnTo>
                    <a:pt x="479" y="287"/>
                  </a:lnTo>
                  <a:lnTo>
                    <a:pt x="479" y="292"/>
                  </a:lnTo>
                  <a:lnTo>
                    <a:pt x="474" y="297"/>
                  </a:lnTo>
                  <a:lnTo>
                    <a:pt x="464" y="302"/>
                  </a:lnTo>
                  <a:lnTo>
                    <a:pt x="464" y="307"/>
                  </a:lnTo>
                  <a:lnTo>
                    <a:pt x="459" y="307"/>
                  </a:lnTo>
                  <a:lnTo>
                    <a:pt x="454" y="312"/>
                  </a:lnTo>
                  <a:lnTo>
                    <a:pt x="449" y="317"/>
                  </a:lnTo>
                  <a:lnTo>
                    <a:pt x="444" y="317"/>
                  </a:lnTo>
                  <a:lnTo>
                    <a:pt x="444" y="322"/>
                  </a:lnTo>
                  <a:lnTo>
                    <a:pt x="444" y="327"/>
                  </a:lnTo>
                  <a:lnTo>
                    <a:pt x="439" y="332"/>
                  </a:lnTo>
                  <a:lnTo>
                    <a:pt x="439" y="337"/>
                  </a:lnTo>
                  <a:lnTo>
                    <a:pt x="439" y="347"/>
                  </a:lnTo>
                  <a:lnTo>
                    <a:pt x="434" y="358"/>
                  </a:lnTo>
                  <a:lnTo>
                    <a:pt x="434" y="363"/>
                  </a:lnTo>
                  <a:lnTo>
                    <a:pt x="434" y="368"/>
                  </a:lnTo>
                  <a:lnTo>
                    <a:pt x="434" y="378"/>
                  </a:lnTo>
                  <a:lnTo>
                    <a:pt x="428" y="388"/>
                  </a:lnTo>
                  <a:lnTo>
                    <a:pt x="423" y="388"/>
                  </a:lnTo>
                  <a:lnTo>
                    <a:pt x="423" y="393"/>
                  </a:lnTo>
                  <a:lnTo>
                    <a:pt x="418" y="398"/>
                  </a:lnTo>
                  <a:lnTo>
                    <a:pt x="418" y="393"/>
                  </a:lnTo>
                  <a:lnTo>
                    <a:pt x="423" y="393"/>
                  </a:lnTo>
                  <a:lnTo>
                    <a:pt x="423" y="388"/>
                  </a:lnTo>
                  <a:lnTo>
                    <a:pt x="418" y="383"/>
                  </a:lnTo>
                  <a:lnTo>
                    <a:pt x="423" y="383"/>
                  </a:lnTo>
                  <a:lnTo>
                    <a:pt x="428" y="383"/>
                  </a:lnTo>
                  <a:lnTo>
                    <a:pt x="428" y="378"/>
                  </a:lnTo>
                  <a:lnTo>
                    <a:pt x="428" y="373"/>
                  </a:lnTo>
                  <a:lnTo>
                    <a:pt x="434" y="373"/>
                  </a:lnTo>
                  <a:lnTo>
                    <a:pt x="434" y="363"/>
                  </a:lnTo>
                  <a:lnTo>
                    <a:pt x="434" y="358"/>
                  </a:lnTo>
                  <a:lnTo>
                    <a:pt x="428" y="352"/>
                  </a:lnTo>
                  <a:lnTo>
                    <a:pt x="428" y="347"/>
                  </a:lnTo>
                  <a:lnTo>
                    <a:pt x="418" y="347"/>
                  </a:lnTo>
                  <a:lnTo>
                    <a:pt x="413" y="347"/>
                  </a:lnTo>
                  <a:lnTo>
                    <a:pt x="408" y="347"/>
                  </a:lnTo>
                  <a:lnTo>
                    <a:pt x="403" y="352"/>
                  </a:lnTo>
                  <a:lnTo>
                    <a:pt x="393" y="358"/>
                  </a:lnTo>
                  <a:lnTo>
                    <a:pt x="388" y="358"/>
                  </a:lnTo>
                  <a:lnTo>
                    <a:pt x="383" y="358"/>
                  </a:lnTo>
                  <a:lnTo>
                    <a:pt x="383" y="363"/>
                  </a:lnTo>
                  <a:lnTo>
                    <a:pt x="378" y="363"/>
                  </a:lnTo>
                  <a:lnTo>
                    <a:pt x="373" y="363"/>
                  </a:lnTo>
                  <a:lnTo>
                    <a:pt x="368" y="368"/>
                  </a:lnTo>
                  <a:lnTo>
                    <a:pt x="363" y="373"/>
                  </a:lnTo>
                  <a:lnTo>
                    <a:pt x="363" y="378"/>
                  </a:lnTo>
                  <a:lnTo>
                    <a:pt x="358" y="378"/>
                  </a:lnTo>
                  <a:lnTo>
                    <a:pt x="358" y="383"/>
                  </a:lnTo>
                  <a:lnTo>
                    <a:pt x="348" y="388"/>
                  </a:lnTo>
                  <a:lnTo>
                    <a:pt x="348" y="393"/>
                  </a:lnTo>
                  <a:lnTo>
                    <a:pt x="343" y="398"/>
                  </a:lnTo>
                  <a:lnTo>
                    <a:pt x="343" y="403"/>
                  </a:lnTo>
                  <a:lnTo>
                    <a:pt x="338" y="418"/>
                  </a:lnTo>
                  <a:lnTo>
                    <a:pt x="333" y="428"/>
                  </a:lnTo>
                  <a:lnTo>
                    <a:pt x="328" y="433"/>
                  </a:lnTo>
                  <a:lnTo>
                    <a:pt x="328" y="438"/>
                  </a:lnTo>
                  <a:lnTo>
                    <a:pt x="323" y="438"/>
                  </a:lnTo>
                  <a:lnTo>
                    <a:pt x="318" y="443"/>
                  </a:lnTo>
                  <a:lnTo>
                    <a:pt x="318" y="448"/>
                  </a:lnTo>
                  <a:lnTo>
                    <a:pt x="313" y="448"/>
                  </a:lnTo>
                  <a:lnTo>
                    <a:pt x="308" y="453"/>
                  </a:lnTo>
                  <a:lnTo>
                    <a:pt x="308" y="448"/>
                  </a:lnTo>
                  <a:lnTo>
                    <a:pt x="313" y="448"/>
                  </a:lnTo>
                  <a:lnTo>
                    <a:pt x="313" y="443"/>
                  </a:lnTo>
                  <a:lnTo>
                    <a:pt x="313" y="438"/>
                  </a:lnTo>
                  <a:lnTo>
                    <a:pt x="308" y="438"/>
                  </a:lnTo>
                  <a:lnTo>
                    <a:pt x="308" y="433"/>
                  </a:lnTo>
                  <a:lnTo>
                    <a:pt x="308" y="438"/>
                  </a:lnTo>
                  <a:lnTo>
                    <a:pt x="308" y="443"/>
                  </a:lnTo>
                  <a:lnTo>
                    <a:pt x="308" y="448"/>
                  </a:lnTo>
                  <a:lnTo>
                    <a:pt x="302" y="448"/>
                  </a:lnTo>
                  <a:lnTo>
                    <a:pt x="297" y="448"/>
                  </a:lnTo>
                  <a:lnTo>
                    <a:pt x="297" y="443"/>
                  </a:lnTo>
                  <a:lnTo>
                    <a:pt x="297" y="438"/>
                  </a:lnTo>
                  <a:lnTo>
                    <a:pt x="292" y="438"/>
                  </a:lnTo>
                  <a:lnTo>
                    <a:pt x="287" y="438"/>
                  </a:lnTo>
                  <a:lnTo>
                    <a:pt x="287" y="433"/>
                  </a:lnTo>
                  <a:lnTo>
                    <a:pt x="282" y="433"/>
                  </a:lnTo>
                  <a:lnTo>
                    <a:pt x="282" y="428"/>
                  </a:lnTo>
                  <a:lnTo>
                    <a:pt x="282" y="423"/>
                  </a:lnTo>
                  <a:lnTo>
                    <a:pt x="277" y="418"/>
                  </a:lnTo>
                  <a:lnTo>
                    <a:pt x="272" y="418"/>
                  </a:lnTo>
                  <a:lnTo>
                    <a:pt x="272" y="413"/>
                  </a:lnTo>
                  <a:lnTo>
                    <a:pt x="277" y="413"/>
                  </a:lnTo>
                  <a:lnTo>
                    <a:pt x="277" y="408"/>
                  </a:lnTo>
                  <a:lnTo>
                    <a:pt x="277" y="413"/>
                  </a:lnTo>
                  <a:lnTo>
                    <a:pt x="272" y="413"/>
                  </a:lnTo>
                  <a:lnTo>
                    <a:pt x="272" y="408"/>
                  </a:lnTo>
                  <a:lnTo>
                    <a:pt x="272" y="403"/>
                  </a:lnTo>
                  <a:lnTo>
                    <a:pt x="272" y="408"/>
                  </a:lnTo>
                  <a:lnTo>
                    <a:pt x="267" y="408"/>
                  </a:lnTo>
                  <a:lnTo>
                    <a:pt x="267" y="403"/>
                  </a:lnTo>
                  <a:lnTo>
                    <a:pt x="267" y="398"/>
                  </a:lnTo>
                  <a:lnTo>
                    <a:pt x="262" y="398"/>
                  </a:lnTo>
                  <a:lnTo>
                    <a:pt x="257" y="398"/>
                  </a:lnTo>
                  <a:lnTo>
                    <a:pt x="257" y="393"/>
                  </a:lnTo>
                  <a:lnTo>
                    <a:pt x="262" y="393"/>
                  </a:lnTo>
                  <a:lnTo>
                    <a:pt x="262" y="388"/>
                  </a:lnTo>
                  <a:lnTo>
                    <a:pt x="262" y="383"/>
                  </a:lnTo>
                  <a:lnTo>
                    <a:pt x="257" y="388"/>
                  </a:lnTo>
                  <a:lnTo>
                    <a:pt x="257" y="393"/>
                  </a:lnTo>
                  <a:lnTo>
                    <a:pt x="252" y="398"/>
                  </a:lnTo>
                  <a:lnTo>
                    <a:pt x="257" y="398"/>
                  </a:lnTo>
                  <a:lnTo>
                    <a:pt x="257" y="403"/>
                  </a:lnTo>
                  <a:lnTo>
                    <a:pt x="257" y="408"/>
                  </a:lnTo>
                  <a:lnTo>
                    <a:pt x="257" y="413"/>
                  </a:lnTo>
                  <a:lnTo>
                    <a:pt x="262" y="413"/>
                  </a:lnTo>
                  <a:lnTo>
                    <a:pt x="262" y="418"/>
                  </a:lnTo>
                  <a:lnTo>
                    <a:pt x="262" y="423"/>
                  </a:lnTo>
                  <a:lnTo>
                    <a:pt x="267" y="428"/>
                  </a:lnTo>
                  <a:lnTo>
                    <a:pt x="267" y="433"/>
                  </a:lnTo>
                  <a:lnTo>
                    <a:pt x="272" y="433"/>
                  </a:lnTo>
                  <a:lnTo>
                    <a:pt x="272" y="443"/>
                  </a:lnTo>
                  <a:lnTo>
                    <a:pt x="277" y="448"/>
                  </a:lnTo>
                  <a:lnTo>
                    <a:pt x="277" y="453"/>
                  </a:lnTo>
                  <a:lnTo>
                    <a:pt x="282" y="453"/>
                  </a:lnTo>
                  <a:lnTo>
                    <a:pt x="287" y="458"/>
                  </a:lnTo>
                  <a:lnTo>
                    <a:pt x="287" y="463"/>
                  </a:lnTo>
                  <a:lnTo>
                    <a:pt x="292" y="463"/>
                  </a:lnTo>
                  <a:lnTo>
                    <a:pt x="297" y="468"/>
                  </a:lnTo>
                  <a:lnTo>
                    <a:pt x="297" y="473"/>
                  </a:lnTo>
                  <a:lnTo>
                    <a:pt x="302" y="473"/>
                  </a:lnTo>
                  <a:lnTo>
                    <a:pt x="302" y="468"/>
                  </a:lnTo>
                  <a:lnTo>
                    <a:pt x="302" y="463"/>
                  </a:lnTo>
                  <a:lnTo>
                    <a:pt x="302" y="458"/>
                  </a:lnTo>
                  <a:lnTo>
                    <a:pt x="308" y="453"/>
                  </a:lnTo>
                  <a:lnTo>
                    <a:pt x="308" y="458"/>
                  </a:lnTo>
                  <a:lnTo>
                    <a:pt x="302" y="468"/>
                  </a:lnTo>
                  <a:lnTo>
                    <a:pt x="302" y="473"/>
                  </a:lnTo>
                  <a:lnTo>
                    <a:pt x="302" y="478"/>
                  </a:lnTo>
                  <a:lnTo>
                    <a:pt x="297" y="483"/>
                  </a:lnTo>
                  <a:lnTo>
                    <a:pt x="297" y="489"/>
                  </a:lnTo>
                  <a:lnTo>
                    <a:pt x="297" y="494"/>
                  </a:lnTo>
                  <a:lnTo>
                    <a:pt x="297" y="509"/>
                  </a:lnTo>
                  <a:lnTo>
                    <a:pt x="292" y="509"/>
                  </a:lnTo>
                  <a:lnTo>
                    <a:pt x="297" y="499"/>
                  </a:lnTo>
                  <a:lnTo>
                    <a:pt x="292" y="499"/>
                  </a:lnTo>
                  <a:lnTo>
                    <a:pt x="292" y="494"/>
                  </a:lnTo>
                  <a:lnTo>
                    <a:pt x="297" y="494"/>
                  </a:lnTo>
                  <a:lnTo>
                    <a:pt x="297" y="489"/>
                  </a:lnTo>
                  <a:lnTo>
                    <a:pt x="297" y="478"/>
                  </a:lnTo>
                  <a:lnTo>
                    <a:pt x="297" y="483"/>
                  </a:lnTo>
                  <a:lnTo>
                    <a:pt x="297" y="489"/>
                  </a:lnTo>
                  <a:lnTo>
                    <a:pt x="292" y="489"/>
                  </a:lnTo>
                  <a:lnTo>
                    <a:pt x="292" y="483"/>
                  </a:lnTo>
                  <a:lnTo>
                    <a:pt x="282" y="489"/>
                  </a:lnTo>
                  <a:lnTo>
                    <a:pt x="282" y="483"/>
                  </a:lnTo>
                  <a:lnTo>
                    <a:pt x="277" y="478"/>
                  </a:lnTo>
                  <a:lnTo>
                    <a:pt x="277" y="473"/>
                  </a:lnTo>
                  <a:lnTo>
                    <a:pt x="277" y="468"/>
                  </a:lnTo>
                  <a:lnTo>
                    <a:pt x="277" y="463"/>
                  </a:lnTo>
                  <a:lnTo>
                    <a:pt x="267" y="463"/>
                  </a:lnTo>
                  <a:lnTo>
                    <a:pt x="262" y="463"/>
                  </a:lnTo>
                  <a:lnTo>
                    <a:pt x="262" y="458"/>
                  </a:lnTo>
                  <a:lnTo>
                    <a:pt x="257" y="458"/>
                  </a:lnTo>
                  <a:lnTo>
                    <a:pt x="257" y="453"/>
                  </a:lnTo>
                  <a:lnTo>
                    <a:pt x="252" y="453"/>
                  </a:lnTo>
                  <a:lnTo>
                    <a:pt x="252" y="458"/>
                  </a:lnTo>
                  <a:lnTo>
                    <a:pt x="257" y="463"/>
                  </a:lnTo>
                  <a:lnTo>
                    <a:pt x="257" y="468"/>
                  </a:lnTo>
                  <a:lnTo>
                    <a:pt x="262" y="468"/>
                  </a:lnTo>
                  <a:lnTo>
                    <a:pt x="267" y="468"/>
                  </a:lnTo>
                  <a:lnTo>
                    <a:pt x="267" y="473"/>
                  </a:lnTo>
                  <a:lnTo>
                    <a:pt x="267" y="478"/>
                  </a:lnTo>
                  <a:lnTo>
                    <a:pt x="272" y="478"/>
                  </a:lnTo>
                  <a:lnTo>
                    <a:pt x="267" y="483"/>
                  </a:lnTo>
                  <a:lnTo>
                    <a:pt x="267" y="489"/>
                  </a:lnTo>
                  <a:lnTo>
                    <a:pt x="262" y="494"/>
                  </a:lnTo>
                  <a:lnTo>
                    <a:pt x="262" y="499"/>
                  </a:lnTo>
                  <a:lnTo>
                    <a:pt x="262" y="504"/>
                  </a:lnTo>
                  <a:lnTo>
                    <a:pt x="262" y="509"/>
                  </a:lnTo>
                  <a:lnTo>
                    <a:pt x="257" y="509"/>
                  </a:lnTo>
                  <a:lnTo>
                    <a:pt x="252" y="514"/>
                  </a:lnTo>
                  <a:lnTo>
                    <a:pt x="242" y="494"/>
                  </a:lnTo>
                  <a:lnTo>
                    <a:pt x="242" y="489"/>
                  </a:lnTo>
                  <a:lnTo>
                    <a:pt x="232" y="463"/>
                  </a:lnTo>
                  <a:lnTo>
                    <a:pt x="222" y="468"/>
                  </a:lnTo>
                  <a:lnTo>
                    <a:pt x="212" y="468"/>
                  </a:lnTo>
                  <a:lnTo>
                    <a:pt x="202" y="468"/>
                  </a:lnTo>
                  <a:lnTo>
                    <a:pt x="197" y="463"/>
                  </a:lnTo>
                  <a:lnTo>
                    <a:pt x="202" y="463"/>
                  </a:lnTo>
                  <a:lnTo>
                    <a:pt x="197" y="458"/>
                  </a:lnTo>
                  <a:lnTo>
                    <a:pt x="171" y="468"/>
                  </a:lnTo>
                  <a:lnTo>
                    <a:pt x="166" y="458"/>
                  </a:lnTo>
                  <a:lnTo>
                    <a:pt x="166" y="463"/>
                  </a:lnTo>
                  <a:lnTo>
                    <a:pt x="161" y="453"/>
                  </a:lnTo>
                  <a:lnTo>
                    <a:pt x="166" y="448"/>
                  </a:lnTo>
                  <a:lnTo>
                    <a:pt x="156" y="433"/>
                  </a:lnTo>
                  <a:lnTo>
                    <a:pt x="151" y="438"/>
                  </a:lnTo>
                  <a:lnTo>
                    <a:pt x="146" y="438"/>
                  </a:lnTo>
                  <a:lnTo>
                    <a:pt x="141" y="438"/>
                  </a:lnTo>
                  <a:lnTo>
                    <a:pt x="136" y="428"/>
                  </a:lnTo>
                  <a:lnTo>
                    <a:pt x="151" y="418"/>
                  </a:lnTo>
                  <a:lnTo>
                    <a:pt x="151" y="398"/>
                  </a:lnTo>
                  <a:lnTo>
                    <a:pt x="161" y="393"/>
                  </a:lnTo>
                  <a:lnTo>
                    <a:pt x="151" y="378"/>
                  </a:lnTo>
                  <a:lnTo>
                    <a:pt x="141" y="383"/>
                  </a:lnTo>
                  <a:lnTo>
                    <a:pt x="131" y="368"/>
                  </a:lnTo>
                  <a:lnTo>
                    <a:pt x="126" y="368"/>
                  </a:lnTo>
                  <a:lnTo>
                    <a:pt x="121" y="363"/>
                  </a:lnTo>
                  <a:lnTo>
                    <a:pt x="111" y="368"/>
                  </a:lnTo>
                  <a:lnTo>
                    <a:pt x="106" y="363"/>
                  </a:lnTo>
                  <a:lnTo>
                    <a:pt x="101" y="358"/>
                  </a:lnTo>
                  <a:lnTo>
                    <a:pt x="96" y="358"/>
                  </a:lnTo>
                  <a:lnTo>
                    <a:pt x="86" y="337"/>
                  </a:lnTo>
                  <a:lnTo>
                    <a:pt x="81" y="342"/>
                  </a:lnTo>
                  <a:lnTo>
                    <a:pt x="81" y="337"/>
                  </a:lnTo>
                  <a:lnTo>
                    <a:pt x="66" y="307"/>
                  </a:lnTo>
                  <a:lnTo>
                    <a:pt x="71" y="302"/>
                  </a:lnTo>
                  <a:lnTo>
                    <a:pt x="66" y="297"/>
                  </a:lnTo>
                  <a:lnTo>
                    <a:pt x="61" y="297"/>
                  </a:lnTo>
                  <a:lnTo>
                    <a:pt x="56" y="287"/>
                  </a:lnTo>
                  <a:lnTo>
                    <a:pt x="61" y="287"/>
                  </a:lnTo>
                  <a:lnTo>
                    <a:pt x="61" y="282"/>
                  </a:lnTo>
                  <a:lnTo>
                    <a:pt x="56" y="282"/>
                  </a:lnTo>
                  <a:lnTo>
                    <a:pt x="45" y="292"/>
                  </a:lnTo>
                  <a:lnTo>
                    <a:pt x="45" y="297"/>
                  </a:lnTo>
                  <a:lnTo>
                    <a:pt x="40" y="297"/>
                  </a:lnTo>
                  <a:lnTo>
                    <a:pt x="45" y="302"/>
                  </a:lnTo>
                  <a:lnTo>
                    <a:pt x="40" y="302"/>
                  </a:lnTo>
                  <a:lnTo>
                    <a:pt x="35" y="302"/>
                  </a:lnTo>
                  <a:lnTo>
                    <a:pt x="30" y="307"/>
                  </a:lnTo>
                  <a:lnTo>
                    <a:pt x="30" y="312"/>
                  </a:lnTo>
                  <a:lnTo>
                    <a:pt x="25" y="302"/>
                  </a:lnTo>
                  <a:lnTo>
                    <a:pt x="20" y="297"/>
                  </a:lnTo>
                  <a:lnTo>
                    <a:pt x="15" y="292"/>
                  </a:lnTo>
                  <a:lnTo>
                    <a:pt x="10" y="277"/>
                  </a:lnTo>
                  <a:lnTo>
                    <a:pt x="0" y="267"/>
                  </a:lnTo>
                  <a:lnTo>
                    <a:pt x="0" y="262"/>
                  </a:lnTo>
                  <a:lnTo>
                    <a:pt x="0" y="257"/>
                  </a:lnTo>
                  <a:lnTo>
                    <a:pt x="0" y="252"/>
                  </a:lnTo>
                  <a:lnTo>
                    <a:pt x="5" y="252"/>
                  </a:lnTo>
                  <a:lnTo>
                    <a:pt x="5" y="247"/>
                  </a:lnTo>
                  <a:lnTo>
                    <a:pt x="5" y="242"/>
                  </a:lnTo>
                  <a:lnTo>
                    <a:pt x="10" y="242"/>
                  </a:lnTo>
                  <a:lnTo>
                    <a:pt x="10" y="247"/>
                  </a:lnTo>
                  <a:lnTo>
                    <a:pt x="15" y="247"/>
                  </a:lnTo>
                  <a:lnTo>
                    <a:pt x="20" y="242"/>
                  </a:lnTo>
                  <a:lnTo>
                    <a:pt x="25" y="237"/>
                  </a:lnTo>
                  <a:lnTo>
                    <a:pt x="30" y="232"/>
                  </a:lnTo>
                  <a:lnTo>
                    <a:pt x="35" y="232"/>
                  </a:lnTo>
                  <a:lnTo>
                    <a:pt x="40" y="232"/>
                  </a:lnTo>
                  <a:lnTo>
                    <a:pt x="45" y="232"/>
                  </a:lnTo>
                  <a:lnTo>
                    <a:pt x="51" y="227"/>
                  </a:lnTo>
                  <a:lnTo>
                    <a:pt x="51" y="221"/>
                  </a:lnTo>
                  <a:lnTo>
                    <a:pt x="56" y="216"/>
                  </a:lnTo>
                  <a:lnTo>
                    <a:pt x="66" y="216"/>
                  </a:lnTo>
                  <a:lnTo>
                    <a:pt x="71" y="216"/>
                  </a:lnTo>
                  <a:lnTo>
                    <a:pt x="76" y="216"/>
                  </a:lnTo>
                  <a:lnTo>
                    <a:pt x="81" y="216"/>
                  </a:lnTo>
                  <a:lnTo>
                    <a:pt x="86" y="216"/>
                  </a:lnTo>
                  <a:lnTo>
                    <a:pt x="91" y="211"/>
                  </a:lnTo>
                  <a:lnTo>
                    <a:pt x="96" y="216"/>
                  </a:lnTo>
                  <a:lnTo>
                    <a:pt x="96" y="211"/>
                  </a:lnTo>
                  <a:lnTo>
                    <a:pt x="101" y="211"/>
                  </a:lnTo>
                  <a:lnTo>
                    <a:pt x="101" y="206"/>
                  </a:lnTo>
                  <a:lnTo>
                    <a:pt x="106" y="206"/>
                  </a:lnTo>
                  <a:lnTo>
                    <a:pt x="111" y="206"/>
                  </a:lnTo>
                  <a:lnTo>
                    <a:pt x="111" y="201"/>
                  </a:lnTo>
                  <a:lnTo>
                    <a:pt x="116" y="201"/>
                  </a:lnTo>
                  <a:lnTo>
                    <a:pt x="116" y="196"/>
                  </a:lnTo>
                  <a:lnTo>
                    <a:pt x="111" y="196"/>
                  </a:lnTo>
                  <a:lnTo>
                    <a:pt x="106" y="191"/>
                  </a:lnTo>
                  <a:lnTo>
                    <a:pt x="106" y="181"/>
                  </a:lnTo>
                  <a:lnTo>
                    <a:pt x="101" y="181"/>
                  </a:lnTo>
                  <a:lnTo>
                    <a:pt x="101" y="171"/>
                  </a:lnTo>
                  <a:lnTo>
                    <a:pt x="96" y="161"/>
                  </a:lnTo>
                  <a:lnTo>
                    <a:pt x="101" y="161"/>
                  </a:lnTo>
                  <a:lnTo>
                    <a:pt x="101" y="151"/>
                  </a:lnTo>
                  <a:lnTo>
                    <a:pt x="101" y="146"/>
                  </a:lnTo>
                  <a:lnTo>
                    <a:pt x="86" y="151"/>
                  </a:lnTo>
                  <a:lnTo>
                    <a:pt x="81" y="136"/>
                  </a:lnTo>
                  <a:lnTo>
                    <a:pt x="81" y="131"/>
                  </a:lnTo>
                  <a:lnTo>
                    <a:pt x="76" y="131"/>
                  </a:lnTo>
                  <a:lnTo>
                    <a:pt x="71" y="121"/>
                  </a:lnTo>
                  <a:lnTo>
                    <a:pt x="66" y="126"/>
                  </a:lnTo>
                  <a:lnTo>
                    <a:pt x="61" y="131"/>
                  </a:lnTo>
                  <a:lnTo>
                    <a:pt x="56" y="116"/>
                  </a:lnTo>
                  <a:lnTo>
                    <a:pt x="66" y="111"/>
                  </a:lnTo>
                  <a:lnTo>
                    <a:pt x="66" y="106"/>
                  </a:lnTo>
                  <a:lnTo>
                    <a:pt x="71" y="111"/>
                  </a:lnTo>
                  <a:lnTo>
                    <a:pt x="76" y="106"/>
                  </a:lnTo>
                  <a:lnTo>
                    <a:pt x="71" y="96"/>
                  </a:lnTo>
                  <a:lnTo>
                    <a:pt x="61" y="96"/>
                  </a:lnTo>
                  <a:lnTo>
                    <a:pt x="61" y="85"/>
                  </a:lnTo>
                  <a:lnTo>
                    <a:pt x="56" y="85"/>
                  </a:lnTo>
                  <a:lnTo>
                    <a:pt x="51" y="75"/>
                  </a:lnTo>
                  <a:lnTo>
                    <a:pt x="56" y="75"/>
                  </a:lnTo>
                  <a:lnTo>
                    <a:pt x="45" y="55"/>
                  </a:lnTo>
                  <a:lnTo>
                    <a:pt x="51" y="55"/>
                  </a:lnTo>
                  <a:lnTo>
                    <a:pt x="56" y="50"/>
                  </a:lnTo>
                  <a:lnTo>
                    <a:pt x="61" y="55"/>
                  </a:lnTo>
                  <a:lnTo>
                    <a:pt x="56" y="60"/>
                  </a:lnTo>
                  <a:lnTo>
                    <a:pt x="61" y="65"/>
                  </a:lnTo>
                  <a:lnTo>
                    <a:pt x="71" y="60"/>
                  </a:lnTo>
                  <a:lnTo>
                    <a:pt x="81" y="55"/>
                  </a:lnTo>
                  <a:lnTo>
                    <a:pt x="81" y="50"/>
                  </a:lnTo>
                  <a:lnTo>
                    <a:pt x="86" y="45"/>
                  </a:lnTo>
                  <a:lnTo>
                    <a:pt x="91" y="40"/>
                  </a:lnTo>
                  <a:lnTo>
                    <a:pt x="96" y="40"/>
                  </a:lnTo>
                  <a:lnTo>
                    <a:pt x="101" y="40"/>
                  </a:lnTo>
                  <a:lnTo>
                    <a:pt x="106" y="35"/>
                  </a:lnTo>
                  <a:lnTo>
                    <a:pt x="111" y="30"/>
                  </a:lnTo>
                  <a:lnTo>
                    <a:pt x="116" y="30"/>
                  </a:lnTo>
                  <a:lnTo>
                    <a:pt x="121" y="25"/>
                  </a:lnTo>
                  <a:lnTo>
                    <a:pt x="126" y="25"/>
                  </a:lnTo>
                  <a:lnTo>
                    <a:pt x="131" y="25"/>
                  </a:lnTo>
                  <a:lnTo>
                    <a:pt x="136" y="25"/>
                  </a:lnTo>
                  <a:lnTo>
                    <a:pt x="141" y="25"/>
                  </a:lnTo>
                  <a:lnTo>
                    <a:pt x="146" y="25"/>
                  </a:lnTo>
                  <a:lnTo>
                    <a:pt x="151" y="25"/>
                  </a:lnTo>
                  <a:lnTo>
                    <a:pt x="156" y="25"/>
                  </a:lnTo>
                  <a:lnTo>
                    <a:pt x="161" y="25"/>
                  </a:lnTo>
                  <a:lnTo>
                    <a:pt x="166" y="25"/>
                  </a:lnTo>
                  <a:lnTo>
                    <a:pt x="166" y="30"/>
                  </a:lnTo>
                  <a:lnTo>
                    <a:pt x="192" y="0"/>
                  </a:lnTo>
                  <a:lnTo>
                    <a:pt x="202" y="10"/>
                  </a:lnTo>
                  <a:lnTo>
                    <a:pt x="207" y="10"/>
                  </a:lnTo>
                  <a:lnTo>
                    <a:pt x="212" y="10"/>
                  </a:lnTo>
                  <a:lnTo>
                    <a:pt x="212" y="5"/>
                  </a:lnTo>
                  <a:lnTo>
                    <a:pt x="217" y="15"/>
                  </a:lnTo>
                  <a:lnTo>
                    <a:pt x="227" y="5"/>
                  </a:lnTo>
                  <a:lnTo>
                    <a:pt x="237" y="5"/>
                  </a:lnTo>
                  <a:lnTo>
                    <a:pt x="242" y="0"/>
                  </a:lnTo>
                  <a:lnTo>
                    <a:pt x="242" y="5"/>
                  </a:lnTo>
                  <a:lnTo>
                    <a:pt x="247" y="5"/>
                  </a:lnTo>
                  <a:lnTo>
                    <a:pt x="247" y="10"/>
                  </a:lnTo>
                  <a:lnTo>
                    <a:pt x="257" y="0"/>
                  </a:lnTo>
                  <a:lnTo>
                    <a:pt x="262" y="10"/>
                  </a:lnTo>
                  <a:lnTo>
                    <a:pt x="257" y="10"/>
                  </a:lnTo>
                  <a:lnTo>
                    <a:pt x="262" y="15"/>
                  </a:lnTo>
                  <a:lnTo>
                    <a:pt x="267" y="15"/>
                  </a:lnTo>
                  <a:lnTo>
                    <a:pt x="272" y="25"/>
                  </a:lnTo>
                  <a:lnTo>
                    <a:pt x="277" y="30"/>
                  </a:lnTo>
                  <a:lnTo>
                    <a:pt x="282" y="30"/>
                  </a:lnTo>
                  <a:lnTo>
                    <a:pt x="282" y="35"/>
                  </a:lnTo>
                  <a:lnTo>
                    <a:pt x="287" y="40"/>
                  </a:lnTo>
                  <a:lnTo>
                    <a:pt x="287" y="45"/>
                  </a:lnTo>
                  <a:lnTo>
                    <a:pt x="282" y="45"/>
                  </a:lnTo>
                  <a:lnTo>
                    <a:pt x="277" y="45"/>
                  </a:lnTo>
                  <a:lnTo>
                    <a:pt x="277" y="50"/>
                  </a:lnTo>
                  <a:lnTo>
                    <a:pt x="282" y="50"/>
                  </a:lnTo>
                  <a:lnTo>
                    <a:pt x="287" y="55"/>
                  </a:lnTo>
                  <a:lnTo>
                    <a:pt x="297" y="50"/>
                  </a:lnTo>
                  <a:lnTo>
                    <a:pt x="297" y="45"/>
                  </a:lnTo>
                  <a:lnTo>
                    <a:pt x="302" y="40"/>
                  </a:lnTo>
                  <a:lnTo>
                    <a:pt x="302" y="45"/>
                  </a:lnTo>
                  <a:lnTo>
                    <a:pt x="308" y="50"/>
                  </a:lnTo>
                  <a:lnTo>
                    <a:pt x="318" y="45"/>
                  </a:lnTo>
                  <a:lnTo>
                    <a:pt x="318" y="50"/>
                  </a:lnTo>
                  <a:lnTo>
                    <a:pt x="328" y="45"/>
                  </a:lnTo>
                  <a:lnTo>
                    <a:pt x="328" y="40"/>
                  </a:lnTo>
                  <a:lnTo>
                    <a:pt x="333" y="35"/>
                  </a:lnTo>
                  <a:lnTo>
                    <a:pt x="338" y="35"/>
                  </a:lnTo>
                  <a:lnTo>
                    <a:pt x="343" y="35"/>
                  </a:lnTo>
                  <a:lnTo>
                    <a:pt x="353" y="35"/>
                  </a:lnTo>
                  <a:lnTo>
                    <a:pt x="358" y="35"/>
                  </a:lnTo>
                  <a:lnTo>
                    <a:pt x="358" y="30"/>
                  </a:lnTo>
                  <a:lnTo>
                    <a:pt x="368" y="20"/>
                  </a:lnTo>
                  <a:lnTo>
                    <a:pt x="373" y="20"/>
                  </a:lnTo>
                  <a:lnTo>
                    <a:pt x="373" y="25"/>
                  </a:lnTo>
                  <a:lnTo>
                    <a:pt x="378" y="35"/>
                  </a:lnTo>
                  <a:lnTo>
                    <a:pt x="388" y="30"/>
                  </a:lnTo>
                  <a:lnTo>
                    <a:pt x="398" y="40"/>
                  </a:lnTo>
                  <a:lnTo>
                    <a:pt x="408" y="55"/>
                  </a:lnTo>
                  <a:lnTo>
                    <a:pt x="418" y="45"/>
                  </a:lnTo>
                  <a:lnTo>
                    <a:pt x="423" y="50"/>
                  </a:lnTo>
                  <a:lnTo>
                    <a:pt x="418" y="55"/>
                  </a:lnTo>
                  <a:lnTo>
                    <a:pt x="413" y="55"/>
                  </a:lnTo>
                  <a:lnTo>
                    <a:pt x="413" y="60"/>
                  </a:lnTo>
                  <a:lnTo>
                    <a:pt x="413" y="65"/>
                  </a:lnTo>
                  <a:lnTo>
                    <a:pt x="418" y="60"/>
                  </a:lnTo>
                  <a:lnTo>
                    <a:pt x="423" y="65"/>
                  </a:lnTo>
                  <a:lnTo>
                    <a:pt x="423" y="70"/>
                  </a:lnTo>
                  <a:lnTo>
                    <a:pt x="434" y="60"/>
                  </a:lnTo>
                  <a:lnTo>
                    <a:pt x="449" y="75"/>
                  </a:lnTo>
                  <a:lnTo>
                    <a:pt x="459" y="65"/>
                  </a:lnTo>
                  <a:lnTo>
                    <a:pt x="464" y="65"/>
                  </a:lnTo>
                  <a:lnTo>
                    <a:pt x="469" y="70"/>
                  </a:lnTo>
                  <a:lnTo>
                    <a:pt x="469" y="65"/>
                  </a:lnTo>
                  <a:lnTo>
                    <a:pt x="489" y="80"/>
                  </a:lnTo>
                  <a:lnTo>
                    <a:pt x="504" y="80"/>
                  </a:lnTo>
                  <a:lnTo>
                    <a:pt x="504" y="70"/>
                  </a:lnTo>
                  <a:lnTo>
                    <a:pt x="509" y="70"/>
                  </a:lnTo>
                  <a:lnTo>
                    <a:pt x="509" y="75"/>
                  </a:lnTo>
                  <a:lnTo>
                    <a:pt x="514" y="75"/>
                  </a:lnTo>
                  <a:lnTo>
                    <a:pt x="519" y="75"/>
                  </a:lnTo>
                  <a:lnTo>
                    <a:pt x="519" y="101"/>
                  </a:lnTo>
                  <a:lnTo>
                    <a:pt x="524" y="106"/>
                  </a:lnTo>
                  <a:lnTo>
                    <a:pt x="519" y="111"/>
                  </a:lnTo>
                  <a:lnTo>
                    <a:pt x="509" y="101"/>
                  </a:lnTo>
                  <a:lnTo>
                    <a:pt x="504" y="106"/>
                  </a:lnTo>
                  <a:lnTo>
                    <a:pt x="509" y="116"/>
                  </a:lnTo>
                  <a:lnTo>
                    <a:pt x="504" y="116"/>
                  </a:lnTo>
                  <a:lnTo>
                    <a:pt x="504" y="121"/>
                  </a:lnTo>
                  <a:lnTo>
                    <a:pt x="499" y="126"/>
                  </a:lnTo>
                  <a:lnTo>
                    <a:pt x="494" y="126"/>
                  </a:lnTo>
                  <a:lnTo>
                    <a:pt x="484" y="131"/>
                  </a:lnTo>
                  <a:lnTo>
                    <a:pt x="484" y="126"/>
                  </a:lnTo>
                  <a:lnTo>
                    <a:pt x="479" y="131"/>
                  </a:lnTo>
                  <a:lnTo>
                    <a:pt x="499" y="161"/>
                  </a:lnTo>
                  <a:lnTo>
                    <a:pt x="489" y="161"/>
                  </a:lnTo>
                  <a:lnTo>
                    <a:pt x="484" y="161"/>
                  </a:lnTo>
                  <a:lnTo>
                    <a:pt x="484" y="166"/>
                  </a:lnTo>
                  <a:lnTo>
                    <a:pt x="479" y="166"/>
                  </a:lnTo>
                  <a:lnTo>
                    <a:pt x="484" y="171"/>
                  </a:lnTo>
                  <a:lnTo>
                    <a:pt x="489" y="171"/>
                  </a:lnTo>
                  <a:lnTo>
                    <a:pt x="494" y="171"/>
                  </a:lnTo>
                  <a:lnTo>
                    <a:pt x="499" y="171"/>
                  </a:lnTo>
                  <a:lnTo>
                    <a:pt x="504" y="171"/>
                  </a:lnTo>
                  <a:lnTo>
                    <a:pt x="504" y="176"/>
                  </a:lnTo>
                  <a:lnTo>
                    <a:pt x="509" y="176"/>
                  </a:lnTo>
                  <a:lnTo>
                    <a:pt x="514" y="176"/>
                  </a:lnTo>
                  <a:lnTo>
                    <a:pt x="514" y="181"/>
                  </a:lnTo>
                  <a:lnTo>
                    <a:pt x="514" y="186"/>
                  </a:lnTo>
                  <a:lnTo>
                    <a:pt x="529" y="191"/>
                  </a:lnTo>
                  <a:lnTo>
                    <a:pt x="534" y="181"/>
                  </a:lnTo>
                  <a:lnTo>
                    <a:pt x="539" y="186"/>
                  </a:lnTo>
                  <a:lnTo>
                    <a:pt x="539" y="196"/>
                  </a:lnTo>
                  <a:lnTo>
                    <a:pt x="549" y="201"/>
                  </a:lnTo>
                  <a:lnTo>
                    <a:pt x="544" y="211"/>
                  </a:lnTo>
                  <a:lnTo>
                    <a:pt x="544" y="206"/>
                  </a:lnTo>
                  <a:lnTo>
                    <a:pt x="534" y="227"/>
                  </a:lnTo>
                  <a:lnTo>
                    <a:pt x="544" y="232"/>
                  </a:lnTo>
                  <a:close/>
                </a:path>
              </a:pathLst>
            </a:custGeom>
            <a:solidFill>
              <a:schemeClr val="accent4"/>
            </a:solidFill>
            <a:ln w="9525">
              <a:solidFill>
                <a:schemeClr val="bg1"/>
              </a:solidFill>
              <a:round/>
              <a:headEnd/>
              <a:tailEnd/>
            </a:ln>
          </p:spPr>
          <p:txBody>
            <a:bodyPr/>
            <a:lstStyle/>
            <a:p>
              <a:endParaRPr lang="en-US" sz="3200" dirty="0"/>
            </a:p>
          </p:txBody>
        </p:sp>
        <p:sp>
          <p:nvSpPr>
            <p:cNvPr id="22" name="Freeform 529">
              <a:extLst>
                <a:ext uri="{FF2B5EF4-FFF2-40B4-BE49-F238E27FC236}">
                  <a16:creationId xmlns:a16="http://schemas.microsoft.com/office/drawing/2014/main" id="{FF110D10-62E4-0564-357C-7E8893561412}"/>
                </a:ext>
              </a:extLst>
            </p:cNvPr>
            <p:cNvSpPr>
              <a:spLocks/>
            </p:cNvSpPr>
            <p:nvPr/>
          </p:nvSpPr>
          <p:spPr bwMode="auto">
            <a:xfrm rot="770163">
              <a:off x="1719762" y="2387191"/>
              <a:ext cx="792711" cy="916943"/>
            </a:xfrm>
            <a:custGeom>
              <a:avLst/>
              <a:gdLst>
                <a:gd name="T0" fmla="*/ 2147483647 w 393"/>
                <a:gd name="T1" fmla="*/ 2147483647 h 474"/>
                <a:gd name="T2" fmla="*/ 2147483647 w 393"/>
                <a:gd name="T3" fmla="*/ 2147483647 h 474"/>
                <a:gd name="T4" fmla="*/ 2147483647 w 393"/>
                <a:gd name="T5" fmla="*/ 2147483647 h 474"/>
                <a:gd name="T6" fmla="*/ 2147483647 w 393"/>
                <a:gd name="T7" fmla="*/ 2147483647 h 474"/>
                <a:gd name="T8" fmla="*/ 2147483647 w 393"/>
                <a:gd name="T9" fmla="*/ 2147483647 h 474"/>
                <a:gd name="T10" fmla="*/ 2147483647 w 393"/>
                <a:gd name="T11" fmla="*/ 2147483647 h 474"/>
                <a:gd name="T12" fmla="*/ 2147483647 w 393"/>
                <a:gd name="T13" fmla="*/ 2147483647 h 474"/>
                <a:gd name="T14" fmla="*/ 2147483647 w 393"/>
                <a:gd name="T15" fmla="*/ 2147483647 h 474"/>
                <a:gd name="T16" fmla="*/ 2147483647 w 393"/>
                <a:gd name="T17" fmla="*/ 2147483647 h 474"/>
                <a:gd name="T18" fmla="*/ 2147483647 w 393"/>
                <a:gd name="T19" fmla="*/ 2147483647 h 474"/>
                <a:gd name="T20" fmla="*/ 2147483647 w 393"/>
                <a:gd name="T21" fmla="*/ 2147483647 h 474"/>
                <a:gd name="T22" fmla="*/ 2147483647 w 393"/>
                <a:gd name="T23" fmla="*/ 2147483647 h 474"/>
                <a:gd name="T24" fmla="*/ 2147483647 w 393"/>
                <a:gd name="T25" fmla="*/ 2147483647 h 474"/>
                <a:gd name="T26" fmla="*/ 2147483647 w 393"/>
                <a:gd name="T27" fmla="*/ 2147483647 h 474"/>
                <a:gd name="T28" fmla="*/ 2147483647 w 393"/>
                <a:gd name="T29" fmla="*/ 2147483647 h 474"/>
                <a:gd name="T30" fmla="*/ 2147483647 w 393"/>
                <a:gd name="T31" fmla="*/ 2147483647 h 474"/>
                <a:gd name="T32" fmla="*/ 2147483647 w 393"/>
                <a:gd name="T33" fmla="*/ 2147483647 h 474"/>
                <a:gd name="T34" fmla="*/ 2147483647 w 393"/>
                <a:gd name="T35" fmla="*/ 2147483647 h 474"/>
                <a:gd name="T36" fmla="*/ 2147483647 w 393"/>
                <a:gd name="T37" fmla="*/ 2147483647 h 474"/>
                <a:gd name="T38" fmla="*/ 0 w 393"/>
                <a:gd name="T39" fmla="*/ 2147483647 h 474"/>
                <a:gd name="T40" fmla="*/ 2147483647 w 393"/>
                <a:gd name="T41" fmla="*/ 2147483647 h 474"/>
                <a:gd name="T42" fmla="*/ 2147483647 w 393"/>
                <a:gd name="T43" fmla="*/ 2147483647 h 474"/>
                <a:gd name="T44" fmla="*/ 2147483647 w 393"/>
                <a:gd name="T45" fmla="*/ 2147483647 h 474"/>
                <a:gd name="T46" fmla="*/ 2147483647 w 393"/>
                <a:gd name="T47" fmla="*/ 2147483647 h 474"/>
                <a:gd name="T48" fmla="*/ 2147483647 w 393"/>
                <a:gd name="T49" fmla="*/ 2147483647 h 474"/>
                <a:gd name="T50" fmla="*/ 2147483647 w 393"/>
                <a:gd name="T51" fmla="*/ 2147483647 h 474"/>
                <a:gd name="T52" fmla="*/ 2147483647 w 393"/>
                <a:gd name="T53" fmla="*/ 2147483647 h 474"/>
                <a:gd name="T54" fmla="*/ 2147483647 w 393"/>
                <a:gd name="T55" fmla="*/ 2147483647 h 474"/>
                <a:gd name="T56" fmla="*/ 2147483647 w 393"/>
                <a:gd name="T57" fmla="*/ 2147483647 h 474"/>
                <a:gd name="T58" fmla="*/ 2147483647 w 393"/>
                <a:gd name="T59" fmla="*/ 2147483647 h 474"/>
                <a:gd name="T60" fmla="*/ 2147483647 w 393"/>
                <a:gd name="T61" fmla="*/ 2147483647 h 474"/>
                <a:gd name="T62" fmla="*/ 2147483647 w 393"/>
                <a:gd name="T63" fmla="*/ 2147483647 h 474"/>
                <a:gd name="T64" fmla="*/ 2147483647 w 393"/>
                <a:gd name="T65" fmla="*/ 2147483647 h 474"/>
                <a:gd name="T66" fmla="*/ 2147483647 w 393"/>
                <a:gd name="T67" fmla="*/ 0 h 474"/>
                <a:gd name="T68" fmla="*/ 2147483647 w 393"/>
                <a:gd name="T69" fmla="*/ 2147483647 h 474"/>
                <a:gd name="T70" fmla="*/ 2147483647 w 393"/>
                <a:gd name="T71" fmla="*/ 2147483647 h 474"/>
                <a:gd name="T72" fmla="*/ 2147483647 w 393"/>
                <a:gd name="T73" fmla="*/ 2147483647 h 474"/>
                <a:gd name="T74" fmla="*/ 2147483647 w 393"/>
                <a:gd name="T75" fmla="*/ 2147483647 h 474"/>
                <a:gd name="T76" fmla="*/ 2147483647 w 393"/>
                <a:gd name="T77" fmla="*/ 2147483647 h 474"/>
                <a:gd name="T78" fmla="*/ 2147483647 w 393"/>
                <a:gd name="T79" fmla="*/ 2147483647 h 474"/>
                <a:gd name="T80" fmla="*/ 2147483647 w 393"/>
                <a:gd name="T81" fmla="*/ 2147483647 h 474"/>
                <a:gd name="T82" fmla="*/ 2147483647 w 393"/>
                <a:gd name="T83" fmla="*/ 2147483647 h 474"/>
                <a:gd name="T84" fmla="*/ 2147483647 w 393"/>
                <a:gd name="T85" fmla="*/ 2147483647 h 474"/>
                <a:gd name="T86" fmla="*/ 2147483647 w 393"/>
                <a:gd name="T87" fmla="*/ 2147483647 h 474"/>
                <a:gd name="T88" fmla="*/ 2147483647 w 393"/>
                <a:gd name="T89" fmla="*/ 2147483647 h 474"/>
                <a:gd name="T90" fmla="*/ 2147483647 w 393"/>
                <a:gd name="T91" fmla="*/ 2147483647 h 474"/>
                <a:gd name="T92" fmla="*/ 2147483647 w 393"/>
                <a:gd name="T93" fmla="*/ 2147483647 h 474"/>
                <a:gd name="T94" fmla="*/ 2147483647 w 393"/>
                <a:gd name="T95" fmla="*/ 2147483647 h 474"/>
                <a:gd name="T96" fmla="*/ 2147483647 w 393"/>
                <a:gd name="T97" fmla="*/ 2147483647 h 474"/>
                <a:gd name="T98" fmla="*/ 2147483647 w 393"/>
                <a:gd name="T99" fmla="*/ 2147483647 h 474"/>
                <a:gd name="T100" fmla="*/ 2147483647 w 393"/>
                <a:gd name="T101" fmla="*/ 2147483647 h 474"/>
                <a:gd name="T102" fmla="*/ 2147483647 w 393"/>
                <a:gd name="T103" fmla="*/ 2147483647 h 474"/>
                <a:gd name="T104" fmla="*/ 2147483647 w 393"/>
                <a:gd name="T105" fmla="*/ 2147483647 h 474"/>
                <a:gd name="T106" fmla="*/ 2147483647 w 393"/>
                <a:gd name="T107" fmla="*/ 2147483647 h 474"/>
                <a:gd name="T108" fmla="*/ 2147483647 w 393"/>
                <a:gd name="T109" fmla="*/ 2147483647 h 474"/>
                <a:gd name="T110" fmla="*/ 2147483647 w 393"/>
                <a:gd name="T111" fmla="*/ 2147483647 h 474"/>
                <a:gd name="T112" fmla="*/ 2147483647 w 393"/>
                <a:gd name="T113" fmla="*/ 2147483647 h 474"/>
                <a:gd name="T114" fmla="*/ 2147483647 w 393"/>
                <a:gd name="T115" fmla="*/ 2147483647 h 474"/>
                <a:gd name="T116" fmla="*/ 2147483647 w 393"/>
                <a:gd name="T117" fmla="*/ 2147483647 h 474"/>
                <a:gd name="T118" fmla="*/ 2147483647 w 393"/>
                <a:gd name="T119" fmla="*/ 2147483647 h 474"/>
                <a:gd name="T120" fmla="*/ 2147483647 w 393"/>
                <a:gd name="T121" fmla="*/ 2147483647 h 474"/>
                <a:gd name="T122" fmla="*/ 2147483647 w 393"/>
                <a:gd name="T123" fmla="*/ 2147483647 h 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3"/>
                <a:gd name="T187" fmla="*/ 0 h 474"/>
                <a:gd name="T188" fmla="*/ 393 w 393"/>
                <a:gd name="T189" fmla="*/ 474 h 4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3" h="474">
                  <a:moveTo>
                    <a:pt x="307" y="469"/>
                  </a:moveTo>
                  <a:lnTo>
                    <a:pt x="302" y="469"/>
                  </a:lnTo>
                  <a:lnTo>
                    <a:pt x="297" y="474"/>
                  </a:lnTo>
                  <a:lnTo>
                    <a:pt x="297" y="469"/>
                  </a:lnTo>
                  <a:lnTo>
                    <a:pt x="297" y="464"/>
                  </a:lnTo>
                  <a:lnTo>
                    <a:pt x="292" y="464"/>
                  </a:lnTo>
                  <a:lnTo>
                    <a:pt x="292" y="459"/>
                  </a:lnTo>
                  <a:lnTo>
                    <a:pt x="287" y="459"/>
                  </a:lnTo>
                  <a:lnTo>
                    <a:pt x="287" y="454"/>
                  </a:lnTo>
                  <a:lnTo>
                    <a:pt x="282" y="454"/>
                  </a:lnTo>
                  <a:lnTo>
                    <a:pt x="282" y="449"/>
                  </a:lnTo>
                  <a:lnTo>
                    <a:pt x="277" y="449"/>
                  </a:lnTo>
                  <a:lnTo>
                    <a:pt x="272" y="449"/>
                  </a:lnTo>
                  <a:lnTo>
                    <a:pt x="272" y="444"/>
                  </a:lnTo>
                  <a:lnTo>
                    <a:pt x="272" y="449"/>
                  </a:lnTo>
                  <a:lnTo>
                    <a:pt x="267" y="449"/>
                  </a:lnTo>
                  <a:lnTo>
                    <a:pt x="267" y="444"/>
                  </a:lnTo>
                  <a:lnTo>
                    <a:pt x="262" y="449"/>
                  </a:lnTo>
                  <a:lnTo>
                    <a:pt x="262" y="444"/>
                  </a:lnTo>
                  <a:lnTo>
                    <a:pt x="257" y="444"/>
                  </a:lnTo>
                  <a:lnTo>
                    <a:pt x="252" y="444"/>
                  </a:lnTo>
                  <a:lnTo>
                    <a:pt x="252" y="439"/>
                  </a:lnTo>
                  <a:lnTo>
                    <a:pt x="252" y="434"/>
                  </a:lnTo>
                  <a:lnTo>
                    <a:pt x="247" y="434"/>
                  </a:lnTo>
                  <a:lnTo>
                    <a:pt x="247" y="429"/>
                  </a:lnTo>
                  <a:lnTo>
                    <a:pt x="241" y="429"/>
                  </a:lnTo>
                  <a:lnTo>
                    <a:pt x="241" y="423"/>
                  </a:lnTo>
                  <a:lnTo>
                    <a:pt x="236" y="423"/>
                  </a:lnTo>
                  <a:lnTo>
                    <a:pt x="231" y="418"/>
                  </a:lnTo>
                  <a:lnTo>
                    <a:pt x="226" y="408"/>
                  </a:lnTo>
                  <a:lnTo>
                    <a:pt x="226" y="403"/>
                  </a:lnTo>
                  <a:lnTo>
                    <a:pt x="231" y="398"/>
                  </a:lnTo>
                  <a:lnTo>
                    <a:pt x="231" y="393"/>
                  </a:lnTo>
                  <a:lnTo>
                    <a:pt x="226" y="383"/>
                  </a:lnTo>
                  <a:lnTo>
                    <a:pt x="216" y="378"/>
                  </a:lnTo>
                  <a:lnTo>
                    <a:pt x="211" y="373"/>
                  </a:lnTo>
                  <a:lnTo>
                    <a:pt x="206" y="368"/>
                  </a:lnTo>
                  <a:lnTo>
                    <a:pt x="206" y="363"/>
                  </a:lnTo>
                  <a:lnTo>
                    <a:pt x="211" y="358"/>
                  </a:lnTo>
                  <a:lnTo>
                    <a:pt x="206" y="353"/>
                  </a:lnTo>
                  <a:lnTo>
                    <a:pt x="196" y="348"/>
                  </a:lnTo>
                  <a:lnTo>
                    <a:pt x="201" y="343"/>
                  </a:lnTo>
                  <a:lnTo>
                    <a:pt x="196" y="338"/>
                  </a:lnTo>
                  <a:lnTo>
                    <a:pt x="191" y="333"/>
                  </a:lnTo>
                  <a:lnTo>
                    <a:pt x="186" y="328"/>
                  </a:lnTo>
                  <a:lnTo>
                    <a:pt x="171" y="323"/>
                  </a:lnTo>
                  <a:lnTo>
                    <a:pt x="171" y="318"/>
                  </a:lnTo>
                  <a:lnTo>
                    <a:pt x="161" y="313"/>
                  </a:lnTo>
                  <a:lnTo>
                    <a:pt x="156" y="313"/>
                  </a:lnTo>
                  <a:lnTo>
                    <a:pt x="156" y="318"/>
                  </a:lnTo>
                  <a:lnTo>
                    <a:pt x="161" y="318"/>
                  </a:lnTo>
                  <a:lnTo>
                    <a:pt x="156" y="323"/>
                  </a:lnTo>
                  <a:lnTo>
                    <a:pt x="151" y="328"/>
                  </a:lnTo>
                  <a:lnTo>
                    <a:pt x="146" y="328"/>
                  </a:lnTo>
                  <a:lnTo>
                    <a:pt x="141" y="323"/>
                  </a:lnTo>
                  <a:lnTo>
                    <a:pt x="131" y="323"/>
                  </a:lnTo>
                  <a:lnTo>
                    <a:pt x="131" y="318"/>
                  </a:lnTo>
                  <a:lnTo>
                    <a:pt x="126" y="308"/>
                  </a:lnTo>
                  <a:lnTo>
                    <a:pt x="126" y="303"/>
                  </a:lnTo>
                  <a:lnTo>
                    <a:pt x="126" y="297"/>
                  </a:lnTo>
                  <a:lnTo>
                    <a:pt x="121" y="292"/>
                  </a:lnTo>
                  <a:lnTo>
                    <a:pt x="121" y="287"/>
                  </a:lnTo>
                  <a:lnTo>
                    <a:pt x="121" y="282"/>
                  </a:lnTo>
                  <a:lnTo>
                    <a:pt x="115" y="287"/>
                  </a:lnTo>
                  <a:lnTo>
                    <a:pt x="110" y="292"/>
                  </a:lnTo>
                  <a:lnTo>
                    <a:pt x="105" y="292"/>
                  </a:lnTo>
                  <a:lnTo>
                    <a:pt x="100" y="292"/>
                  </a:lnTo>
                  <a:lnTo>
                    <a:pt x="95" y="303"/>
                  </a:lnTo>
                  <a:lnTo>
                    <a:pt x="95" y="308"/>
                  </a:lnTo>
                  <a:lnTo>
                    <a:pt x="95" y="313"/>
                  </a:lnTo>
                  <a:lnTo>
                    <a:pt x="85" y="313"/>
                  </a:lnTo>
                  <a:lnTo>
                    <a:pt x="85" y="308"/>
                  </a:lnTo>
                  <a:lnTo>
                    <a:pt x="80" y="303"/>
                  </a:lnTo>
                  <a:lnTo>
                    <a:pt x="80" y="297"/>
                  </a:lnTo>
                  <a:lnTo>
                    <a:pt x="80" y="292"/>
                  </a:lnTo>
                  <a:lnTo>
                    <a:pt x="80" y="287"/>
                  </a:lnTo>
                  <a:lnTo>
                    <a:pt x="75" y="287"/>
                  </a:lnTo>
                  <a:lnTo>
                    <a:pt x="70" y="287"/>
                  </a:lnTo>
                  <a:lnTo>
                    <a:pt x="65" y="287"/>
                  </a:lnTo>
                  <a:lnTo>
                    <a:pt x="65" y="282"/>
                  </a:lnTo>
                  <a:lnTo>
                    <a:pt x="60" y="282"/>
                  </a:lnTo>
                  <a:lnTo>
                    <a:pt x="55" y="277"/>
                  </a:lnTo>
                  <a:lnTo>
                    <a:pt x="55" y="272"/>
                  </a:lnTo>
                  <a:lnTo>
                    <a:pt x="50" y="267"/>
                  </a:lnTo>
                  <a:lnTo>
                    <a:pt x="45" y="267"/>
                  </a:lnTo>
                  <a:lnTo>
                    <a:pt x="35" y="272"/>
                  </a:lnTo>
                  <a:lnTo>
                    <a:pt x="30" y="267"/>
                  </a:lnTo>
                  <a:lnTo>
                    <a:pt x="25" y="262"/>
                  </a:lnTo>
                  <a:lnTo>
                    <a:pt x="20" y="257"/>
                  </a:lnTo>
                  <a:lnTo>
                    <a:pt x="15" y="252"/>
                  </a:lnTo>
                  <a:lnTo>
                    <a:pt x="5" y="252"/>
                  </a:lnTo>
                  <a:lnTo>
                    <a:pt x="5" y="247"/>
                  </a:lnTo>
                  <a:lnTo>
                    <a:pt x="10" y="237"/>
                  </a:lnTo>
                  <a:lnTo>
                    <a:pt x="5" y="232"/>
                  </a:lnTo>
                  <a:lnTo>
                    <a:pt x="5" y="227"/>
                  </a:lnTo>
                  <a:lnTo>
                    <a:pt x="5" y="222"/>
                  </a:lnTo>
                  <a:lnTo>
                    <a:pt x="5" y="217"/>
                  </a:lnTo>
                  <a:lnTo>
                    <a:pt x="10" y="212"/>
                  </a:lnTo>
                  <a:lnTo>
                    <a:pt x="5" y="212"/>
                  </a:lnTo>
                  <a:lnTo>
                    <a:pt x="0" y="212"/>
                  </a:lnTo>
                  <a:lnTo>
                    <a:pt x="0" y="202"/>
                  </a:lnTo>
                  <a:lnTo>
                    <a:pt x="0" y="197"/>
                  </a:lnTo>
                  <a:lnTo>
                    <a:pt x="0" y="192"/>
                  </a:lnTo>
                  <a:lnTo>
                    <a:pt x="0" y="187"/>
                  </a:lnTo>
                  <a:lnTo>
                    <a:pt x="5" y="177"/>
                  </a:lnTo>
                  <a:lnTo>
                    <a:pt x="5" y="172"/>
                  </a:lnTo>
                  <a:lnTo>
                    <a:pt x="10" y="166"/>
                  </a:lnTo>
                  <a:lnTo>
                    <a:pt x="10" y="172"/>
                  </a:lnTo>
                  <a:lnTo>
                    <a:pt x="15" y="166"/>
                  </a:lnTo>
                  <a:lnTo>
                    <a:pt x="15" y="156"/>
                  </a:lnTo>
                  <a:lnTo>
                    <a:pt x="10" y="156"/>
                  </a:lnTo>
                  <a:lnTo>
                    <a:pt x="10" y="146"/>
                  </a:lnTo>
                  <a:lnTo>
                    <a:pt x="20" y="151"/>
                  </a:lnTo>
                  <a:lnTo>
                    <a:pt x="20" y="146"/>
                  </a:lnTo>
                  <a:lnTo>
                    <a:pt x="20" y="141"/>
                  </a:lnTo>
                  <a:lnTo>
                    <a:pt x="25" y="141"/>
                  </a:lnTo>
                  <a:lnTo>
                    <a:pt x="30" y="146"/>
                  </a:lnTo>
                  <a:lnTo>
                    <a:pt x="45" y="141"/>
                  </a:lnTo>
                  <a:lnTo>
                    <a:pt x="50" y="141"/>
                  </a:lnTo>
                  <a:lnTo>
                    <a:pt x="55" y="136"/>
                  </a:lnTo>
                  <a:lnTo>
                    <a:pt x="60" y="131"/>
                  </a:lnTo>
                  <a:lnTo>
                    <a:pt x="70" y="131"/>
                  </a:lnTo>
                  <a:lnTo>
                    <a:pt x="70" y="136"/>
                  </a:lnTo>
                  <a:lnTo>
                    <a:pt x="75" y="131"/>
                  </a:lnTo>
                  <a:lnTo>
                    <a:pt x="75" y="121"/>
                  </a:lnTo>
                  <a:lnTo>
                    <a:pt x="80" y="121"/>
                  </a:lnTo>
                  <a:lnTo>
                    <a:pt x="85" y="121"/>
                  </a:lnTo>
                  <a:lnTo>
                    <a:pt x="90" y="121"/>
                  </a:lnTo>
                  <a:lnTo>
                    <a:pt x="95" y="126"/>
                  </a:lnTo>
                  <a:lnTo>
                    <a:pt x="95" y="121"/>
                  </a:lnTo>
                  <a:lnTo>
                    <a:pt x="100" y="121"/>
                  </a:lnTo>
                  <a:lnTo>
                    <a:pt x="105" y="116"/>
                  </a:lnTo>
                  <a:lnTo>
                    <a:pt x="110" y="116"/>
                  </a:lnTo>
                  <a:lnTo>
                    <a:pt x="115" y="111"/>
                  </a:lnTo>
                  <a:lnTo>
                    <a:pt x="115" y="106"/>
                  </a:lnTo>
                  <a:lnTo>
                    <a:pt x="126" y="106"/>
                  </a:lnTo>
                  <a:lnTo>
                    <a:pt x="126" y="101"/>
                  </a:lnTo>
                  <a:lnTo>
                    <a:pt x="131" y="101"/>
                  </a:lnTo>
                  <a:lnTo>
                    <a:pt x="136" y="106"/>
                  </a:lnTo>
                  <a:lnTo>
                    <a:pt x="141" y="106"/>
                  </a:lnTo>
                  <a:lnTo>
                    <a:pt x="141" y="101"/>
                  </a:lnTo>
                  <a:lnTo>
                    <a:pt x="136" y="91"/>
                  </a:lnTo>
                  <a:lnTo>
                    <a:pt x="141" y="91"/>
                  </a:lnTo>
                  <a:lnTo>
                    <a:pt x="131" y="91"/>
                  </a:lnTo>
                  <a:lnTo>
                    <a:pt x="126" y="91"/>
                  </a:lnTo>
                  <a:lnTo>
                    <a:pt x="121" y="91"/>
                  </a:lnTo>
                  <a:lnTo>
                    <a:pt x="121" y="76"/>
                  </a:lnTo>
                  <a:lnTo>
                    <a:pt x="115" y="76"/>
                  </a:lnTo>
                  <a:lnTo>
                    <a:pt x="110" y="81"/>
                  </a:lnTo>
                  <a:lnTo>
                    <a:pt x="110" y="71"/>
                  </a:lnTo>
                  <a:lnTo>
                    <a:pt x="115" y="71"/>
                  </a:lnTo>
                  <a:lnTo>
                    <a:pt x="121" y="66"/>
                  </a:lnTo>
                  <a:lnTo>
                    <a:pt x="121" y="71"/>
                  </a:lnTo>
                  <a:lnTo>
                    <a:pt x="126" y="66"/>
                  </a:lnTo>
                  <a:lnTo>
                    <a:pt x="126" y="61"/>
                  </a:lnTo>
                  <a:lnTo>
                    <a:pt x="126" y="56"/>
                  </a:lnTo>
                  <a:lnTo>
                    <a:pt x="131" y="51"/>
                  </a:lnTo>
                  <a:lnTo>
                    <a:pt x="126" y="51"/>
                  </a:lnTo>
                  <a:lnTo>
                    <a:pt x="121" y="51"/>
                  </a:lnTo>
                  <a:lnTo>
                    <a:pt x="115" y="41"/>
                  </a:lnTo>
                  <a:lnTo>
                    <a:pt x="115" y="35"/>
                  </a:lnTo>
                  <a:lnTo>
                    <a:pt x="115" y="30"/>
                  </a:lnTo>
                  <a:lnTo>
                    <a:pt x="121" y="30"/>
                  </a:lnTo>
                  <a:lnTo>
                    <a:pt x="121" y="25"/>
                  </a:lnTo>
                  <a:lnTo>
                    <a:pt x="121" y="20"/>
                  </a:lnTo>
                  <a:lnTo>
                    <a:pt x="121" y="15"/>
                  </a:lnTo>
                  <a:lnTo>
                    <a:pt x="126" y="15"/>
                  </a:lnTo>
                  <a:lnTo>
                    <a:pt x="121" y="10"/>
                  </a:lnTo>
                  <a:lnTo>
                    <a:pt x="126" y="5"/>
                  </a:lnTo>
                  <a:lnTo>
                    <a:pt x="126" y="0"/>
                  </a:lnTo>
                  <a:lnTo>
                    <a:pt x="136" y="0"/>
                  </a:lnTo>
                  <a:lnTo>
                    <a:pt x="136" y="5"/>
                  </a:lnTo>
                  <a:lnTo>
                    <a:pt x="146" y="5"/>
                  </a:lnTo>
                  <a:lnTo>
                    <a:pt x="156" y="10"/>
                  </a:lnTo>
                  <a:lnTo>
                    <a:pt x="161" y="5"/>
                  </a:lnTo>
                  <a:lnTo>
                    <a:pt x="166" y="10"/>
                  </a:lnTo>
                  <a:lnTo>
                    <a:pt x="171" y="10"/>
                  </a:lnTo>
                  <a:lnTo>
                    <a:pt x="181" y="20"/>
                  </a:lnTo>
                  <a:lnTo>
                    <a:pt x="186" y="35"/>
                  </a:lnTo>
                  <a:lnTo>
                    <a:pt x="191" y="30"/>
                  </a:lnTo>
                  <a:lnTo>
                    <a:pt x="196" y="35"/>
                  </a:lnTo>
                  <a:lnTo>
                    <a:pt x="201" y="41"/>
                  </a:lnTo>
                  <a:lnTo>
                    <a:pt x="206" y="41"/>
                  </a:lnTo>
                  <a:lnTo>
                    <a:pt x="201" y="46"/>
                  </a:lnTo>
                  <a:lnTo>
                    <a:pt x="201" y="56"/>
                  </a:lnTo>
                  <a:lnTo>
                    <a:pt x="201" y="61"/>
                  </a:lnTo>
                  <a:lnTo>
                    <a:pt x="206" y="61"/>
                  </a:lnTo>
                  <a:lnTo>
                    <a:pt x="206" y="66"/>
                  </a:lnTo>
                  <a:lnTo>
                    <a:pt x="211" y="66"/>
                  </a:lnTo>
                  <a:lnTo>
                    <a:pt x="216" y="71"/>
                  </a:lnTo>
                  <a:lnTo>
                    <a:pt x="221" y="66"/>
                  </a:lnTo>
                  <a:lnTo>
                    <a:pt x="221" y="71"/>
                  </a:lnTo>
                  <a:lnTo>
                    <a:pt x="216" y="76"/>
                  </a:lnTo>
                  <a:lnTo>
                    <a:pt x="216" y="81"/>
                  </a:lnTo>
                  <a:lnTo>
                    <a:pt x="216" y="86"/>
                  </a:lnTo>
                  <a:lnTo>
                    <a:pt x="211" y="86"/>
                  </a:lnTo>
                  <a:lnTo>
                    <a:pt x="211" y="91"/>
                  </a:lnTo>
                  <a:lnTo>
                    <a:pt x="226" y="96"/>
                  </a:lnTo>
                  <a:lnTo>
                    <a:pt x="231" y="96"/>
                  </a:lnTo>
                  <a:lnTo>
                    <a:pt x="236" y="96"/>
                  </a:lnTo>
                  <a:lnTo>
                    <a:pt x="236" y="101"/>
                  </a:lnTo>
                  <a:lnTo>
                    <a:pt x="236" y="106"/>
                  </a:lnTo>
                  <a:lnTo>
                    <a:pt x="241" y="106"/>
                  </a:lnTo>
                  <a:lnTo>
                    <a:pt x="236" y="111"/>
                  </a:lnTo>
                  <a:lnTo>
                    <a:pt x="236" y="106"/>
                  </a:lnTo>
                  <a:lnTo>
                    <a:pt x="226" y="111"/>
                  </a:lnTo>
                  <a:lnTo>
                    <a:pt x="226" y="116"/>
                  </a:lnTo>
                  <a:lnTo>
                    <a:pt x="231" y="121"/>
                  </a:lnTo>
                  <a:lnTo>
                    <a:pt x="236" y="121"/>
                  </a:lnTo>
                  <a:lnTo>
                    <a:pt x="241" y="131"/>
                  </a:lnTo>
                  <a:lnTo>
                    <a:pt x="252" y="121"/>
                  </a:lnTo>
                  <a:lnTo>
                    <a:pt x="257" y="126"/>
                  </a:lnTo>
                  <a:lnTo>
                    <a:pt x="262" y="131"/>
                  </a:lnTo>
                  <a:lnTo>
                    <a:pt x="267" y="131"/>
                  </a:lnTo>
                  <a:lnTo>
                    <a:pt x="272" y="131"/>
                  </a:lnTo>
                  <a:lnTo>
                    <a:pt x="272" y="136"/>
                  </a:lnTo>
                  <a:lnTo>
                    <a:pt x="277" y="136"/>
                  </a:lnTo>
                  <a:lnTo>
                    <a:pt x="277" y="141"/>
                  </a:lnTo>
                  <a:lnTo>
                    <a:pt x="277" y="146"/>
                  </a:lnTo>
                  <a:lnTo>
                    <a:pt x="277" y="151"/>
                  </a:lnTo>
                  <a:lnTo>
                    <a:pt x="277" y="156"/>
                  </a:lnTo>
                  <a:lnTo>
                    <a:pt x="282" y="156"/>
                  </a:lnTo>
                  <a:lnTo>
                    <a:pt x="287" y="156"/>
                  </a:lnTo>
                  <a:lnTo>
                    <a:pt x="287" y="151"/>
                  </a:lnTo>
                  <a:lnTo>
                    <a:pt x="282" y="146"/>
                  </a:lnTo>
                  <a:lnTo>
                    <a:pt x="287" y="146"/>
                  </a:lnTo>
                  <a:lnTo>
                    <a:pt x="287" y="141"/>
                  </a:lnTo>
                  <a:lnTo>
                    <a:pt x="292" y="136"/>
                  </a:lnTo>
                  <a:lnTo>
                    <a:pt x="297" y="141"/>
                  </a:lnTo>
                  <a:lnTo>
                    <a:pt x="292" y="146"/>
                  </a:lnTo>
                  <a:lnTo>
                    <a:pt x="297" y="151"/>
                  </a:lnTo>
                  <a:lnTo>
                    <a:pt x="292" y="156"/>
                  </a:lnTo>
                  <a:lnTo>
                    <a:pt x="292" y="161"/>
                  </a:lnTo>
                  <a:lnTo>
                    <a:pt x="297" y="161"/>
                  </a:lnTo>
                  <a:lnTo>
                    <a:pt x="297" y="156"/>
                  </a:lnTo>
                  <a:lnTo>
                    <a:pt x="297" y="151"/>
                  </a:lnTo>
                  <a:lnTo>
                    <a:pt x="302" y="151"/>
                  </a:lnTo>
                  <a:lnTo>
                    <a:pt x="307" y="156"/>
                  </a:lnTo>
                  <a:lnTo>
                    <a:pt x="312" y="156"/>
                  </a:lnTo>
                  <a:lnTo>
                    <a:pt x="317" y="156"/>
                  </a:lnTo>
                  <a:lnTo>
                    <a:pt x="317" y="151"/>
                  </a:lnTo>
                  <a:lnTo>
                    <a:pt x="327" y="156"/>
                  </a:lnTo>
                  <a:lnTo>
                    <a:pt x="332" y="151"/>
                  </a:lnTo>
                  <a:lnTo>
                    <a:pt x="332" y="146"/>
                  </a:lnTo>
                  <a:lnTo>
                    <a:pt x="337" y="146"/>
                  </a:lnTo>
                  <a:lnTo>
                    <a:pt x="337" y="151"/>
                  </a:lnTo>
                  <a:lnTo>
                    <a:pt x="337" y="156"/>
                  </a:lnTo>
                  <a:lnTo>
                    <a:pt x="342" y="156"/>
                  </a:lnTo>
                  <a:lnTo>
                    <a:pt x="347" y="161"/>
                  </a:lnTo>
                  <a:lnTo>
                    <a:pt x="352" y="161"/>
                  </a:lnTo>
                  <a:lnTo>
                    <a:pt x="357" y="161"/>
                  </a:lnTo>
                  <a:lnTo>
                    <a:pt x="362" y="166"/>
                  </a:lnTo>
                  <a:lnTo>
                    <a:pt x="367" y="166"/>
                  </a:lnTo>
                  <a:lnTo>
                    <a:pt x="373" y="172"/>
                  </a:lnTo>
                  <a:lnTo>
                    <a:pt x="373" y="177"/>
                  </a:lnTo>
                  <a:lnTo>
                    <a:pt x="373" y="182"/>
                  </a:lnTo>
                  <a:lnTo>
                    <a:pt x="378" y="182"/>
                  </a:lnTo>
                  <a:lnTo>
                    <a:pt x="378" y="187"/>
                  </a:lnTo>
                  <a:lnTo>
                    <a:pt x="378" y="192"/>
                  </a:lnTo>
                  <a:lnTo>
                    <a:pt x="373" y="197"/>
                  </a:lnTo>
                  <a:lnTo>
                    <a:pt x="373" y="202"/>
                  </a:lnTo>
                  <a:lnTo>
                    <a:pt x="373" y="207"/>
                  </a:lnTo>
                  <a:lnTo>
                    <a:pt x="373" y="212"/>
                  </a:lnTo>
                  <a:lnTo>
                    <a:pt x="378" y="217"/>
                  </a:lnTo>
                  <a:lnTo>
                    <a:pt x="378" y="227"/>
                  </a:lnTo>
                  <a:lnTo>
                    <a:pt x="383" y="232"/>
                  </a:lnTo>
                  <a:lnTo>
                    <a:pt x="383" y="237"/>
                  </a:lnTo>
                  <a:lnTo>
                    <a:pt x="383" y="247"/>
                  </a:lnTo>
                  <a:lnTo>
                    <a:pt x="383" y="252"/>
                  </a:lnTo>
                  <a:lnTo>
                    <a:pt x="388" y="252"/>
                  </a:lnTo>
                  <a:lnTo>
                    <a:pt x="388" y="257"/>
                  </a:lnTo>
                  <a:lnTo>
                    <a:pt x="388" y="262"/>
                  </a:lnTo>
                  <a:lnTo>
                    <a:pt x="393" y="267"/>
                  </a:lnTo>
                  <a:lnTo>
                    <a:pt x="388" y="272"/>
                  </a:lnTo>
                  <a:lnTo>
                    <a:pt x="383" y="267"/>
                  </a:lnTo>
                  <a:lnTo>
                    <a:pt x="373" y="267"/>
                  </a:lnTo>
                  <a:lnTo>
                    <a:pt x="367" y="267"/>
                  </a:lnTo>
                  <a:lnTo>
                    <a:pt x="362" y="267"/>
                  </a:lnTo>
                  <a:lnTo>
                    <a:pt x="362" y="272"/>
                  </a:lnTo>
                  <a:lnTo>
                    <a:pt x="352" y="272"/>
                  </a:lnTo>
                  <a:lnTo>
                    <a:pt x="347" y="277"/>
                  </a:lnTo>
                  <a:lnTo>
                    <a:pt x="337" y="282"/>
                  </a:lnTo>
                  <a:lnTo>
                    <a:pt x="337" y="287"/>
                  </a:lnTo>
                  <a:lnTo>
                    <a:pt x="332" y="297"/>
                  </a:lnTo>
                  <a:lnTo>
                    <a:pt x="327" y="308"/>
                  </a:lnTo>
                  <a:lnTo>
                    <a:pt x="317" y="318"/>
                  </a:lnTo>
                  <a:lnTo>
                    <a:pt x="317" y="323"/>
                  </a:lnTo>
                  <a:lnTo>
                    <a:pt x="312" y="323"/>
                  </a:lnTo>
                  <a:lnTo>
                    <a:pt x="312" y="328"/>
                  </a:lnTo>
                  <a:lnTo>
                    <a:pt x="312" y="333"/>
                  </a:lnTo>
                  <a:lnTo>
                    <a:pt x="317" y="333"/>
                  </a:lnTo>
                  <a:lnTo>
                    <a:pt x="317" y="338"/>
                  </a:lnTo>
                  <a:lnTo>
                    <a:pt x="312" y="338"/>
                  </a:lnTo>
                  <a:lnTo>
                    <a:pt x="312" y="343"/>
                  </a:lnTo>
                  <a:lnTo>
                    <a:pt x="307" y="348"/>
                  </a:lnTo>
                  <a:lnTo>
                    <a:pt x="302" y="358"/>
                  </a:lnTo>
                  <a:lnTo>
                    <a:pt x="302" y="368"/>
                  </a:lnTo>
                  <a:lnTo>
                    <a:pt x="302" y="373"/>
                  </a:lnTo>
                  <a:lnTo>
                    <a:pt x="297" y="383"/>
                  </a:lnTo>
                  <a:lnTo>
                    <a:pt x="292" y="388"/>
                  </a:lnTo>
                  <a:lnTo>
                    <a:pt x="287" y="398"/>
                  </a:lnTo>
                  <a:lnTo>
                    <a:pt x="287" y="403"/>
                  </a:lnTo>
                  <a:lnTo>
                    <a:pt x="292" y="413"/>
                  </a:lnTo>
                  <a:lnTo>
                    <a:pt x="302" y="418"/>
                  </a:lnTo>
                  <a:lnTo>
                    <a:pt x="307" y="429"/>
                  </a:lnTo>
                  <a:lnTo>
                    <a:pt x="312" y="439"/>
                  </a:lnTo>
                  <a:lnTo>
                    <a:pt x="307" y="444"/>
                  </a:lnTo>
                  <a:lnTo>
                    <a:pt x="307" y="454"/>
                  </a:lnTo>
                  <a:lnTo>
                    <a:pt x="302" y="464"/>
                  </a:lnTo>
                  <a:lnTo>
                    <a:pt x="307" y="469"/>
                  </a:lnTo>
                  <a:close/>
                </a:path>
              </a:pathLst>
            </a:custGeom>
            <a:solidFill>
              <a:schemeClr val="accent5"/>
            </a:solidFill>
            <a:ln w="9525">
              <a:solidFill>
                <a:schemeClr val="bg1"/>
              </a:solidFill>
              <a:round/>
              <a:headEnd/>
              <a:tailEnd/>
            </a:ln>
          </p:spPr>
          <p:txBody>
            <a:bodyPr/>
            <a:lstStyle/>
            <a:p>
              <a:endParaRPr lang="en-US" sz="3200" dirty="0"/>
            </a:p>
          </p:txBody>
        </p:sp>
        <p:sp>
          <p:nvSpPr>
            <p:cNvPr id="23" name="Freeform 543">
              <a:extLst>
                <a:ext uri="{FF2B5EF4-FFF2-40B4-BE49-F238E27FC236}">
                  <a16:creationId xmlns:a16="http://schemas.microsoft.com/office/drawing/2014/main" id="{74123E51-B869-CEAD-49E2-7E1B1735DEF4}"/>
                </a:ext>
              </a:extLst>
            </p:cNvPr>
            <p:cNvSpPr>
              <a:spLocks/>
            </p:cNvSpPr>
            <p:nvPr/>
          </p:nvSpPr>
          <p:spPr bwMode="auto">
            <a:xfrm rot="770163">
              <a:off x="4049889" y="2383536"/>
              <a:ext cx="1356990" cy="854612"/>
            </a:xfrm>
            <a:custGeom>
              <a:avLst/>
              <a:gdLst>
                <a:gd name="T0" fmla="*/ 2147483647 w 666"/>
                <a:gd name="T1" fmla="*/ 2147483647 h 443"/>
                <a:gd name="T2" fmla="*/ 2147483647 w 666"/>
                <a:gd name="T3" fmla="*/ 2147483647 h 443"/>
                <a:gd name="T4" fmla="*/ 2147483647 w 666"/>
                <a:gd name="T5" fmla="*/ 2147483647 h 443"/>
                <a:gd name="T6" fmla="*/ 2147483647 w 666"/>
                <a:gd name="T7" fmla="*/ 2147483647 h 443"/>
                <a:gd name="T8" fmla="*/ 2147483647 w 666"/>
                <a:gd name="T9" fmla="*/ 2147483647 h 443"/>
                <a:gd name="T10" fmla="*/ 2147483647 w 666"/>
                <a:gd name="T11" fmla="*/ 2147483647 h 443"/>
                <a:gd name="T12" fmla="*/ 2147483647 w 666"/>
                <a:gd name="T13" fmla="*/ 2147483647 h 443"/>
                <a:gd name="T14" fmla="*/ 2147483647 w 666"/>
                <a:gd name="T15" fmla="*/ 2147483647 h 443"/>
                <a:gd name="T16" fmla="*/ 2147483647 w 666"/>
                <a:gd name="T17" fmla="*/ 2147483647 h 443"/>
                <a:gd name="T18" fmla="*/ 2147483647 w 666"/>
                <a:gd name="T19" fmla="*/ 2147483647 h 443"/>
                <a:gd name="T20" fmla="*/ 2147483647 w 666"/>
                <a:gd name="T21" fmla="*/ 2147483647 h 443"/>
                <a:gd name="T22" fmla="*/ 2147483647 w 666"/>
                <a:gd name="T23" fmla="*/ 2147483647 h 443"/>
                <a:gd name="T24" fmla="*/ 2147483647 w 666"/>
                <a:gd name="T25" fmla="*/ 2147483647 h 443"/>
                <a:gd name="T26" fmla="*/ 2147483647 w 666"/>
                <a:gd name="T27" fmla="*/ 2147483647 h 443"/>
                <a:gd name="T28" fmla="*/ 2147483647 w 666"/>
                <a:gd name="T29" fmla="*/ 2147483647 h 443"/>
                <a:gd name="T30" fmla="*/ 2147483647 w 666"/>
                <a:gd name="T31" fmla="*/ 2147483647 h 443"/>
                <a:gd name="T32" fmla="*/ 2147483647 w 666"/>
                <a:gd name="T33" fmla="*/ 2147483647 h 443"/>
                <a:gd name="T34" fmla="*/ 2147483647 w 666"/>
                <a:gd name="T35" fmla="*/ 2147483647 h 443"/>
                <a:gd name="T36" fmla="*/ 2147483647 w 666"/>
                <a:gd name="T37" fmla="*/ 2147483647 h 443"/>
                <a:gd name="T38" fmla="*/ 0 w 666"/>
                <a:gd name="T39" fmla="*/ 2147483647 h 443"/>
                <a:gd name="T40" fmla="*/ 2147483647 w 666"/>
                <a:gd name="T41" fmla="*/ 2147483647 h 443"/>
                <a:gd name="T42" fmla="*/ 2147483647 w 666"/>
                <a:gd name="T43" fmla="*/ 2147483647 h 443"/>
                <a:gd name="T44" fmla="*/ 2147483647 w 666"/>
                <a:gd name="T45" fmla="*/ 2147483647 h 443"/>
                <a:gd name="T46" fmla="*/ 2147483647 w 666"/>
                <a:gd name="T47" fmla="*/ 2147483647 h 443"/>
                <a:gd name="T48" fmla="*/ 2147483647 w 666"/>
                <a:gd name="T49" fmla="*/ 2147483647 h 443"/>
                <a:gd name="T50" fmla="*/ 2147483647 w 666"/>
                <a:gd name="T51" fmla="*/ 2147483647 h 443"/>
                <a:gd name="T52" fmla="*/ 2147483647 w 666"/>
                <a:gd name="T53" fmla="*/ 2147483647 h 443"/>
                <a:gd name="T54" fmla="*/ 2147483647 w 666"/>
                <a:gd name="T55" fmla="*/ 2147483647 h 443"/>
                <a:gd name="T56" fmla="*/ 2147483647 w 666"/>
                <a:gd name="T57" fmla="*/ 2147483647 h 443"/>
                <a:gd name="T58" fmla="*/ 2147483647 w 666"/>
                <a:gd name="T59" fmla="*/ 2147483647 h 443"/>
                <a:gd name="T60" fmla="*/ 2147483647 w 666"/>
                <a:gd name="T61" fmla="*/ 2147483647 h 443"/>
                <a:gd name="T62" fmla="*/ 2147483647 w 666"/>
                <a:gd name="T63" fmla="*/ 2147483647 h 443"/>
                <a:gd name="T64" fmla="*/ 2147483647 w 666"/>
                <a:gd name="T65" fmla="*/ 2147483647 h 443"/>
                <a:gd name="T66" fmla="*/ 2147483647 w 666"/>
                <a:gd name="T67" fmla="*/ 2147483647 h 443"/>
                <a:gd name="T68" fmla="*/ 2147483647 w 666"/>
                <a:gd name="T69" fmla="*/ 2147483647 h 443"/>
                <a:gd name="T70" fmla="*/ 2147483647 w 666"/>
                <a:gd name="T71" fmla="*/ 2147483647 h 443"/>
                <a:gd name="T72" fmla="*/ 2147483647 w 666"/>
                <a:gd name="T73" fmla="*/ 2147483647 h 443"/>
                <a:gd name="T74" fmla="*/ 2147483647 w 666"/>
                <a:gd name="T75" fmla="*/ 2147483647 h 443"/>
                <a:gd name="T76" fmla="*/ 2147483647 w 666"/>
                <a:gd name="T77" fmla="*/ 2147483647 h 443"/>
                <a:gd name="T78" fmla="*/ 2147483647 w 666"/>
                <a:gd name="T79" fmla="*/ 2147483647 h 443"/>
                <a:gd name="T80" fmla="*/ 2147483647 w 666"/>
                <a:gd name="T81" fmla="*/ 2147483647 h 443"/>
                <a:gd name="T82" fmla="*/ 2147483647 w 666"/>
                <a:gd name="T83" fmla="*/ 2147483647 h 443"/>
                <a:gd name="T84" fmla="*/ 2147483647 w 666"/>
                <a:gd name="T85" fmla="*/ 2147483647 h 443"/>
                <a:gd name="T86" fmla="*/ 2147483647 w 666"/>
                <a:gd name="T87" fmla="*/ 2147483647 h 443"/>
                <a:gd name="T88" fmla="*/ 2147483647 w 666"/>
                <a:gd name="T89" fmla="*/ 2147483647 h 443"/>
                <a:gd name="T90" fmla="*/ 2147483647 w 666"/>
                <a:gd name="T91" fmla="*/ 2147483647 h 443"/>
                <a:gd name="T92" fmla="*/ 2147483647 w 666"/>
                <a:gd name="T93" fmla="*/ 2147483647 h 443"/>
                <a:gd name="T94" fmla="*/ 2147483647 w 666"/>
                <a:gd name="T95" fmla="*/ 2147483647 h 443"/>
                <a:gd name="T96" fmla="*/ 2147483647 w 666"/>
                <a:gd name="T97" fmla="*/ 2147483647 h 443"/>
                <a:gd name="T98" fmla="*/ 2147483647 w 666"/>
                <a:gd name="T99" fmla="*/ 2147483647 h 443"/>
                <a:gd name="T100" fmla="*/ 2147483647 w 666"/>
                <a:gd name="T101" fmla="*/ 2147483647 h 443"/>
                <a:gd name="T102" fmla="*/ 2147483647 w 666"/>
                <a:gd name="T103" fmla="*/ 2147483647 h 443"/>
                <a:gd name="T104" fmla="*/ 2147483647 w 666"/>
                <a:gd name="T105" fmla="*/ 2147483647 h 443"/>
                <a:gd name="T106" fmla="*/ 2147483647 w 666"/>
                <a:gd name="T107" fmla="*/ 2147483647 h 443"/>
                <a:gd name="T108" fmla="*/ 2147483647 w 666"/>
                <a:gd name="T109" fmla="*/ 2147483647 h 443"/>
                <a:gd name="T110" fmla="*/ 2147483647 w 666"/>
                <a:gd name="T111" fmla="*/ 2147483647 h 443"/>
                <a:gd name="T112" fmla="*/ 2147483647 w 666"/>
                <a:gd name="T113" fmla="*/ 2147483647 h 443"/>
                <a:gd name="T114" fmla="*/ 2147483647 w 666"/>
                <a:gd name="T115" fmla="*/ 2147483647 h 443"/>
                <a:gd name="T116" fmla="*/ 2147483647 w 666"/>
                <a:gd name="T117" fmla="*/ 2147483647 h 443"/>
                <a:gd name="T118" fmla="*/ 2147483647 w 666"/>
                <a:gd name="T119" fmla="*/ 2147483647 h 443"/>
                <a:gd name="T120" fmla="*/ 2147483647 w 666"/>
                <a:gd name="T121" fmla="*/ 2147483647 h 4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66"/>
                <a:gd name="T184" fmla="*/ 0 h 443"/>
                <a:gd name="T185" fmla="*/ 666 w 666"/>
                <a:gd name="T186" fmla="*/ 443 h 4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66" h="443">
                  <a:moveTo>
                    <a:pt x="590" y="322"/>
                  </a:moveTo>
                  <a:lnTo>
                    <a:pt x="580" y="307"/>
                  </a:lnTo>
                  <a:lnTo>
                    <a:pt x="575" y="312"/>
                  </a:lnTo>
                  <a:lnTo>
                    <a:pt x="565" y="317"/>
                  </a:lnTo>
                  <a:lnTo>
                    <a:pt x="565" y="312"/>
                  </a:lnTo>
                  <a:lnTo>
                    <a:pt x="560" y="312"/>
                  </a:lnTo>
                  <a:lnTo>
                    <a:pt x="565" y="317"/>
                  </a:lnTo>
                  <a:lnTo>
                    <a:pt x="575" y="327"/>
                  </a:lnTo>
                  <a:lnTo>
                    <a:pt x="560" y="332"/>
                  </a:lnTo>
                  <a:lnTo>
                    <a:pt x="555" y="337"/>
                  </a:lnTo>
                  <a:lnTo>
                    <a:pt x="555" y="332"/>
                  </a:lnTo>
                  <a:lnTo>
                    <a:pt x="550" y="332"/>
                  </a:lnTo>
                  <a:lnTo>
                    <a:pt x="535" y="337"/>
                  </a:lnTo>
                  <a:lnTo>
                    <a:pt x="540" y="348"/>
                  </a:lnTo>
                  <a:lnTo>
                    <a:pt x="550" y="343"/>
                  </a:lnTo>
                  <a:lnTo>
                    <a:pt x="550" y="348"/>
                  </a:lnTo>
                  <a:lnTo>
                    <a:pt x="545" y="353"/>
                  </a:lnTo>
                  <a:lnTo>
                    <a:pt x="540" y="353"/>
                  </a:lnTo>
                  <a:lnTo>
                    <a:pt x="535" y="358"/>
                  </a:lnTo>
                  <a:lnTo>
                    <a:pt x="540" y="358"/>
                  </a:lnTo>
                  <a:lnTo>
                    <a:pt x="545" y="368"/>
                  </a:lnTo>
                  <a:lnTo>
                    <a:pt x="540" y="368"/>
                  </a:lnTo>
                  <a:lnTo>
                    <a:pt x="545" y="373"/>
                  </a:lnTo>
                  <a:lnTo>
                    <a:pt x="540" y="383"/>
                  </a:lnTo>
                  <a:lnTo>
                    <a:pt x="540" y="388"/>
                  </a:lnTo>
                  <a:lnTo>
                    <a:pt x="520" y="398"/>
                  </a:lnTo>
                  <a:lnTo>
                    <a:pt x="504" y="403"/>
                  </a:lnTo>
                  <a:lnTo>
                    <a:pt x="499" y="408"/>
                  </a:lnTo>
                  <a:lnTo>
                    <a:pt x="494" y="408"/>
                  </a:lnTo>
                  <a:lnTo>
                    <a:pt x="489" y="408"/>
                  </a:lnTo>
                  <a:lnTo>
                    <a:pt x="484" y="403"/>
                  </a:lnTo>
                  <a:lnTo>
                    <a:pt x="479" y="403"/>
                  </a:lnTo>
                  <a:lnTo>
                    <a:pt x="469" y="408"/>
                  </a:lnTo>
                  <a:lnTo>
                    <a:pt x="469" y="413"/>
                  </a:lnTo>
                  <a:lnTo>
                    <a:pt x="474" y="423"/>
                  </a:lnTo>
                  <a:lnTo>
                    <a:pt x="469" y="423"/>
                  </a:lnTo>
                  <a:lnTo>
                    <a:pt x="464" y="428"/>
                  </a:lnTo>
                  <a:lnTo>
                    <a:pt x="464" y="423"/>
                  </a:lnTo>
                  <a:lnTo>
                    <a:pt x="454" y="433"/>
                  </a:lnTo>
                  <a:lnTo>
                    <a:pt x="449" y="423"/>
                  </a:lnTo>
                  <a:lnTo>
                    <a:pt x="444" y="423"/>
                  </a:lnTo>
                  <a:lnTo>
                    <a:pt x="439" y="418"/>
                  </a:lnTo>
                  <a:lnTo>
                    <a:pt x="434" y="418"/>
                  </a:lnTo>
                  <a:lnTo>
                    <a:pt x="424" y="423"/>
                  </a:lnTo>
                  <a:lnTo>
                    <a:pt x="424" y="428"/>
                  </a:lnTo>
                  <a:lnTo>
                    <a:pt x="414" y="433"/>
                  </a:lnTo>
                  <a:lnTo>
                    <a:pt x="414" y="438"/>
                  </a:lnTo>
                  <a:lnTo>
                    <a:pt x="404" y="443"/>
                  </a:lnTo>
                  <a:lnTo>
                    <a:pt x="404" y="438"/>
                  </a:lnTo>
                  <a:lnTo>
                    <a:pt x="399" y="433"/>
                  </a:lnTo>
                  <a:lnTo>
                    <a:pt x="409" y="428"/>
                  </a:lnTo>
                  <a:lnTo>
                    <a:pt x="409" y="423"/>
                  </a:lnTo>
                  <a:lnTo>
                    <a:pt x="404" y="423"/>
                  </a:lnTo>
                  <a:lnTo>
                    <a:pt x="404" y="418"/>
                  </a:lnTo>
                  <a:lnTo>
                    <a:pt x="404" y="413"/>
                  </a:lnTo>
                  <a:lnTo>
                    <a:pt x="404" y="408"/>
                  </a:lnTo>
                  <a:lnTo>
                    <a:pt x="399" y="398"/>
                  </a:lnTo>
                  <a:lnTo>
                    <a:pt x="394" y="403"/>
                  </a:lnTo>
                  <a:lnTo>
                    <a:pt x="394" y="393"/>
                  </a:lnTo>
                  <a:lnTo>
                    <a:pt x="373" y="398"/>
                  </a:lnTo>
                  <a:lnTo>
                    <a:pt x="368" y="378"/>
                  </a:lnTo>
                  <a:lnTo>
                    <a:pt x="373" y="373"/>
                  </a:lnTo>
                  <a:lnTo>
                    <a:pt x="368" y="358"/>
                  </a:lnTo>
                  <a:lnTo>
                    <a:pt x="353" y="363"/>
                  </a:lnTo>
                  <a:lnTo>
                    <a:pt x="353" y="358"/>
                  </a:lnTo>
                  <a:lnTo>
                    <a:pt x="343" y="363"/>
                  </a:lnTo>
                  <a:lnTo>
                    <a:pt x="343" y="358"/>
                  </a:lnTo>
                  <a:lnTo>
                    <a:pt x="333" y="363"/>
                  </a:lnTo>
                  <a:lnTo>
                    <a:pt x="333" y="368"/>
                  </a:lnTo>
                  <a:lnTo>
                    <a:pt x="328" y="368"/>
                  </a:lnTo>
                  <a:lnTo>
                    <a:pt x="333" y="378"/>
                  </a:lnTo>
                  <a:lnTo>
                    <a:pt x="323" y="378"/>
                  </a:lnTo>
                  <a:lnTo>
                    <a:pt x="323" y="383"/>
                  </a:lnTo>
                  <a:lnTo>
                    <a:pt x="318" y="383"/>
                  </a:lnTo>
                  <a:lnTo>
                    <a:pt x="318" y="378"/>
                  </a:lnTo>
                  <a:lnTo>
                    <a:pt x="323" y="378"/>
                  </a:lnTo>
                  <a:lnTo>
                    <a:pt x="318" y="363"/>
                  </a:lnTo>
                  <a:lnTo>
                    <a:pt x="313" y="368"/>
                  </a:lnTo>
                  <a:lnTo>
                    <a:pt x="308" y="368"/>
                  </a:lnTo>
                  <a:lnTo>
                    <a:pt x="308" y="373"/>
                  </a:lnTo>
                  <a:lnTo>
                    <a:pt x="303" y="373"/>
                  </a:lnTo>
                  <a:lnTo>
                    <a:pt x="298" y="368"/>
                  </a:lnTo>
                  <a:lnTo>
                    <a:pt x="298" y="373"/>
                  </a:lnTo>
                  <a:lnTo>
                    <a:pt x="293" y="378"/>
                  </a:lnTo>
                  <a:lnTo>
                    <a:pt x="288" y="378"/>
                  </a:lnTo>
                  <a:lnTo>
                    <a:pt x="288" y="368"/>
                  </a:lnTo>
                  <a:lnTo>
                    <a:pt x="283" y="373"/>
                  </a:lnTo>
                  <a:lnTo>
                    <a:pt x="278" y="378"/>
                  </a:lnTo>
                  <a:lnTo>
                    <a:pt x="273" y="378"/>
                  </a:lnTo>
                  <a:lnTo>
                    <a:pt x="268" y="368"/>
                  </a:lnTo>
                  <a:lnTo>
                    <a:pt x="262" y="368"/>
                  </a:lnTo>
                  <a:lnTo>
                    <a:pt x="252" y="363"/>
                  </a:lnTo>
                  <a:lnTo>
                    <a:pt x="242" y="363"/>
                  </a:lnTo>
                  <a:lnTo>
                    <a:pt x="232" y="368"/>
                  </a:lnTo>
                  <a:lnTo>
                    <a:pt x="232" y="358"/>
                  </a:lnTo>
                  <a:lnTo>
                    <a:pt x="222" y="363"/>
                  </a:lnTo>
                  <a:lnTo>
                    <a:pt x="222" y="368"/>
                  </a:lnTo>
                  <a:lnTo>
                    <a:pt x="227" y="378"/>
                  </a:lnTo>
                  <a:lnTo>
                    <a:pt x="222" y="378"/>
                  </a:lnTo>
                  <a:lnTo>
                    <a:pt x="217" y="383"/>
                  </a:lnTo>
                  <a:lnTo>
                    <a:pt x="212" y="388"/>
                  </a:lnTo>
                  <a:lnTo>
                    <a:pt x="207" y="388"/>
                  </a:lnTo>
                  <a:lnTo>
                    <a:pt x="202" y="393"/>
                  </a:lnTo>
                  <a:lnTo>
                    <a:pt x="202" y="388"/>
                  </a:lnTo>
                  <a:lnTo>
                    <a:pt x="197" y="388"/>
                  </a:lnTo>
                  <a:lnTo>
                    <a:pt x="197" y="393"/>
                  </a:lnTo>
                  <a:lnTo>
                    <a:pt x="192" y="393"/>
                  </a:lnTo>
                  <a:lnTo>
                    <a:pt x="187" y="383"/>
                  </a:lnTo>
                  <a:lnTo>
                    <a:pt x="177" y="388"/>
                  </a:lnTo>
                  <a:lnTo>
                    <a:pt x="172" y="393"/>
                  </a:lnTo>
                  <a:lnTo>
                    <a:pt x="167" y="393"/>
                  </a:lnTo>
                  <a:lnTo>
                    <a:pt x="167" y="398"/>
                  </a:lnTo>
                  <a:lnTo>
                    <a:pt x="162" y="403"/>
                  </a:lnTo>
                  <a:lnTo>
                    <a:pt x="157" y="403"/>
                  </a:lnTo>
                  <a:lnTo>
                    <a:pt x="152" y="403"/>
                  </a:lnTo>
                  <a:lnTo>
                    <a:pt x="142" y="403"/>
                  </a:lnTo>
                  <a:lnTo>
                    <a:pt x="142" y="408"/>
                  </a:lnTo>
                  <a:lnTo>
                    <a:pt x="136" y="408"/>
                  </a:lnTo>
                  <a:lnTo>
                    <a:pt x="131" y="408"/>
                  </a:lnTo>
                  <a:lnTo>
                    <a:pt x="131" y="413"/>
                  </a:lnTo>
                  <a:lnTo>
                    <a:pt x="126" y="413"/>
                  </a:lnTo>
                  <a:lnTo>
                    <a:pt x="121" y="413"/>
                  </a:lnTo>
                  <a:lnTo>
                    <a:pt x="116" y="413"/>
                  </a:lnTo>
                  <a:lnTo>
                    <a:pt x="111" y="418"/>
                  </a:lnTo>
                  <a:lnTo>
                    <a:pt x="111" y="423"/>
                  </a:lnTo>
                  <a:lnTo>
                    <a:pt x="106" y="428"/>
                  </a:lnTo>
                  <a:lnTo>
                    <a:pt x="101" y="423"/>
                  </a:lnTo>
                  <a:lnTo>
                    <a:pt x="96" y="428"/>
                  </a:lnTo>
                  <a:lnTo>
                    <a:pt x="91" y="428"/>
                  </a:lnTo>
                  <a:lnTo>
                    <a:pt x="86" y="428"/>
                  </a:lnTo>
                  <a:lnTo>
                    <a:pt x="81" y="428"/>
                  </a:lnTo>
                  <a:lnTo>
                    <a:pt x="76" y="433"/>
                  </a:lnTo>
                  <a:lnTo>
                    <a:pt x="71" y="433"/>
                  </a:lnTo>
                  <a:lnTo>
                    <a:pt x="66" y="433"/>
                  </a:lnTo>
                  <a:lnTo>
                    <a:pt x="61" y="433"/>
                  </a:lnTo>
                  <a:lnTo>
                    <a:pt x="61" y="428"/>
                  </a:lnTo>
                  <a:lnTo>
                    <a:pt x="56" y="428"/>
                  </a:lnTo>
                  <a:lnTo>
                    <a:pt x="51" y="428"/>
                  </a:lnTo>
                  <a:lnTo>
                    <a:pt x="51" y="418"/>
                  </a:lnTo>
                  <a:lnTo>
                    <a:pt x="46" y="418"/>
                  </a:lnTo>
                  <a:lnTo>
                    <a:pt x="36" y="418"/>
                  </a:lnTo>
                  <a:lnTo>
                    <a:pt x="36" y="428"/>
                  </a:lnTo>
                  <a:lnTo>
                    <a:pt x="36" y="433"/>
                  </a:lnTo>
                  <a:lnTo>
                    <a:pt x="31" y="428"/>
                  </a:lnTo>
                  <a:lnTo>
                    <a:pt x="26" y="428"/>
                  </a:lnTo>
                  <a:lnTo>
                    <a:pt x="16" y="433"/>
                  </a:lnTo>
                  <a:lnTo>
                    <a:pt x="10" y="433"/>
                  </a:lnTo>
                  <a:lnTo>
                    <a:pt x="10" y="428"/>
                  </a:lnTo>
                  <a:lnTo>
                    <a:pt x="10" y="423"/>
                  </a:lnTo>
                  <a:lnTo>
                    <a:pt x="5" y="423"/>
                  </a:lnTo>
                  <a:lnTo>
                    <a:pt x="5" y="418"/>
                  </a:lnTo>
                  <a:lnTo>
                    <a:pt x="5" y="413"/>
                  </a:lnTo>
                  <a:lnTo>
                    <a:pt x="0" y="413"/>
                  </a:lnTo>
                  <a:lnTo>
                    <a:pt x="0" y="408"/>
                  </a:lnTo>
                  <a:lnTo>
                    <a:pt x="5" y="408"/>
                  </a:lnTo>
                  <a:lnTo>
                    <a:pt x="0" y="403"/>
                  </a:lnTo>
                  <a:lnTo>
                    <a:pt x="5" y="403"/>
                  </a:lnTo>
                  <a:lnTo>
                    <a:pt x="5" y="398"/>
                  </a:lnTo>
                  <a:lnTo>
                    <a:pt x="5" y="393"/>
                  </a:lnTo>
                  <a:lnTo>
                    <a:pt x="0" y="393"/>
                  </a:lnTo>
                  <a:lnTo>
                    <a:pt x="10" y="373"/>
                  </a:lnTo>
                  <a:lnTo>
                    <a:pt x="16" y="368"/>
                  </a:lnTo>
                  <a:lnTo>
                    <a:pt x="16" y="363"/>
                  </a:lnTo>
                  <a:lnTo>
                    <a:pt x="21" y="363"/>
                  </a:lnTo>
                  <a:lnTo>
                    <a:pt x="26" y="363"/>
                  </a:lnTo>
                  <a:lnTo>
                    <a:pt x="26" y="358"/>
                  </a:lnTo>
                  <a:lnTo>
                    <a:pt x="26" y="353"/>
                  </a:lnTo>
                  <a:lnTo>
                    <a:pt x="31" y="353"/>
                  </a:lnTo>
                  <a:lnTo>
                    <a:pt x="31" y="348"/>
                  </a:lnTo>
                  <a:lnTo>
                    <a:pt x="41" y="348"/>
                  </a:lnTo>
                  <a:lnTo>
                    <a:pt x="46" y="348"/>
                  </a:lnTo>
                  <a:lnTo>
                    <a:pt x="51" y="353"/>
                  </a:lnTo>
                  <a:lnTo>
                    <a:pt x="51" y="348"/>
                  </a:lnTo>
                  <a:lnTo>
                    <a:pt x="56" y="343"/>
                  </a:lnTo>
                  <a:lnTo>
                    <a:pt x="56" y="337"/>
                  </a:lnTo>
                  <a:lnTo>
                    <a:pt x="71" y="343"/>
                  </a:lnTo>
                  <a:lnTo>
                    <a:pt x="71" y="337"/>
                  </a:lnTo>
                  <a:lnTo>
                    <a:pt x="71" y="327"/>
                  </a:lnTo>
                  <a:lnTo>
                    <a:pt x="81" y="327"/>
                  </a:lnTo>
                  <a:lnTo>
                    <a:pt x="81" y="322"/>
                  </a:lnTo>
                  <a:lnTo>
                    <a:pt x="91" y="322"/>
                  </a:lnTo>
                  <a:lnTo>
                    <a:pt x="91" y="317"/>
                  </a:lnTo>
                  <a:lnTo>
                    <a:pt x="91" y="302"/>
                  </a:lnTo>
                  <a:lnTo>
                    <a:pt x="101" y="302"/>
                  </a:lnTo>
                  <a:lnTo>
                    <a:pt x="106" y="307"/>
                  </a:lnTo>
                  <a:lnTo>
                    <a:pt x="106" y="302"/>
                  </a:lnTo>
                  <a:lnTo>
                    <a:pt x="121" y="297"/>
                  </a:lnTo>
                  <a:lnTo>
                    <a:pt x="116" y="287"/>
                  </a:lnTo>
                  <a:lnTo>
                    <a:pt x="111" y="287"/>
                  </a:lnTo>
                  <a:lnTo>
                    <a:pt x="111" y="277"/>
                  </a:lnTo>
                  <a:lnTo>
                    <a:pt x="116" y="277"/>
                  </a:lnTo>
                  <a:lnTo>
                    <a:pt x="116" y="272"/>
                  </a:lnTo>
                  <a:lnTo>
                    <a:pt x="116" y="267"/>
                  </a:lnTo>
                  <a:lnTo>
                    <a:pt x="106" y="262"/>
                  </a:lnTo>
                  <a:lnTo>
                    <a:pt x="111" y="257"/>
                  </a:lnTo>
                  <a:lnTo>
                    <a:pt x="116" y="262"/>
                  </a:lnTo>
                  <a:lnTo>
                    <a:pt x="116" y="257"/>
                  </a:lnTo>
                  <a:lnTo>
                    <a:pt x="116" y="252"/>
                  </a:lnTo>
                  <a:lnTo>
                    <a:pt x="121" y="252"/>
                  </a:lnTo>
                  <a:lnTo>
                    <a:pt x="116" y="247"/>
                  </a:lnTo>
                  <a:lnTo>
                    <a:pt x="131" y="237"/>
                  </a:lnTo>
                  <a:lnTo>
                    <a:pt x="131" y="242"/>
                  </a:lnTo>
                  <a:lnTo>
                    <a:pt x="136" y="242"/>
                  </a:lnTo>
                  <a:lnTo>
                    <a:pt x="136" y="237"/>
                  </a:lnTo>
                  <a:lnTo>
                    <a:pt x="147" y="237"/>
                  </a:lnTo>
                  <a:lnTo>
                    <a:pt x="152" y="237"/>
                  </a:lnTo>
                  <a:lnTo>
                    <a:pt x="157" y="242"/>
                  </a:lnTo>
                  <a:lnTo>
                    <a:pt x="162" y="237"/>
                  </a:lnTo>
                  <a:lnTo>
                    <a:pt x="167" y="237"/>
                  </a:lnTo>
                  <a:lnTo>
                    <a:pt x="167" y="232"/>
                  </a:lnTo>
                  <a:lnTo>
                    <a:pt x="172" y="232"/>
                  </a:lnTo>
                  <a:lnTo>
                    <a:pt x="177" y="232"/>
                  </a:lnTo>
                  <a:lnTo>
                    <a:pt x="182" y="227"/>
                  </a:lnTo>
                  <a:lnTo>
                    <a:pt x="182" y="232"/>
                  </a:lnTo>
                  <a:lnTo>
                    <a:pt x="187" y="227"/>
                  </a:lnTo>
                  <a:lnTo>
                    <a:pt x="192" y="227"/>
                  </a:lnTo>
                  <a:lnTo>
                    <a:pt x="197" y="232"/>
                  </a:lnTo>
                  <a:lnTo>
                    <a:pt x="202" y="232"/>
                  </a:lnTo>
                  <a:lnTo>
                    <a:pt x="207" y="232"/>
                  </a:lnTo>
                  <a:lnTo>
                    <a:pt x="207" y="227"/>
                  </a:lnTo>
                  <a:lnTo>
                    <a:pt x="212" y="227"/>
                  </a:lnTo>
                  <a:lnTo>
                    <a:pt x="212" y="222"/>
                  </a:lnTo>
                  <a:lnTo>
                    <a:pt x="217" y="217"/>
                  </a:lnTo>
                  <a:lnTo>
                    <a:pt x="217" y="222"/>
                  </a:lnTo>
                  <a:lnTo>
                    <a:pt x="217" y="217"/>
                  </a:lnTo>
                  <a:lnTo>
                    <a:pt x="222" y="217"/>
                  </a:lnTo>
                  <a:lnTo>
                    <a:pt x="227" y="217"/>
                  </a:lnTo>
                  <a:lnTo>
                    <a:pt x="232" y="217"/>
                  </a:lnTo>
                  <a:lnTo>
                    <a:pt x="237" y="212"/>
                  </a:lnTo>
                  <a:lnTo>
                    <a:pt x="237" y="217"/>
                  </a:lnTo>
                  <a:lnTo>
                    <a:pt x="237" y="222"/>
                  </a:lnTo>
                  <a:lnTo>
                    <a:pt x="242" y="222"/>
                  </a:lnTo>
                  <a:lnTo>
                    <a:pt x="242" y="217"/>
                  </a:lnTo>
                  <a:lnTo>
                    <a:pt x="247" y="217"/>
                  </a:lnTo>
                  <a:lnTo>
                    <a:pt x="252" y="217"/>
                  </a:lnTo>
                  <a:lnTo>
                    <a:pt x="252" y="212"/>
                  </a:lnTo>
                  <a:lnTo>
                    <a:pt x="252" y="217"/>
                  </a:lnTo>
                  <a:lnTo>
                    <a:pt x="252" y="212"/>
                  </a:lnTo>
                  <a:lnTo>
                    <a:pt x="252" y="206"/>
                  </a:lnTo>
                  <a:lnTo>
                    <a:pt x="257" y="212"/>
                  </a:lnTo>
                  <a:lnTo>
                    <a:pt x="252" y="206"/>
                  </a:lnTo>
                  <a:lnTo>
                    <a:pt x="262" y="196"/>
                  </a:lnTo>
                  <a:lnTo>
                    <a:pt x="268" y="191"/>
                  </a:lnTo>
                  <a:lnTo>
                    <a:pt x="268" y="186"/>
                  </a:lnTo>
                  <a:lnTo>
                    <a:pt x="273" y="181"/>
                  </a:lnTo>
                  <a:lnTo>
                    <a:pt x="273" y="176"/>
                  </a:lnTo>
                  <a:lnTo>
                    <a:pt x="268" y="176"/>
                  </a:lnTo>
                  <a:lnTo>
                    <a:pt x="273" y="166"/>
                  </a:lnTo>
                  <a:lnTo>
                    <a:pt x="268" y="166"/>
                  </a:lnTo>
                  <a:lnTo>
                    <a:pt x="268" y="161"/>
                  </a:lnTo>
                  <a:lnTo>
                    <a:pt x="273" y="161"/>
                  </a:lnTo>
                  <a:lnTo>
                    <a:pt x="273" y="156"/>
                  </a:lnTo>
                  <a:lnTo>
                    <a:pt x="278" y="156"/>
                  </a:lnTo>
                  <a:lnTo>
                    <a:pt x="283" y="161"/>
                  </a:lnTo>
                  <a:lnTo>
                    <a:pt x="288" y="156"/>
                  </a:lnTo>
                  <a:lnTo>
                    <a:pt x="293" y="156"/>
                  </a:lnTo>
                  <a:lnTo>
                    <a:pt x="288" y="156"/>
                  </a:lnTo>
                  <a:lnTo>
                    <a:pt x="288" y="151"/>
                  </a:lnTo>
                  <a:lnTo>
                    <a:pt x="293" y="146"/>
                  </a:lnTo>
                  <a:lnTo>
                    <a:pt x="298" y="151"/>
                  </a:lnTo>
                  <a:lnTo>
                    <a:pt x="298" y="146"/>
                  </a:lnTo>
                  <a:lnTo>
                    <a:pt x="303" y="141"/>
                  </a:lnTo>
                  <a:lnTo>
                    <a:pt x="303" y="136"/>
                  </a:lnTo>
                  <a:lnTo>
                    <a:pt x="308" y="141"/>
                  </a:lnTo>
                  <a:lnTo>
                    <a:pt x="328" y="141"/>
                  </a:lnTo>
                  <a:lnTo>
                    <a:pt x="328" y="146"/>
                  </a:lnTo>
                  <a:lnTo>
                    <a:pt x="328" y="151"/>
                  </a:lnTo>
                  <a:lnTo>
                    <a:pt x="333" y="151"/>
                  </a:lnTo>
                  <a:lnTo>
                    <a:pt x="333" y="141"/>
                  </a:lnTo>
                  <a:lnTo>
                    <a:pt x="338" y="141"/>
                  </a:lnTo>
                  <a:lnTo>
                    <a:pt x="343" y="131"/>
                  </a:lnTo>
                  <a:lnTo>
                    <a:pt x="348" y="136"/>
                  </a:lnTo>
                  <a:lnTo>
                    <a:pt x="353" y="131"/>
                  </a:lnTo>
                  <a:lnTo>
                    <a:pt x="353" y="136"/>
                  </a:lnTo>
                  <a:lnTo>
                    <a:pt x="363" y="136"/>
                  </a:lnTo>
                  <a:lnTo>
                    <a:pt x="358" y="131"/>
                  </a:lnTo>
                  <a:lnTo>
                    <a:pt x="363" y="131"/>
                  </a:lnTo>
                  <a:lnTo>
                    <a:pt x="363" y="126"/>
                  </a:lnTo>
                  <a:lnTo>
                    <a:pt x="363" y="121"/>
                  </a:lnTo>
                  <a:lnTo>
                    <a:pt x="358" y="121"/>
                  </a:lnTo>
                  <a:lnTo>
                    <a:pt x="358" y="116"/>
                  </a:lnTo>
                  <a:lnTo>
                    <a:pt x="363" y="111"/>
                  </a:lnTo>
                  <a:lnTo>
                    <a:pt x="363" y="106"/>
                  </a:lnTo>
                  <a:lnTo>
                    <a:pt x="368" y="106"/>
                  </a:lnTo>
                  <a:lnTo>
                    <a:pt x="368" y="86"/>
                  </a:lnTo>
                  <a:lnTo>
                    <a:pt x="373" y="86"/>
                  </a:lnTo>
                  <a:lnTo>
                    <a:pt x="373" y="80"/>
                  </a:lnTo>
                  <a:lnTo>
                    <a:pt x="373" y="75"/>
                  </a:lnTo>
                  <a:lnTo>
                    <a:pt x="378" y="80"/>
                  </a:lnTo>
                  <a:lnTo>
                    <a:pt x="378" y="75"/>
                  </a:lnTo>
                  <a:lnTo>
                    <a:pt x="388" y="75"/>
                  </a:lnTo>
                  <a:lnTo>
                    <a:pt x="394" y="80"/>
                  </a:lnTo>
                  <a:lnTo>
                    <a:pt x="394" y="86"/>
                  </a:lnTo>
                  <a:lnTo>
                    <a:pt x="399" y="86"/>
                  </a:lnTo>
                  <a:lnTo>
                    <a:pt x="399" y="91"/>
                  </a:lnTo>
                  <a:lnTo>
                    <a:pt x="404" y="86"/>
                  </a:lnTo>
                  <a:lnTo>
                    <a:pt x="404" y="80"/>
                  </a:lnTo>
                  <a:lnTo>
                    <a:pt x="409" y="80"/>
                  </a:lnTo>
                  <a:lnTo>
                    <a:pt x="414" y="80"/>
                  </a:lnTo>
                  <a:lnTo>
                    <a:pt x="409" y="86"/>
                  </a:lnTo>
                  <a:lnTo>
                    <a:pt x="414" y="86"/>
                  </a:lnTo>
                  <a:lnTo>
                    <a:pt x="414" y="91"/>
                  </a:lnTo>
                  <a:lnTo>
                    <a:pt x="419" y="86"/>
                  </a:lnTo>
                  <a:lnTo>
                    <a:pt x="419" y="91"/>
                  </a:lnTo>
                  <a:lnTo>
                    <a:pt x="424" y="96"/>
                  </a:lnTo>
                  <a:lnTo>
                    <a:pt x="429" y="106"/>
                  </a:lnTo>
                  <a:lnTo>
                    <a:pt x="429" y="101"/>
                  </a:lnTo>
                  <a:lnTo>
                    <a:pt x="429" y="96"/>
                  </a:lnTo>
                  <a:lnTo>
                    <a:pt x="434" y="96"/>
                  </a:lnTo>
                  <a:lnTo>
                    <a:pt x="439" y="96"/>
                  </a:lnTo>
                  <a:lnTo>
                    <a:pt x="439" y="91"/>
                  </a:lnTo>
                  <a:lnTo>
                    <a:pt x="444" y="96"/>
                  </a:lnTo>
                  <a:lnTo>
                    <a:pt x="449" y="91"/>
                  </a:lnTo>
                  <a:lnTo>
                    <a:pt x="454" y="91"/>
                  </a:lnTo>
                  <a:lnTo>
                    <a:pt x="449" y="86"/>
                  </a:lnTo>
                  <a:lnTo>
                    <a:pt x="449" y="80"/>
                  </a:lnTo>
                  <a:lnTo>
                    <a:pt x="454" y="86"/>
                  </a:lnTo>
                  <a:lnTo>
                    <a:pt x="459" y="80"/>
                  </a:lnTo>
                  <a:lnTo>
                    <a:pt x="459" y="86"/>
                  </a:lnTo>
                  <a:lnTo>
                    <a:pt x="469" y="80"/>
                  </a:lnTo>
                  <a:lnTo>
                    <a:pt x="479" y="75"/>
                  </a:lnTo>
                  <a:lnTo>
                    <a:pt x="479" y="70"/>
                  </a:lnTo>
                  <a:lnTo>
                    <a:pt x="484" y="70"/>
                  </a:lnTo>
                  <a:lnTo>
                    <a:pt x="479" y="65"/>
                  </a:lnTo>
                  <a:lnTo>
                    <a:pt x="479" y="70"/>
                  </a:lnTo>
                  <a:lnTo>
                    <a:pt x="474" y="65"/>
                  </a:lnTo>
                  <a:lnTo>
                    <a:pt x="474" y="70"/>
                  </a:lnTo>
                  <a:lnTo>
                    <a:pt x="474" y="65"/>
                  </a:lnTo>
                  <a:lnTo>
                    <a:pt x="469" y="65"/>
                  </a:lnTo>
                  <a:lnTo>
                    <a:pt x="469" y="50"/>
                  </a:lnTo>
                  <a:lnTo>
                    <a:pt x="469" y="45"/>
                  </a:lnTo>
                  <a:lnTo>
                    <a:pt x="474" y="45"/>
                  </a:lnTo>
                  <a:lnTo>
                    <a:pt x="474" y="35"/>
                  </a:lnTo>
                  <a:lnTo>
                    <a:pt x="464" y="40"/>
                  </a:lnTo>
                  <a:lnTo>
                    <a:pt x="454" y="40"/>
                  </a:lnTo>
                  <a:lnTo>
                    <a:pt x="449" y="35"/>
                  </a:lnTo>
                  <a:lnTo>
                    <a:pt x="449" y="20"/>
                  </a:lnTo>
                  <a:lnTo>
                    <a:pt x="459" y="5"/>
                  </a:lnTo>
                  <a:lnTo>
                    <a:pt x="464" y="5"/>
                  </a:lnTo>
                  <a:lnTo>
                    <a:pt x="469" y="5"/>
                  </a:lnTo>
                  <a:lnTo>
                    <a:pt x="474" y="5"/>
                  </a:lnTo>
                  <a:lnTo>
                    <a:pt x="474" y="0"/>
                  </a:lnTo>
                  <a:lnTo>
                    <a:pt x="479" y="0"/>
                  </a:lnTo>
                  <a:lnTo>
                    <a:pt x="479" y="5"/>
                  </a:lnTo>
                  <a:lnTo>
                    <a:pt x="484" y="10"/>
                  </a:lnTo>
                  <a:lnTo>
                    <a:pt x="494" y="10"/>
                  </a:lnTo>
                  <a:lnTo>
                    <a:pt x="499" y="10"/>
                  </a:lnTo>
                  <a:lnTo>
                    <a:pt x="504" y="10"/>
                  </a:lnTo>
                  <a:lnTo>
                    <a:pt x="514" y="10"/>
                  </a:lnTo>
                  <a:lnTo>
                    <a:pt x="514" y="15"/>
                  </a:lnTo>
                  <a:lnTo>
                    <a:pt x="520" y="20"/>
                  </a:lnTo>
                  <a:lnTo>
                    <a:pt x="520" y="25"/>
                  </a:lnTo>
                  <a:lnTo>
                    <a:pt x="525" y="25"/>
                  </a:lnTo>
                  <a:lnTo>
                    <a:pt x="530" y="25"/>
                  </a:lnTo>
                  <a:lnTo>
                    <a:pt x="530" y="30"/>
                  </a:lnTo>
                  <a:lnTo>
                    <a:pt x="535" y="30"/>
                  </a:lnTo>
                  <a:lnTo>
                    <a:pt x="525" y="10"/>
                  </a:lnTo>
                  <a:lnTo>
                    <a:pt x="535" y="10"/>
                  </a:lnTo>
                  <a:lnTo>
                    <a:pt x="540" y="15"/>
                  </a:lnTo>
                  <a:lnTo>
                    <a:pt x="540" y="20"/>
                  </a:lnTo>
                  <a:lnTo>
                    <a:pt x="540" y="25"/>
                  </a:lnTo>
                  <a:lnTo>
                    <a:pt x="545" y="25"/>
                  </a:lnTo>
                  <a:lnTo>
                    <a:pt x="550" y="20"/>
                  </a:lnTo>
                  <a:lnTo>
                    <a:pt x="550" y="25"/>
                  </a:lnTo>
                  <a:lnTo>
                    <a:pt x="550" y="30"/>
                  </a:lnTo>
                  <a:lnTo>
                    <a:pt x="555" y="35"/>
                  </a:lnTo>
                  <a:lnTo>
                    <a:pt x="555" y="40"/>
                  </a:lnTo>
                  <a:lnTo>
                    <a:pt x="550" y="40"/>
                  </a:lnTo>
                  <a:lnTo>
                    <a:pt x="560" y="50"/>
                  </a:lnTo>
                  <a:lnTo>
                    <a:pt x="560" y="55"/>
                  </a:lnTo>
                  <a:lnTo>
                    <a:pt x="565" y="55"/>
                  </a:lnTo>
                  <a:lnTo>
                    <a:pt x="575" y="55"/>
                  </a:lnTo>
                  <a:lnTo>
                    <a:pt x="575" y="50"/>
                  </a:lnTo>
                  <a:lnTo>
                    <a:pt x="580" y="45"/>
                  </a:lnTo>
                  <a:lnTo>
                    <a:pt x="585" y="45"/>
                  </a:lnTo>
                  <a:lnTo>
                    <a:pt x="590" y="50"/>
                  </a:lnTo>
                  <a:lnTo>
                    <a:pt x="590" y="55"/>
                  </a:lnTo>
                  <a:lnTo>
                    <a:pt x="595" y="50"/>
                  </a:lnTo>
                  <a:lnTo>
                    <a:pt x="600" y="50"/>
                  </a:lnTo>
                  <a:lnTo>
                    <a:pt x="605" y="50"/>
                  </a:lnTo>
                  <a:lnTo>
                    <a:pt x="605" y="45"/>
                  </a:lnTo>
                  <a:lnTo>
                    <a:pt x="610" y="50"/>
                  </a:lnTo>
                  <a:lnTo>
                    <a:pt x="615" y="40"/>
                  </a:lnTo>
                  <a:lnTo>
                    <a:pt x="610" y="40"/>
                  </a:lnTo>
                  <a:lnTo>
                    <a:pt x="615" y="35"/>
                  </a:lnTo>
                  <a:lnTo>
                    <a:pt x="615" y="30"/>
                  </a:lnTo>
                  <a:lnTo>
                    <a:pt x="620" y="30"/>
                  </a:lnTo>
                  <a:lnTo>
                    <a:pt x="625" y="30"/>
                  </a:lnTo>
                  <a:lnTo>
                    <a:pt x="625" y="35"/>
                  </a:lnTo>
                  <a:lnTo>
                    <a:pt x="630" y="35"/>
                  </a:lnTo>
                  <a:lnTo>
                    <a:pt x="640" y="30"/>
                  </a:lnTo>
                  <a:lnTo>
                    <a:pt x="646" y="30"/>
                  </a:lnTo>
                  <a:lnTo>
                    <a:pt x="651" y="30"/>
                  </a:lnTo>
                  <a:lnTo>
                    <a:pt x="656" y="35"/>
                  </a:lnTo>
                  <a:lnTo>
                    <a:pt x="661" y="35"/>
                  </a:lnTo>
                  <a:lnTo>
                    <a:pt x="661" y="45"/>
                  </a:lnTo>
                  <a:lnTo>
                    <a:pt x="661" y="55"/>
                  </a:lnTo>
                  <a:lnTo>
                    <a:pt x="666" y="65"/>
                  </a:lnTo>
                  <a:lnTo>
                    <a:pt x="661" y="65"/>
                  </a:lnTo>
                  <a:lnTo>
                    <a:pt x="666" y="70"/>
                  </a:lnTo>
                  <a:lnTo>
                    <a:pt x="666" y="75"/>
                  </a:lnTo>
                  <a:lnTo>
                    <a:pt x="661" y="70"/>
                  </a:lnTo>
                  <a:lnTo>
                    <a:pt x="656" y="65"/>
                  </a:lnTo>
                  <a:lnTo>
                    <a:pt x="656" y="70"/>
                  </a:lnTo>
                  <a:lnTo>
                    <a:pt x="651" y="75"/>
                  </a:lnTo>
                  <a:lnTo>
                    <a:pt x="651" y="70"/>
                  </a:lnTo>
                  <a:lnTo>
                    <a:pt x="646" y="70"/>
                  </a:lnTo>
                  <a:lnTo>
                    <a:pt x="646" y="75"/>
                  </a:lnTo>
                  <a:lnTo>
                    <a:pt x="646" y="70"/>
                  </a:lnTo>
                  <a:lnTo>
                    <a:pt x="640" y="70"/>
                  </a:lnTo>
                  <a:lnTo>
                    <a:pt x="635" y="75"/>
                  </a:lnTo>
                  <a:lnTo>
                    <a:pt x="635" y="70"/>
                  </a:lnTo>
                  <a:lnTo>
                    <a:pt x="630" y="75"/>
                  </a:lnTo>
                  <a:lnTo>
                    <a:pt x="630" y="80"/>
                  </a:lnTo>
                  <a:lnTo>
                    <a:pt x="625" y="80"/>
                  </a:lnTo>
                  <a:lnTo>
                    <a:pt x="620" y="80"/>
                  </a:lnTo>
                  <a:lnTo>
                    <a:pt x="620" y="86"/>
                  </a:lnTo>
                  <a:lnTo>
                    <a:pt x="620" y="91"/>
                  </a:lnTo>
                  <a:lnTo>
                    <a:pt x="625" y="96"/>
                  </a:lnTo>
                  <a:lnTo>
                    <a:pt x="630" y="96"/>
                  </a:lnTo>
                  <a:lnTo>
                    <a:pt x="635" y="96"/>
                  </a:lnTo>
                  <a:lnTo>
                    <a:pt x="640" y="96"/>
                  </a:lnTo>
                  <a:lnTo>
                    <a:pt x="646" y="96"/>
                  </a:lnTo>
                  <a:lnTo>
                    <a:pt x="651" y="101"/>
                  </a:lnTo>
                  <a:lnTo>
                    <a:pt x="656" y="101"/>
                  </a:lnTo>
                  <a:lnTo>
                    <a:pt x="666" y="96"/>
                  </a:lnTo>
                  <a:lnTo>
                    <a:pt x="666" y="106"/>
                  </a:lnTo>
                  <a:lnTo>
                    <a:pt x="661" y="106"/>
                  </a:lnTo>
                  <a:lnTo>
                    <a:pt x="661" y="111"/>
                  </a:lnTo>
                  <a:lnTo>
                    <a:pt x="666" y="111"/>
                  </a:lnTo>
                  <a:lnTo>
                    <a:pt x="661" y="111"/>
                  </a:lnTo>
                  <a:lnTo>
                    <a:pt x="661" y="116"/>
                  </a:lnTo>
                  <a:lnTo>
                    <a:pt x="651" y="131"/>
                  </a:lnTo>
                  <a:lnTo>
                    <a:pt x="646" y="126"/>
                  </a:lnTo>
                  <a:lnTo>
                    <a:pt x="640" y="131"/>
                  </a:lnTo>
                  <a:lnTo>
                    <a:pt x="646" y="136"/>
                  </a:lnTo>
                  <a:lnTo>
                    <a:pt x="640" y="141"/>
                  </a:lnTo>
                  <a:lnTo>
                    <a:pt x="640" y="136"/>
                  </a:lnTo>
                  <a:lnTo>
                    <a:pt x="630" y="141"/>
                  </a:lnTo>
                  <a:lnTo>
                    <a:pt x="630" y="146"/>
                  </a:lnTo>
                  <a:lnTo>
                    <a:pt x="625" y="146"/>
                  </a:lnTo>
                  <a:lnTo>
                    <a:pt x="625" y="156"/>
                  </a:lnTo>
                  <a:lnTo>
                    <a:pt x="635" y="181"/>
                  </a:lnTo>
                  <a:lnTo>
                    <a:pt x="635" y="186"/>
                  </a:lnTo>
                  <a:lnTo>
                    <a:pt x="640" y="186"/>
                  </a:lnTo>
                  <a:lnTo>
                    <a:pt x="635" y="191"/>
                  </a:lnTo>
                  <a:lnTo>
                    <a:pt x="635" y="196"/>
                  </a:lnTo>
                  <a:lnTo>
                    <a:pt x="635" y="201"/>
                  </a:lnTo>
                  <a:lnTo>
                    <a:pt x="640" y="201"/>
                  </a:lnTo>
                  <a:lnTo>
                    <a:pt x="640" y="206"/>
                  </a:lnTo>
                  <a:lnTo>
                    <a:pt x="646" y="201"/>
                  </a:lnTo>
                  <a:lnTo>
                    <a:pt x="646" y="206"/>
                  </a:lnTo>
                  <a:lnTo>
                    <a:pt x="651" y="217"/>
                  </a:lnTo>
                  <a:lnTo>
                    <a:pt x="656" y="222"/>
                  </a:lnTo>
                  <a:lnTo>
                    <a:pt x="661" y="227"/>
                  </a:lnTo>
                  <a:lnTo>
                    <a:pt x="656" y="227"/>
                  </a:lnTo>
                  <a:lnTo>
                    <a:pt x="656" y="237"/>
                  </a:lnTo>
                  <a:lnTo>
                    <a:pt x="651" y="237"/>
                  </a:lnTo>
                  <a:lnTo>
                    <a:pt x="646" y="242"/>
                  </a:lnTo>
                  <a:lnTo>
                    <a:pt x="646" y="247"/>
                  </a:lnTo>
                  <a:lnTo>
                    <a:pt x="640" y="252"/>
                  </a:lnTo>
                  <a:lnTo>
                    <a:pt x="630" y="257"/>
                  </a:lnTo>
                  <a:lnTo>
                    <a:pt x="625" y="262"/>
                  </a:lnTo>
                  <a:lnTo>
                    <a:pt x="630" y="267"/>
                  </a:lnTo>
                  <a:lnTo>
                    <a:pt x="635" y="267"/>
                  </a:lnTo>
                  <a:lnTo>
                    <a:pt x="630" y="272"/>
                  </a:lnTo>
                  <a:lnTo>
                    <a:pt x="625" y="267"/>
                  </a:lnTo>
                  <a:lnTo>
                    <a:pt x="625" y="262"/>
                  </a:lnTo>
                  <a:lnTo>
                    <a:pt x="620" y="262"/>
                  </a:lnTo>
                  <a:lnTo>
                    <a:pt x="615" y="257"/>
                  </a:lnTo>
                  <a:lnTo>
                    <a:pt x="610" y="257"/>
                  </a:lnTo>
                  <a:lnTo>
                    <a:pt x="610" y="262"/>
                  </a:lnTo>
                  <a:lnTo>
                    <a:pt x="615" y="267"/>
                  </a:lnTo>
                  <a:lnTo>
                    <a:pt x="615" y="272"/>
                  </a:lnTo>
                  <a:lnTo>
                    <a:pt x="610" y="277"/>
                  </a:lnTo>
                  <a:lnTo>
                    <a:pt x="615" y="277"/>
                  </a:lnTo>
                  <a:lnTo>
                    <a:pt x="620" y="272"/>
                  </a:lnTo>
                  <a:lnTo>
                    <a:pt x="620" y="277"/>
                  </a:lnTo>
                  <a:lnTo>
                    <a:pt x="605" y="282"/>
                  </a:lnTo>
                  <a:lnTo>
                    <a:pt x="605" y="287"/>
                  </a:lnTo>
                  <a:lnTo>
                    <a:pt x="610" y="292"/>
                  </a:lnTo>
                  <a:lnTo>
                    <a:pt x="615" y="297"/>
                  </a:lnTo>
                  <a:lnTo>
                    <a:pt x="610" y="297"/>
                  </a:lnTo>
                  <a:lnTo>
                    <a:pt x="610" y="292"/>
                  </a:lnTo>
                  <a:lnTo>
                    <a:pt x="605" y="292"/>
                  </a:lnTo>
                  <a:lnTo>
                    <a:pt x="600" y="297"/>
                  </a:lnTo>
                  <a:lnTo>
                    <a:pt x="590" y="302"/>
                  </a:lnTo>
                  <a:lnTo>
                    <a:pt x="595" y="312"/>
                  </a:lnTo>
                  <a:lnTo>
                    <a:pt x="590" y="312"/>
                  </a:lnTo>
                  <a:lnTo>
                    <a:pt x="595" y="317"/>
                  </a:lnTo>
                  <a:lnTo>
                    <a:pt x="590" y="322"/>
                  </a:lnTo>
                  <a:close/>
                </a:path>
              </a:pathLst>
            </a:custGeom>
            <a:solidFill>
              <a:schemeClr val="accent1"/>
            </a:solidFill>
            <a:ln w="9525">
              <a:solidFill>
                <a:schemeClr val="bg1"/>
              </a:solidFill>
              <a:round/>
              <a:headEnd/>
              <a:tailEnd/>
            </a:ln>
          </p:spPr>
          <p:txBody>
            <a:bodyPr/>
            <a:lstStyle/>
            <a:p>
              <a:endParaRPr lang="en-US" sz="3200" dirty="0"/>
            </a:p>
          </p:txBody>
        </p:sp>
        <p:sp>
          <p:nvSpPr>
            <p:cNvPr id="24" name="Freeform 549">
              <a:extLst>
                <a:ext uri="{FF2B5EF4-FFF2-40B4-BE49-F238E27FC236}">
                  <a16:creationId xmlns:a16="http://schemas.microsoft.com/office/drawing/2014/main" id="{B86AE2EB-5C4F-F5D3-2492-3060AC9619C4}"/>
                </a:ext>
              </a:extLst>
            </p:cNvPr>
            <p:cNvSpPr>
              <a:spLocks/>
            </p:cNvSpPr>
            <p:nvPr/>
          </p:nvSpPr>
          <p:spPr bwMode="auto">
            <a:xfrm rot="770163">
              <a:off x="6736221" y="1868409"/>
              <a:ext cx="1009044" cy="991739"/>
            </a:xfrm>
            <a:custGeom>
              <a:avLst/>
              <a:gdLst>
                <a:gd name="T0" fmla="*/ 2147483647 w 499"/>
                <a:gd name="T1" fmla="*/ 2147483647 h 514"/>
                <a:gd name="T2" fmla="*/ 2147483647 w 499"/>
                <a:gd name="T3" fmla="*/ 2147483647 h 514"/>
                <a:gd name="T4" fmla="*/ 2147483647 w 499"/>
                <a:gd name="T5" fmla="*/ 2147483647 h 514"/>
                <a:gd name="T6" fmla="*/ 2147483647 w 499"/>
                <a:gd name="T7" fmla="*/ 2147483647 h 514"/>
                <a:gd name="T8" fmla="*/ 2147483647 w 499"/>
                <a:gd name="T9" fmla="*/ 2147483647 h 514"/>
                <a:gd name="T10" fmla="*/ 2147483647 w 499"/>
                <a:gd name="T11" fmla="*/ 2147483647 h 514"/>
                <a:gd name="T12" fmla="*/ 2147483647 w 499"/>
                <a:gd name="T13" fmla="*/ 2147483647 h 514"/>
                <a:gd name="T14" fmla="*/ 2147483647 w 499"/>
                <a:gd name="T15" fmla="*/ 2147483647 h 514"/>
                <a:gd name="T16" fmla="*/ 2147483647 w 499"/>
                <a:gd name="T17" fmla="*/ 2147483647 h 514"/>
                <a:gd name="T18" fmla="*/ 2147483647 w 499"/>
                <a:gd name="T19" fmla="*/ 2147483647 h 514"/>
                <a:gd name="T20" fmla="*/ 2147483647 w 499"/>
                <a:gd name="T21" fmla="*/ 2147483647 h 514"/>
                <a:gd name="T22" fmla="*/ 2147483647 w 499"/>
                <a:gd name="T23" fmla="*/ 2147483647 h 514"/>
                <a:gd name="T24" fmla="*/ 2147483647 w 499"/>
                <a:gd name="T25" fmla="*/ 2147483647 h 514"/>
                <a:gd name="T26" fmla="*/ 2147483647 w 499"/>
                <a:gd name="T27" fmla="*/ 2147483647 h 514"/>
                <a:gd name="T28" fmla="*/ 2147483647 w 499"/>
                <a:gd name="T29" fmla="*/ 2147483647 h 514"/>
                <a:gd name="T30" fmla="*/ 2147483647 w 499"/>
                <a:gd name="T31" fmla="*/ 2147483647 h 514"/>
                <a:gd name="T32" fmla="*/ 2147483647 w 499"/>
                <a:gd name="T33" fmla="*/ 2147483647 h 514"/>
                <a:gd name="T34" fmla="*/ 2147483647 w 499"/>
                <a:gd name="T35" fmla="*/ 2147483647 h 514"/>
                <a:gd name="T36" fmla="*/ 2147483647 w 499"/>
                <a:gd name="T37" fmla="*/ 2147483647 h 514"/>
                <a:gd name="T38" fmla="*/ 2147483647 w 499"/>
                <a:gd name="T39" fmla="*/ 2147483647 h 514"/>
                <a:gd name="T40" fmla="*/ 2147483647 w 499"/>
                <a:gd name="T41" fmla="*/ 2147483647 h 514"/>
                <a:gd name="T42" fmla="*/ 2147483647 w 499"/>
                <a:gd name="T43" fmla="*/ 2147483647 h 514"/>
                <a:gd name="T44" fmla="*/ 2147483647 w 499"/>
                <a:gd name="T45" fmla="*/ 2147483647 h 514"/>
                <a:gd name="T46" fmla="*/ 2147483647 w 499"/>
                <a:gd name="T47" fmla="*/ 2147483647 h 514"/>
                <a:gd name="T48" fmla="*/ 2147483647 w 499"/>
                <a:gd name="T49" fmla="*/ 2147483647 h 514"/>
                <a:gd name="T50" fmla="*/ 2147483647 w 499"/>
                <a:gd name="T51" fmla="*/ 2147483647 h 514"/>
                <a:gd name="T52" fmla="*/ 2147483647 w 499"/>
                <a:gd name="T53" fmla="*/ 2147483647 h 514"/>
                <a:gd name="T54" fmla="*/ 2147483647 w 499"/>
                <a:gd name="T55" fmla="*/ 2147483647 h 514"/>
                <a:gd name="T56" fmla="*/ 2147483647 w 499"/>
                <a:gd name="T57" fmla="*/ 2147483647 h 514"/>
                <a:gd name="T58" fmla="*/ 2147483647 w 499"/>
                <a:gd name="T59" fmla="*/ 2147483647 h 514"/>
                <a:gd name="T60" fmla="*/ 2147483647 w 499"/>
                <a:gd name="T61" fmla="*/ 2147483647 h 514"/>
                <a:gd name="T62" fmla="*/ 2147483647 w 499"/>
                <a:gd name="T63" fmla="*/ 2147483647 h 514"/>
                <a:gd name="T64" fmla="*/ 2147483647 w 499"/>
                <a:gd name="T65" fmla="*/ 2147483647 h 514"/>
                <a:gd name="T66" fmla="*/ 2147483647 w 499"/>
                <a:gd name="T67" fmla="*/ 2147483647 h 514"/>
                <a:gd name="T68" fmla="*/ 2147483647 w 499"/>
                <a:gd name="T69" fmla="*/ 2147483647 h 514"/>
                <a:gd name="T70" fmla="*/ 2147483647 w 499"/>
                <a:gd name="T71" fmla="*/ 2147483647 h 514"/>
                <a:gd name="T72" fmla="*/ 2147483647 w 499"/>
                <a:gd name="T73" fmla="*/ 2147483647 h 514"/>
                <a:gd name="T74" fmla="*/ 2147483647 w 499"/>
                <a:gd name="T75" fmla="*/ 2147483647 h 514"/>
                <a:gd name="T76" fmla="*/ 2147483647 w 499"/>
                <a:gd name="T77" fmla="*/ 2147483647 h 514"/>
                <a:gd name="T78" fmla="*/ 2147483647 w 499"/>
                <a:gd name="T79" fmla="*/ 2147483647 h 514"/>
                <a:gd name="T80" fmla="*/ 2147483647 w 499"/>
                <a:gd name="T81" fmla="*/ 2147483647 h 514"/>
                <a:gd name="T82" fmla="*/ 2147483647 w 499"/>
                <a:gd name="T83" fmla="*/ 2147483647 h 514"/>
                <a:gd name="T84" fmla="*/ 2147483647 w 499"/>
                <a:gd name="T85" fmla="*/ 2147483647 h 514"/>
                <a:gd name="T86" fmla="*/ 2147483647 w 499"/>
                <a:gd name="T87" fmla="*/ 2147483647 h 514"/>
                <a:gd name="T88" fmla="*/ 2147483647 w 499"/>
                <a:gd name="T89" fmla="*/ 2147483647 h 514"/>
                <a:gd name="T90" fmla="*/ 2147483647 w 499"/>
                <a:gd name="T91" fmla="*/ 2147483647 h 514"/>
                <a:gd name="T92" fmla="*/ 2147483647 w 499"/>
                <a:gd name="T93" fmla="*/ 2147483647 h 514"/>
                <a:gd name="T94" fmla="*/ 2147483647 w 499"/>
                <a:gd name="T95" fmla="*/ 2147483647 h 514"/>
                <a:gd name="T96" fmla="*/ 2147483647 w 499"/>
                <a:gd name="T97" fmla="*/ 2147483647 h 514"/>
                <a:gd name="T98" fmla="*/ 2147483647 w 499"/>
                <a:gd name="T99" fmla="*/ 2147483647 h 514"/>
                <a:gd name="T100" fmla="*/ 2147483647 w 499"/>
                <a:gd name="T101" fmla="*/ 2147483647 h 514"/>
                <a:gd name="T102" fmla="*/ 2147483647 w 499"/>
                <a:gd name="T103" fmla="*/ 2147483647 h 514"/>
                <a:gd name="T104" fmla="*/ 2147483647 w 499"/>
                <a:gd name="T105" fmla="*/ 2147483647 h 514"/>
                <a:gd name="T106" fmla="*/ 2147483647 w 499"/>
                <a:gd name="T107" fmla="*/ 2147483647 h 514"/>
                <a:gd name="T108" fmla="*/ 2147483647 w 499"/>
                <a:gd name="T109" fmla="*/ 2147483647 h 514"/>
                <a:gd name="T110" fmla="*/ 2147483647 w 499"/>
                <a:gd name="T111" fmla="*/ 2147483647 h 5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9"/>
                <a:gd name="T169" fmla="*/ 0 h 514"/>
                <a:gd name="T170" fmla="*/ 499 w 499"/>
                <a:gd name="T171" fmla="*/ 514 h 5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9" h="514">
                  <a:moveTo>
                    <a:pt x="383" y="514"/>
                  </a:moveTo>
                  <a:lnTo>
                    <a:pt x="378" y="504"/>
                  </a:lnTo>
                  <a:lnTo>
                    <a:pt x="378" y="493"/>
                  </a:lnTo>
                  <a:lnTo>
                    <a:pt x="373" y="488"/>
                  </a:lnTo>
                  <a:lnTo>
                    <a:pt x="368" y="488"/>
                  </a:lnTo>
                  <a:lnTo>
                    <a:pt x="368" y="483"/>
                  </a:lnTo>
                  <a:lnTo>
                    <a:pt x="363" y="473"/>
                  </a:lnTo>
                  <a:lnTo>
                    <a:pt x="333" y="488"/>
                  </a:lnTo>
                  <a:lnTo>
                    <a:pt x="328" y="488"/>
                  </a:lnTo>
                  <a:lnTo>
                    <a:pt x="323" y="483"/>
                  </a:lnTo>
                  <a:lnTo>
                    <a:pt x="323" y="478"/>
                  </a:lnTo>
                  <a:lnTo>
                    <a:pt x="323" y="473"/>
                  </a:lnTo>
                  <a:lnTo>
                    <a:pt x="318" y="478"/>
                  </a:lnTo>
                  <a:lnTo>
                    <a:pt x="313" y="478"/>
                  </a:lnTo>
                  <a:lnTo>
                    <a:pt x="318" y="473"/>
                  </a:lnTo>
                  <a:lnTo>
                    <a:pt x="318" y="468"/>
                  </a:lnTo>
                  <a:lnTo>
                    <a:pt x="313" y="468"/>
                  </a:lnTo>
                  <a:lnTo>
                    <a:pt x="303" y="468"/>
                  </a:lnTo>
                  <a:lnTo>
                    <a:pt x="298" y="468"/>
                  </a:lnTo>
                  <a:lnTo>
                    <a:pt x="293" y="468"/>
                  </a:lnTo>
                  <a:lnTo>
                    <a:pt x="288" y="463"/>
                  </a:lnTo>
                  <a:lnTo>
                    <a:pt x="283" y="463"/>
                  </a:lnTo>
                  <a:lnTo>
                    <a:pt x="283" y="468"/>
                  </a:lnTo>
                  <a:lnTo>
                    <a:pt x="277" y="468"/>
                  </a:lnTo>
                  <a:lnTo>
                    <a:pt x="272" y="463"/>
                  </a:lnTo>
                  <a:lnTo>
                    <a:pt x="272" y="458"/>
                  </a:lnTo>
                  <a:lnTo>
                    <a:pt x="267" y="453"/>
                  </a:lnTo>
                  <a:lnTo>
                    <a:pt x="262" y="448"/>
                  </a:lnTo>
                  <a:lnTo>
                    <a:pt x="257" y="443"/>
                  </a:lnTo>
                  <a:lnTo>
                    <a:pt x="247" y="448"/>
                  </a:lnTo>
                  <a:lnTo>
                    <a:pt x="242" y="448"/>
                  </a:lnTo>
                  <a:lnTo>
                    <a:pt x="232" y="453"/>
                  </a:lnTo>
                  <a:lnTo>
                    <a:pt x="227" y="443"/>
                  </a:lnTo>
                  <a:lnTo>
                    <a:pt x="232" y="443"/>
                  </a:lnTo>
                  <a:lnTo>
                    <a:pt x="232" y="438"/>
                  </a:lnTo>
                  <a:lnTo>
                    <a:pt x="237" y="428"/>
                  </a:lnTo>
                  <a:lnTo>
                    <a:pt x="232" y="428"/>
                  </a:lnTo>
                  <a:lnTo>
                    <a:pt x="227" y="423"/>
                  </a:lnTo>
                  <a:lnTo>
                    <a:pt x="222" y="423"/>
                  </a:lnTo>
                  <a:lnTo>
                    <a:pt x="222" y="418"/>
                  </a:lnTo>
                  <a:lnTo>
                    <a:pt x="217" y="413"/>
                  </a:lnTo>
                  <a:lnTo>
                    <a:pt x="212" y="418"/>
                  </a:lnTo>
                  <a:lnTo>
                    <a:pt x="207" y="418"/>
                  </a:lnTo>
                  <a:lnTo>
                    <a:pt x="202" y="418"/>
                  </a:lnTo>
                  <a:lnTo>
                    <a:pt x="197" y="418"/>
                  </a:lnTo>
                  <a:lnTo>
                    <a:pt x="192" y="413"/>
                  </a:lnTo>
                  <a:lnTo>
                    <a:pt x="187" y="408"/>
                  </a:lnTo>
                  <a:lnTo>
                    <a:pt x="192" y="408"/>
                  </a:lnTo>
                  <a:lnTo>
                    <a:pt x="192" y="403"/>
                  </a:lnTo>
                  <a:lnTo>
                    <a:pt x="182" y="403"/>
                  </a:lnTo>
                  <a:lnTo>
                    <a:pt x="177" y="398"/>
                  </a:lnTo>
                  <a:lnTo>
                    <a:pt x="182" y="398"/>
                  </a:lnTo>
                  <a:lnTo>
                    <a:pt x="167" y="378"/>
                  </a:lnTo>
                  <a:lnTo>
                    <a:pt x="162" y="378"/>
                  </a:lnTo>
                  <a:lnTo>
                    <a:pt x="162" y="373"/>
                  </a:lnTo>
                  <a:lnTo>
                    <a:pt x="167" y="373"/>
                  </a:lnTo>
                  <a:lnTo>
                    <a:pt x="162" y="367"/>
                  </a:lnTo>
                  <a:lnTo>
                    <a:pt x="172" y="362"/>
                  </a:lnTo>
                  <a:lnTo>
                    <a:pt x="167" y="357"/>
                  </a:lnTo>
                  <a:lnTo>
                    <a:pt x="172" y="357"/>
                  </a:lnTo>
                  <a:lnTo>
                    <a:pt x="167" y="347"/>
                  </a:lnTo>
                  <a:lnTo>
                    <a:pt x="162" y="352"/>
                  </a:lnTo>
                  <a:lnTo>
                    <a:pt x="157" y="347"/>
                  </a:lnTo>
                  <a:lnTo>
                    <a:pt x="157" y="342"/>
                  </a:lnTo>
                  <a:lnTo>
                    <a:pt x="151" y="332"/>
                  </a:lnTo>
                  <a:lnTo>
                    <a:pt x="157" y="327"/>
                  </a:lnTo>
                  <a:lnTo>
                    <a:pt x="151" y="327"/>
                  </a:lnTo>
                  <a:lnTo>
                    <a:pt x="146" y="322"/>
                  </a:lnTo>
                  <a:lnTo>
                    <a:pt x="136" y="327"/>
                  </a:lnTo>
                  <a:lnTo>
                    <a:pt x="136" y="317"/>
                  </a:lnTo>
                  <a:lnTo>
                    <a:pt x="131" y="312"/>
                  </a:lnTo>
                  <a:lnTo>
                    <a:pt x="126" y="307"/>
                  </a:lnTo>
                  <a:lnTo>
                    <a:pt x="121" y="307"/>
                  </a:lnTo>
                  <a:lnTo>
                    <a:pt x="116" y="307"/>
                  </a:lnTo>
                  <a:lnTo>
                    <a:pt x="116" y="312"/>
                  </a:lnTo>
                  <a:lnTo>
                    <a:pt x="111" y="312"/>
                  </a:lnTo>
                  <a:lnTo>
                    <a:pt x="106" y="317"/>
                  </a:lnTo>
                  <a:lnTo>
                    <a:pt x="101" y="317"/>
                  </a:lnTo>
                  <a:lnTo>
                    <a:pt x="101" y="312"/>
                  </a:lnTo>
                  <a:lnTo>
                    <a:pt x="96" y="317"/>
                  </a:lnTo>
                  <a:lnTo>
                    <a:pt x="91" y="317"/>
                  </a:lnTo>
                  <a:lnTo>
                    <a:pt x="91" y="307"/>
                  </a:lnTo>
                  <a:lnTo>
                    <a:pt x="96" y="307"/>
                  </a:lnTo>
                  <a:lnTo>
                    <a:pt x="96" y="302"/>
                  </a:lnTo>
                  <a:lnTo>
                    <a:pt x="101" y="297"/>
                  </a:lnTo>
                  <a:lnTo>
                    <a:pt x="91" y="287"/>
                  </a:lnTo>
                  <a:lnTo>
                    <a:pt x="91" y="282"/>
                  </a:lnTo>
                  <a:lnTo>
                    <a:pt x="86" y="262"/>
                  </a:lnTo>
                  <a:lnTo>
                    <a:pt x="81" y="262"/>
                  </a:lnTo>
                  <a:lnTo>
                    <a:pt x="81" y="267"/>
                  </a:lnTo>
                  <a:lnTo>
                    <a:pt x="81" y="272"/>
                  </a:lnTo>
                  <a:lnTo>
                    <a:pt x="71" y="272"/>
                  </a:lnTo>
                  <a:lnTo>
                    <a:pt x="66" y="272"/>
                  </a:lnTo>
                  <a:lnTo>
                    <a:pt x="61" y="272"/>
                  </a:lnTo>
                  <a:lnTo>
                    <a:pt x="56" y="272"/>
                  </a:lnTo>
                  <a:lnTo>
                    <a:pt x="56" y="267"/>
                  </a:lnTo>
                  <a:lnTo>
                    <a:pt x="51" y="267"/>
                  </a:lnTo>
                  <a:lnTo>
                    <a:pt x="56" y="262"/>
                  </a:lnTo>
                  <a:lnTo>
                    <a:pt x="56" y="257"/>
                  </a:lnTo>
                  <a:lnTo>
                    <a:pt x="51" y="257"/>
                  </a:lnTo>
                  <a:lnTo>
                    <a:pt x="46" y="257"/>
                  </a:lnTo>
                  <a:lnTo>
                    <a:pt x="46" y="252"/>
                  </a:lnTo>
                  <a:lnTo>
                    <a:pt x="41" y="252"/>
                  </a:lnTo>
                  <a:lnTo>
                    <a:pt x="41" y="247"/>
                  </a:lnTo>
                  <a:lnTo>
                    <a:pt x="46" y="247"/>
                  </a:lnTo>
                  <a:lnTo>
                    <a:pt x="41" y="241"/>
                  </a:lnTo>
                  <a:lnTo>
                    <a:pt x="46" y="236"/>
                  </a:lnTo>
                  <a:lnTo>
                    <a:pt x="51" y="236"/>
                  </a:lnTo>
                  <a:lnTo>
                    <a:pt x="46" y="231"/>
                  </a:lnTo>
                  <a:lnTo>
                    <a:pt x="46" y="226"/>
                  </a:lnTo>
                  <a:lnTo>
                    <a:pt x="36" y="231"/>
                  </a:lnTo>
                  <a:lnTo>
                    <a:pt x="31" y="206"/>
                  </a:lnTo>
                  <a:lnTo>
                    <a:pt x="20" y="201"/>
                  </a:lnTo>
                  <a:lnTo>
                    <a:pt x="25" y="201"/>
                  </a:lnTo>
                  <a:lnTo>
                    <a:pt x="20" y="196"/>
                  </a:lnTo>
                  <a:lnTo>
                    <a:pt x="15" y="201"/>
                  </a:lnTo>
                  <a:lnTo>
                    <a:pt x="15" y="186"/>
                  </a:lnTo>
                  <a:lnTo>
                    <a:pt x="10" y="186"/>
                  </a:lnTo>
                  <a:lnTo>
                    <a:pt x="10" y="181"/>
                  </a:lnTo>
                  <a:lnTo>
                    <a:pt x="15" y="181"/>
                  </a:lnTo>
                  <a:lnTo>
                    <a:pt x="20" y="171"/>
                  </a:lnTo>
                  <a:lnTo>
                    <a:pt x="10" y="171"/>
                  </a:lnTo>
                  <a:lnTo>
                    <a:pt x="10" y="161"/>
                  </a:lnTo>
                  <a:lnTo>
                    <a:pt x="20" y="161"/>
                  </a:lnTo>
                  <a:lnTo>
                    <a:pt x="20" y="156"/>
                  </a:lnTo>
                  <a:lnTo>
                    <a:pt x="15" y="156"/>
                  </a:lnTo>
                  <a:lnTo>
                    <a:pt x="15" y="151"/>
                  </a:lnTo>
                  <a:lnTo>
                    <a:pt x="20" y="151"/>
                  </a:lnTo>
                  <a:lnTo>
                    <a:pt x="20" y="141"/>
                  </a:lnTo>
                  <a:lnTo>
                    <a:pt x="25" y="136"/>
                  </a:lnTo>
                  <a:lnTo>
                    <a:pt x="25" y="131"/>
                  </a:lnTo>
                  <a:lnTo>
                    <a:pt x="15" y="126"/>
                  </a:lnTo>
                  <a:lnTo>
                    <a:pt x="15" y="121"/>
                  </a:lnTo>
                  <a:lnTo>
                    <a:pt x="10" y="121"/>
                  </a:lnTo>
                  <a:lnTo>
                    <a:pt x="10" y="126"/>
                  </a:lnTo>
                  <a:lnTo>
                    <a:pt x="5" y="126"/>
                  </a:lnTo>
                  <a:lnTo>
                    <a:pt x="5" y="121"/>
                  </a:lnTo>
                  <a:lnTo>
                    <a:pt x="5" y="110"/>
                  </a:lnTo>
                  <a:lnTo>
                    <a:pt x="10" y="116"/>
                  </a:lnTo>
                  <a:lnTo>
                    <a:pt x="10" y="110"/>
                  </a:lnTo>
                  <a:lnTo>
                    <a:pt x="15" y="100"/>
                  </a:lnTo>
                  <a:lnTo>
                    <a:pt x="15" y="95"/>
                  </a:lnTo>
                  <a:lnTo>
                    <a:pt x="10" y="100"/>
                  </a:lnTo>
                  <a:lnTo>
                    <a:pt x="5" y="95"/>
                  </a:lnTo>
                  <a:lnTo>
                    <a:pt x="5" y="90"/>
                  </a:lnTo>
                  <a:lnTo>
                    <a:pt x="15" y="85"/>
                  </a:lnTo>
                  <a:lnTo>
                    <a:pt x="15" y="80"/>
                  </a:lnTo>
                  <a:lnTo>
                    <a:pt x="0" y="65"/>
                  </a:lnTo>
                  <a:lnTo>
                    <a:pt x="10" y="55"/>
                  </a:lnTo>
                  <a:lnTo>
                    <a:pt x="15" y="60"/>
                  </a:lnTo>
                  <a:lnTo>
                    <a:pt x="15" y="55"/>
                  </a:lnTo>
                  <a:lnTo>
                    <a:pt x="15" y="50"/>
                  </a:lnTo>
                  <a:lnTo>
                    <a:pt x="20" y="50"/>
                  </a:lnTo>
                  <a:lnTo>
                    <a:pt x="20" y="45"/>
                  </a:lnTo>
                  <a:lnTo>
                    <a:pt x="20" y="40"/>
                  </a:lnTo>
                  <a:lnTo>
                    <a:pt x="15" y="35"/>
                  </a:lnTo>
                  <a:lnTo>
                    <a:pt x="10" y="30"/>
                  </a:lnTo>
                  <a:lnTo>
                    <a:pt x="10" y="25"/>
                  </a:lnTo>
                  <a:lnTo>
                    <a:pt x="5" y="20"/>
                  </a:lnTo>
                  <a:lnTo>
                    <a:pt x="15" y="20"/>
                  </a:lnTo>
                  <a:lnTo>
                    <a:pt x="20" y="15"/>
                  </a:lnTo>
                  <a:lnTo>
                    <a:pt x="25" y="10"/>
                  </a:lnTo>
                  <a:lnTo>
                    <a:pt x="31" y="5"/>
                  </a:lnTo>
                  <a:lnTo>
                    <a:pt x="31" y="15"/>
                  </a:lnTo>
                  <a:lnTo>
                    <a:pt x="36" y="15"/>
                  </a:lnTo>
                  <a:lnTo>
                    <a:pt x="36" y="20"/>
                  </a:lnTo>
                  <a:lnTo>
                    <a:pt x="36" y="25"/>
                  </a:lnTo>
                  <a:lnTo>
                    <a:pt x="46" y="25"/>
                  </a:lnTo>
                  <a:lnTo>
                    <a:pt x="51" y="25"/>
                  </a:lnTo>
                  <a:lnTo>
                    <a:pt x="56" y="20"/>
                  </a:lnTo>
                  <a:lnTo>
                    <a:pt x="61" y="20"/>
                  </a:lnTo>
                  <a:lnTo>
                    <a:pt x="66" y="25"/>
                  </a:lnTo>
                  <a:lnTo>
                    <a:pt x="71" y="25"/>
                  </a:lnTo>
                  <a:lnTo>
                    <a:pt x="76" y="20"/>
                  </a:lnTo>
                  <a:lnTo>
                    <a:pt x="81" y="15"/>
                  </a:lnTo>
                  <a:lnTo>
                    <a:pt x="91" y="15"/>
                  </a:lnTo>
                  <a:lnTo>
                    <a:pt x="96" y="15"/>
                  </a:lnTo>
                  <a:lnTo>
                    <a:pt x="96" y="10"/>
                  </a:lnTo>
                  <a:lnTo>
                    <a:pt x="96" y="5"/>
                  </a:lnTo>
                  <a:lnTo>
                    <a:pt x="101" y="5"/>
                  </a:lnTo>
                  <a:lnTo>
                    <a:pt x="101" y="10"/>
                  </a:lnTo>
                  <a:lnTo>
                    <a:pt x="101" y="15"/>
                  </a:lnTo>
                  <a:lnTo>
                    <a:pt x="101" y="20"/>
                  </a:lnTo>
                  <a:lnTo>
                    <a:pt x="106" y="20"/>
                  </a:lnTo>
                  <a:lnTo>
                    <a:pt x="111" y="20"/>
                  </a:lnTo>
                  <a:lnTo>
                    <a:pt x="116" y="25"/>
                  </a:lnTo>
                  <a:lnTo>
                    <a:pt x="121" y="25"/>
                  </a:lnTo>
                  <a:lnTo>
                    <a:pt x="126" y="25"/>
                  </a:lnTo>
                  <a:lnTo>
                    <a:pt x="131" y="25"/>
                  </a:lnTo>
                  <a:lnTo>
                    <a:pt x="141" y="25"/>
                  </a:lnTo>
                  <a:lnTo>
                    <a:pt x="141" y="20"/>
                  </a:lnTo>
                  <a:lnTo>
                    <a:pt x="146" y="20"/>
                  </a:lnTo>
                  <a:lnTo>
                    <a:pt x="146" y="25"/>
                  </a:lnTo>
                  <a:lnTo>
                    <a:pt x="151" y="30"/>
                  </a:lnTo>
                  <a:lnTo>
                    <a:pt x="157" y="35"/>
                  </a:lnTo>
                  <a:lnTo>
                    <a:pt x="162" y="30"/>
                  </a:lnTo>
                  <a:lnTo>
                    <a:pt x="167" y="30"/>
                  </a:lnTo>
                  <a:lnTo>
                    <a:pt x="167" y="25"/>
                  </a:lnTo>
                  <a:lnTo>
                    <a:pt x="172" y="25"/>
                  </a:lnTo>
                  <a:lnTo>
                    <a:pt x="177" y="25"/>
                  </a:lnTo>
                  <a:lnTo>
                    <a:pt x="177" y="20"/>
                  </a:lnTo>
                  <a:lnTo>
                    <a:pt x="182" y="15"/>
                  </a:lnTo>
                  <a:lnTo>
                    <a:pt x="182" y="5"/>
                  </a:lnTo>
                  <a:lnTo>
                    <a:pt x="182" y="0"/>
                  </a:lnTo>
                  <a:lnTo>
                    <a:pt x="187" y="0"/>
                  </a:lnTo>
                  <a:lnTo>
                    <a:pt x="192" y="5"/>
                  </a:lnTo>
                  <a:lnTo>
                    <a:pt x="197" y="5"/>
                  </a:lnTo>
                  <a:lnTo>
                    <a:pt x="197" y="10"/>
                  </a:lnTo>
                  <a:lnTo>
                    <a:pt x="202" y="15"/>
                  </a:lnTo>
                  <a:lnTo>
                    <a:pt x="212" y="20"/>
                  </a:lnTo>
                  <a:lnTo>
                    <a:pt x="212" y="25"/>
                  </a:lnTo>
                  <a:lnTo>
                    <a:pt x="227" y="25"/>
                  </a:lnTo>
                  <a:lnTo>
                    <a:pt x="232" y="25"/>
                  </a:lnTo>
                  <a:lnTo>
                    <a:pt x="232" y="20"/>
                  </a:lnTo>
                  <a:lnTo>
                    <a:pt x="242" y="10"/>
                  </a:lnTo>
                  <a:lnTo>
                    <a:pt x="252" y="10"/>
                  </a:lnTo>
                  <a:lnTo>
                    <a:pt x="257" y="10"/>
                  </a:lnTo>
                  <a:lnTo>
                    <a:pt x="267" y="5"/>
                  </a:lnTo>
                  <a:lnTo>
                    <a:pt x="267" y="10"/>
                  </a:lnTo>
                  <a:lnTo>
                    <a:pt x="272" y="15"/>
                  </a:lnTo>
                  <a:lnTo>
                    <a:pt x="283" y="25"/>
                  </a:lnTo>
                  <a:lnTo>
                    <a:pt x="288" y="30"/>
                  </a:lnTo>
                  <a:lnTo>
                    <a:pt x="298" y="30"/>
                  </a:lnTo>
                  <a:lnTo>
                    <a:pt x="303" y="30"/>
                  </a:lnTo>
                  <a:lnTo>
                    <a:pt x="308" y="30"/>
                  </a:lnTo>
                  <a:lnTo>
                    <a:pt x="318" y="35"/>
                  </a:lnTo>
                  <a:lnTo>
                    <a:pt x="323" y="35"/>
                  </a:lnTo>
                  <a:lnTo>
                    <a:pt x="328" y="30"/>
                  </a:lnTo>
                  <a:lnTo>
                    <a:pt x="333" y="30"/>
                  </a:lnTo>
                  <a:lnTo>
                    <a:pt x="338" y="25"/>
                  </a:lnTo>
                  <a:lnTo>
                    <a:pt x="343" y="15"/>
                  </a:lnTo>
                  <a:lnTo>
                    <a:pt x="348" y="10"/>
                  </a:lnTo>
                  <a:lnTo>
                    <a:pt x="358" y="5"/>
                  </a:lnTo>
                  <a:lnTo>
                    <a:pt x="358" y="10"/>
                  </a:lnTo>
                  <a:lnTo>
                    <a:pt x="368" y="0"/>
                  </a:lnTo>
                  <a:lnTo>
                    <a:pt x="373" y="5"/>
                  </a:lnTo>
                  <a:lnTo>
                    <a:pt x="378" y="10"/>
                  </a:lnTo>
                  <a:lnTo>
                    <a:pt x="373" y="15"/>
                  </a:lnTo>
                  <a:lnTo>
                    <a:pt x="368" y="25"/>
                  </a:lnTo>
                  <a:lnTo>
                    <a:pt x="358" y="35"/>
                  </a:lnTo>
                  <a:lnTo>
                    <a:pt x="363" y="35"/>
                  </a:lnTo>
                  <a:lnTo>
                    <a:pt x="363" y="40"/>
                  </a:lnTo>
                  <a:lnTo>
                    <a:pt x="363" y="50"/>
                  </a:lnTo>
                  <a:lnTo>
                    <a:pt x="368" y="50"/>
                  </a:lnTo>
                  <a:lnTo>
                    <a:pt x="378" y="55"/>
                  </a:lnTo>
                  <a:lnTo>
                    <a:pt x="388" y="55"/>
                  </a:lnTo>
                  <a:lnTo>
                    <a:pt x="398" y="60"/>
                  </a:lnTo>
                  <a:lnTo>
                    <a:pt x="403" y="60"/>
                  </a:lnTo>
                  <a:lnTo>
                    <a:pt x="409" y="70"/>
                  </a:lnTo>
                  <a:lnTo>
                    <a:pt x="409" y="75"/>
                  </a:lnTo>
                  <a:lnTo>
                    <a:pt x="414" y="80"/>
                  </a:lnTo>
                  <a:lnTo>
                    <a:pt x="419" y="80"/>
                  </a:lnTo>
                  <a:lnTo>
                    <a:pt x="424" y="85"/>
                  </a:lnTo>
                  <a:lnTo>
                    <a:pt x="409" y="95"/>
                  </a:lnTo>
                  <a:lnTo>
                    <a:pt x="403" y="100"/>
                  </a:lnTo>
                  <a:lnTo>
                    <a:pt x="403" y="105"/>
                  </a:lnTo>
                  <a:lnTo>
                    <a:pt x="403" y="110"/>
                  </a:lnTo>
                  <a:lnTo>
                    <a:pt x="398" y="116"/>
                  </a:lnTo>
                  <a:lnTo>
                    <a:pt x="398" y="121"/>
                  </a:lnTo>
                  <a:lnTo>
                    <a:pt x="398" y="126"/>
                  </a:lnTo>
                  <a:lnTo>
                    <a:pt x="393" y="136"/>
                  </a:lnTo>
                  <a:lnTo>
                    <a:pt x="393" y="146"/>
                  </a:lnTo>
                  <a:lnTo>
                    <a:pt x="398" y="151"/>
                  </a:lnTo>
                  <a:lnTo>
                    <a:pt x="393" y="156"/>
                  </a:lnTo>
                  <a:lnTo>
                    <a:pt x="393" y="151"/>
                  </a:lnTo>
                  <a:lnTo>
                    <a:pt x="388" y="151"/>
                  </a:lnTo>
                  <a:lnTo>
                    <a:pt x="383" y="156"/>
                  </a:lnTo>
                  <a:lnTo>
                    <a:pt x="373" y="161"/>
                  </a:lnTo>
                  <a:lnTo>
                    <a:pt x="373" y="166"/>
                  </a:lnTo>
                  <a:lnTo>
                    <a:pt x="368" y="166"/>
                  </a:lnTo>
                  <a:lnTo>
                    <a:pt x="363" y="166"/>
                  </a:lnTo>
                  <a:lnTo>
                    <a:pt x="358" y="166"/>
                  </a:lnTo>
                  <a:lnTo>
                    <a:pt x="358" y="171"/>
                  </a:lnTo>
                  <a:lnTo>
                    <a:pt x="353" y="176"/>
                  </a:lnTo>
                  <a:lnTo>
                    <a:pt x="358" y="176"/>
                  </a:lnTo>
                  <a:lnTo>
                    <a:pt x="358" y="181"/>
                  </a:lnTo>
                  <a:lnTo>
                    <a:pt x="363" y="181"/>
                  </a:lnTo>
                  <a:lnTo>
                    <a:pt x="368" y="181"/>
                  </a:lnTo>
                  <a:lnTo>
                    <a:pt x="373" y="186"/>
                  </a:lnTo>
                  <a:lnTo>
                    <a:pt x="373" y="181"/>
                  </a:lnTo>
                  <a:lnTo>
                    <a:pt x="378" y="186"/>
                  </a:lnTo>
                  <a:lnTo>
                    <a:pt x="383" y="191"/>
                  </a:lnTo>
                  <a:lnTo>
                    <a:pt x="383" y="196"/>
                  </a:lnTo>
                  <a:lnTo>
                    <a:pt x="388" y="196"/>
                  </a:lnTo>
                  <a:lnTo>
                    <a:pt x="393" y="196"/>
                  </a:lnTo>
                  <a:lnTo>
                    <a:pt x="398" y="196"/>
                  </a:lnTo>
                  <a:lnTo>
                    <a:pt x="398" y="201"/>
                  </a:lnTo>
                  <a:lnTo>
                    <a:pt x="398" y="211"/>
                  </a:lnTo>
                  <a:lnTo>
                    <a:pt x="398" y="216"/>
                  </a:lnTo>
                  <a:lnTo>
                    <a:pt x="398" y="221"/>
                  </a:lnTo>
                  <a:lnTo>
                    <a:pt x="398" y="231"/>
                  </a:lnTo>
                  <a:lnTo>
                    <a:pt x="398" y="236"/>
                  </a:lnTo>
                  <a:lnTo>
                    <a:pt x="398" y="241"/>
                  </a:lnTo>
                  <a:lnTo>
                    <a:pt x="398" y="247"/>
                  </a:lnTo>
                  <a:lnTo>
                    <a:pt x="398" y="252"/>
                  </a:lnTo>
                  <a:lnTo>
                    <a:pt x="398" y="257"/>
                  </a:lnTo>
                  <a:lnTo>
                    <a:pt x="403" y="257"/>
                  </a:lnTo>
                  <a:lnTo>
                    <a:pt x="403" y="262"/>
                  </a:lnTo>
                  <a:lnTo>
                    <a:pt x="398" y="262"/>
                  </a:lnTo>
                  <a:lnTo>
                    <a:pt x="403" y="267"/>
                  </a:lnTo>
                  <a:lnTo>
                    <a:pt x="403" y="272"/>
                  </a:lnTo>
                  <a:lnTo>
                    <a:pt x="403" y="277"/>
                  </a:lnTo>
                  <a:lnTo>
                    <a:pt x="398" y="277"/>
                  </a:lnTo>
                  <a:lnTo>
                    <a:pt x="398" y="282"/>
                  </a:lnTo>
                  <a:lnTo>
                    <a:pt x="403" y="287"/>
                  </a:lnTo>
                  <a:lnTo>
                    <a:pt x="409" y="287"/>
                  </a:lnTo>
                  <a:lnTo>
                    <a:pt x="414" y="282"/>
                  </a:lnTo>
                  <a:lnTo>
                    <a:pt x="419" y="282"/>
                  </a:lnTo>
                  <a:lnTo>
                    <a:pt x="424" y="277"/>
                  </a:lnTo>
                  <a:lnTo>
                    <a:pt x="429" y="277"/>
                  </a:lnTo>
                  <a:lnTo>
                    <a:pt x="434" y="277"/>
                  </a:lnTo>
                  <a:lnTo>
                    <a:pt x="444" y="292"/>
                  </a:lnTo>
                  <a:lnTo>
                    <a:pt x="444" y="297"/>
                  </a:lnTo>
                  <a:lnTo>
                    <a:pt x="444" y="302"/>
                  </a:lnTo>
                  <a:lnTo>
                    <a:pt x="449" y="307"/>
                  </a:lnTo>
                  <a:lnTo>
                    <a:pt x="454" y="307"/>
                  </a:lnTo>
                  <a:lnTo>
                    <a:pt x="459" y="307"/>
                  </a:lnTo>
                  <a:lnTo>
                    <a:pt x="459" y="312"/>
                  </a:lnTo>
                  <a:lnTo>
                    <a:pt x="464" y="317"/>
                  </a:lnTo>
                  <a:lnTo>
                    <a:pt x="469" y="322"/>
                  </a:lnTo>
                  <a:lnTo>
                    <a:pt x="469" y="317"/>
                  </a:lnTo>
                  <a:lnTo>
                    <a:pt x="469" y="322"/>
                  </a:lnTo>
                  <a:lnTo>
                    <a:pt x="474" y="322"/>
                  </a:lnTo>
                  <a:lnTo>
                    <a:pt x="474" y="327"/>
                  </a:lnTo>
                  <a:lnTo>
                    <a:pt x="469" y="327"/>
                  </a:lnTo>
                  <a:lnTo>
                    <a:pt x="464" y="337"/>
                  </a:lnTo>
                  <a:lnTo>
                    <a:pt x="459" y="337"/>
                  </a:lnTo>
                  <a:lnTo>
                    <a:pt x="464" y="342"/>
                  </a:lnTo>
                  <a:lnTo>
                    <a:pt x="469" y="342"/>
                  </a:lnTo>
                  <a:lnTo>
                    <a:pt x="474" y="337"/>
                  </a:lnTo>
                  <a:lnTo>
                    <a:pt x="474" y="342"/>
                  </a:lnTo>
                  <a:lnTo>
                    <a:pt x="479" y="342"/>
                  </a:lnTo>
                  <a:lnTo>
                    <a:pt x="479" y="337"/>
                  </a:lnTo>
                  <a:lnTo>
                    <a:pt x="484" y="332"/>
                  </a:lnTo>
                  <a:lnTo>
                    <a:pt x="489" y="332"/>
                  </a:lnTo>
                  <a:lnTo>
                    <a:pt x="489" y="337"/>
                  </a:lnTo>
                  <a:lnTo>
                    <a:pt x="489" y="342"/>
                  </a:lnTo>
                  <a:lnTo>
                    <a:pt x="494" y="347"/>
                  </a:lnTo>
                  <a:lnTo>
                    <a:pt x="499" y="352"/>
                  </a:lnTo>
                  <a:lnTo>
                    <a:pt x="494" y="352"/>
                  </a:lnTo>
                  <a:lnTo>
                    <a:pt x="489" y="357"/>
                  </a:lnTo>
                  <a:lnTo>
                    <a:pt x="494" y="367"/>
                  </a:lnTo>
                  <a:lnTo>
                    <a:pt x="494" y="373"/>
                  </a:lnTo>
                  <a:lnTo>
                    <a:pt x="489" y="373"/>
                  </a:lnTo>
                  <a:lnTo>
                    <a:pt x="489" y="378"/>
                  </a:lnTo>
                  <a:lnTo>
                    <a:pt x="494" y="378"/>
                  </a:lnTo>
                  <a:lnTo>
                    <a:pt x="494" y="383"/>
                  </a:lnTo>
                  <a:lnTo>
                    <a:pt x="489" y="388"/>
                  </a:lnTo>
                  <a:lnTo>
                    <a:pt x="489" y="393"/>
                  </a:lnTo>
                  <a:lnTo>
                    <a:pt x="494" y="393"/>
                  </a:lnTo>
                  <a:lnTo>
                    <a:pt x="494" y="398"/>
                  </a:lnTo>
                  <a:lnTo>
                    <a:pt x="489" y="403"/>
                  </a:lnTo>
                  <a:lnTo>
                    <a:pt x="489" y="413"/>
                  </a:lnTo>
                  <a:lnTo>
                    <a:pt x="489" y="423"/>
                  </a:lnTo>
                  <a:lnTo>
                    <a:pt x="494" y="423"/>
                  </a:lnTo>
                  <a:lnTo>
                    <a:pt x="494" y="428"/>
                  </a:lnTo>
                  <a:lnTo>
                    <a:pt x="494" y="433"/>
                  </a:lnTo>
                  <a:lnTo>
                    <a:pt x="499" y="433"/>
                  </a:lnTo>
                  <a:lnTo>
                    <a:pt x="499" y="443"/>
                  </a:lnTo>
                  <a:lnTo>
                    <a:pt x="494" y="443"/>
                  </a:lnTo>
                  <a:lnTo>
                    <a:pt x="494" y="448"/>
                  </a:lnTo>
                  <a:lnTo>
                    <a:pt x="499" y="448"/>
                  </a:lnTo>
                  <a:lnTo>
                    <a:pt x="499" y="453"/>
                  </a:lnTo>
                  <a:lnTo>
                    <a:pt x="499" y="458"/>
                  </a:lnTo>
                  <a:lnTo>
                    <a:pt x="499" y="463"/>
                  </a:lnTo>
                  <a:lnTo>
                    <a:pt x="499" y="468"/>
                  </a:lnTo>
                  <a:lnTo>
                    <a:pt x="499" y="473"/>
                  </a:lnTo>
                  <a:lnTo>
                    <a:pt x="494" y="473"/>
                  </a:lnTo>
                  <a:lnTo>
                    <a:pt x="489" y="473"/>
                  </a:lnTo>
                  <a:lnTo>
                    <a:pt x="484" y="478"/>
                  </a:lnTo>
                  <a:lnTo>
                    <a:pt x="479" y="478"/>
                  </a:lnTo>
                  <a:lnTo>
                    <a:pt x="474" y="478"/>
                  </a:lnTo>
                  <a:lnTo>
                    <a:pt x="469" y="483"/>
                  </a:lnTo>
                  <a:lnTo>
                    <a:pt x="464" y="483"/>
                  </a:lnTo>
                  <a:lnTo>
                    <a:pt x="464" y="488"/>
                  </a:lnTo>
                  <a:lnTo>
                    <a:pt x="454" y="483"/>
                  </a:lnTo>
                  <a:lnTo>
                    <a:pt x="449" y="483"/>
                  </a:lnTo>
                  <a:lnTo>
                    <a:pt x="444" y="483"/>
                  </a:lnTo>
                  <a:lnTo>
                    <a:pt x="444" y="488"/>
                  </a:lnTo>
                  <a:lnTo>
                    <a:pt x="439" y="493"/>
                  </a:lnTo>
                  <a:lnTo>
                    <a:pt x="439" y="488"/>
                  </a:lnTo>
                  <a:lnTo>
                    <a:pt x="434" y="488"/>
                  </a:lnTo>
                  <a:lnTo>
                    <a:pt x="434" y="483"/>
                  </a:lnTo>
                  <a:lnTo>
                    <a:pt x="429" y="488"/>
                  </a:lnTo>
                  <a:lnTo>
                    <a:pt x="424" y="488"/>
                  </a:lnTo>
                  <a:lnTo>
                    <a:pt x="424" y="493"/>
                  </a:lnTo>
                  <a:lnTo>
                    <a:pt x="419" y="493"/>
                  </a:lnTo>
                  <a:lnTo>
                    <a:pt x="414" y="493"/>
                  </a:lnTo>
                  <a:lnTo>
                    <a:pt x="414" y="498"/>
                  </a:lnTo>
                  <a:lnTo>
                    <a:pt x="409" y="498"/>
                  </a:lnTo>
                  <a:lnTo>
                    <a:pt x="409" y="504"/>
                  </a:lnTo>
                  <a:lnTo>
                    <a:pt x="403" y="504"/>
                  </a:lnTo>
                  <a:lnTo>
                    <a:pt x="398" y="509"/>
                  </a:lnTo>
                  <a:lnTo>
                    <a:pt x="393" y="509"/>
                  </a:lnTo>
                  <a:lnTo>
                    <a:pt x="393" y="514"/>
                  </a:lnTo>
                  <a:lnTo>
                    <a:pt x="388" y="514"/>
                  </a:lnTo>
                  <a:lnTo>
                    <a:pt x="383" y="514"/>
                  </a:lnTo>
                  <a:close/>
                </a:path>
              </a:pathLst>
            </a:custGeom>
            <a:solidFill>
              <a:schemeClr val="accent3"/>
            </a:solidFill>
            <a:ln w="9525">
              <a:solidFill>
                <a:schemeClr val="bg1"/>
              </a:solidFill>
              <a:round/>
              <a:headEnd/>
              <a:tailEnd/>
            </a:ln>
          </p:spPr>
          <p:txBody>
            <a:bodyPr/>
            <a:lstStyle/>
            <a:p>
              <a:endParaRPr lang="en-US" sz="3200" dirty="0"/>
            </a:p>
          </p:txBody>
        </p:sp>
        <p:sp>
          <p:nvSpPr>
            <p:cNvPr id="25" name="Freeform 554">
              <a:extLst>
                <a:ext uri="{FF2B5EF4-FFF2-40B4-BE49-F238E27FC236}">
                  <a16:creationId xmlns:a16="http://schemas.microsoft.com/office/drawing/2014/main" id="{B39F2C6A-B4BC-072D-7242-BE9A20771490}"/>
                </a:ext>
              </a:extLst>
            </p:cNvPr>
            <p:cNvSpPr>
              <a:spLocks/>
            </p:cNvSpPr>
            <p:nvPr/>
          </p:nvSpPr>
          <p:spPr bwMode="auto">
            <a:xfrm rot="770163">
              <a:off x="1454148" y="1793902"/>
              <a:ext cx="916762" cy="1030522"/>
            </a:xfrm>
            <a:custGeom>
              <a:avLst/>
              <a:gdLst>
                <a:gd name="T0" fmla="*/ 2147483647 w 454"/>
                <a:gd name="T1" fmla="*/ 2147483647 h 534"/>
                <a:gd name="T2" fmla="*/ 2147483647 w 454"/>
                <a:gd name="T3" fmla="*/ 2147483647 h 534"/>
                <a:gd name="T4" fmla="*/ 2147483647 w 454"/>
                <a:gd name="T5" fmla="*/ 2147483647 h 534"/>
                <a:gd name="T6" fmla="*/ 2147483647 w 454"/>
                <a:gd name="T7" fmla="*/ 2147483647 h 534"/>
                <a:gd name="T8" fmla="*/ 2147483647 w 454"/>
                <a:gd name="T9" fmla="*/ 2147483647 h 534"/>
                <a:gd name="T10" fmla="*/ 2147483647 w 454"/>
                <a:gd name="T11" fmla="*/ 2147483647 h 534"/>
                <a:gd name="T12" fmla="*/ 2147483647 w 454"/>
                <a:gd name="T13" fmla="*/ 2147483647 h 534"/>
                <a:gd name="T14" fmla="*/ 2147483647 w 454"/>
                <a:gd name="T15" fmla="*/ 2147483647 h 534"/>
                <a:gd name="T16" fmla="*/ 2147483647 w 454"/>
                <a:gd name="T17" fmla="*/ 2147483647 h 534"/>
                <a:gd name="T18" fmla="*/ 2147483647 w 454"/>
                <a:gd name="T19" fmla="*/ 2147483647 h 534"/>
                <a:gd name="T20" fmla="*/ 2147483647 w 454"/>
                <a:gd name="T21" fmla="*/ 2147483647 h 534"/>
                <a:gd name="T22" fmla="*/ 2147483647 w 454"/>
                <a:gd name="T23" fmla="*/ 2147483647 h 534"/>
                <a:gd name="T24" fmla="*/ 2147483647 w 454"/>
                <a:gd name="T25" fmla="*/ 2147483647 h 534"/>
                <a:gd name="T26" fmla="*/ 2147483647 w 454"/>
                <a:gd name="T27" fmla="*/ 2147483647 h 534"/>
                <a:gd name="T28" fmla="*/ 2147483647 w 454"/>
                <a:gd name="T29" fmla="*/ 2147483647 h 534"/>
                <a:gd name="T30" fmla="*/ 2147483647 w 454"/>
                <a:gd name="T31" fmla="*/ 2147483647 h 534"/>
                <a:gd name="T32" fmla="*/ 2147483647 w 454"/>
                <a:gd name="T33" fmla="*/ 2147483647 h 534"/>
                <a:gd name="T34" fmla="*/ 2147483647 w 454"/>
                <a:gd name="T35" fmla="*/ 2147483647 h 534"/>
                <a:gd name="T36" fmla="*/ 2147483647 w 454"/>
                <a:gd name="T37" fmla="*/ 2147483647 h 534"/>
                <a:gd name="T38" fmla="*/ 2147483647 w 454"/>
                <a:gd name="T39" fmla="*/ 2147483647 h 534"/>
                <a:gd name="T40" fmla="*/ 2147483647 w 454"/>
                <a:gd name="T41" fmla="*/ 2147483647 h 534"/>
                <a:gd name="T42" fmla="*/ 2147483647 w 454"/>
                <a:gd name="T43" fmla="*/ 2147483647 h 534"/>
                <a:gd name="T44" fmla="*/ 2147483647 w 454"/>
                <a:gd name="T45" fmla="*/ 2147483647 h 534"/>
                <a:gd name="T46" fmla="*/ 2147483647 w 454"/>
                <a:gd name="T47" fmla="*/ 2147483647 h 534"/>
                <a:gd name="T48" fmla="*/ 2147483647 w 454"/>
                <a:gd name="T49" fmla="*/ 2147483647 h 534"/>
                <a:gd name="T50" fmla="*/ 0 w 454"/>
                <a:gd name="T51" fmla="*/ 2147483647 h 534"/>
                <a:gd name="T52" fmla="*/ 2147483647 w 454"/>
                <a:gd name="T53" fmla="*/ 2147483647 h 534"/>
                <a:gd name="T54" fmla="*/ 2147483647 w 454"/>
                <a:gd name="T55" fmla="*/ 2147483647 h 534"/>
                <a:gd name="T56" fmla="*/ 2147483647 w 454"/>
                <a:gd name="T57" fmla="*/ 2147483647 h 534"/>
                <a:gd name="T58" fmla="*/ 2147483647 w 454"/>
                <a:gd name="T59" fmla="*/ 2147483647 h 534"/>
                <a:gd name="T60" fmla="*/ 2147483647 w 454"/>
                <a:gd name="T61" fmla="*/ 2147483647 h 534"/>
                <a:gd name="T62" fmla="*/ 2147483647 w 454"/>
                <a:gd name="T63" fmla="*/ 2147483647 h 534"/>
                <a:gd name="T64" fmla="*/ 2147483647 w 454"/>
                <a:gd name="T65" fmla="*/ 2147483647 h 534"/>
                <a:gd name="T66" fmla="*/ 2147483647 w 454"/>
                <a:gd name="T67" fmla="*/ 2147483647 h 534"/>
                <a:gd name="T68" fmla="*/ 2147483647 w 454"/>
                <a:gd name="T69" fmla="*/ 2147483647 h 534"/>
                <a:gd name="T70" fmla="*/ 2147483647 w 454"/>
                <a:gd name="T71" fmla="*/ 2147483647 h 534"/>
                <a:gd name="T72" fmla="*/ 2147483647 w 454"/>
                <a:gd name="T73" fmla="*/ 2147483647 h 534"/>
                <a:gd name="T74" fmla="*/ 2147483647 w 454"/>
                <a:gd name="T75" fmla="*/ 2147483647 h 534"/>
                <a:gd name="T76" fmla="*/ 2147483647 w 454"/>
                <a:gd name="T77" fmla="*/ 2147483647 h 534"/>
                <a:gd name="T78" fmla="*/ 2147483647 w 454"/>
                <a:gd name="T79" fmla="*/ 2147483647 h 534"/>
                <a:gd name="T80" fmla="*/ 2147483647 w 454"/>
                <a:gd name="T81" fmla="*/ 2147483647 h 534"/>
                <a:gd name="T82" fmla="*/ 2147483647 w 454"/>
                <a:gd name="T83" fmla="*/ 2147483647 h 534"/>
                <a:gd name="T84" fmla="*/ 2147483647 w 454"/>
                <a:gd name="T85" fmla="*/ 2147483647 h 534"/>
                <a:gd name="T86" fmla="*/ 2147483647 w 454"/>
                <a:gd name="T87" fmla="*/ 2147483647 h 534"/>
                <a:gd name="T88" fmla="*/ 2147483647 w 454"/>
                <a:gd name="T89" fmla="*/ 2147483647 h 534"/>
                <a:gd name="T90" fmla="*/ 2147483647 w 454"/>
                <a:gd name="T91" fmla="*/ 2147483647 h 534"/>
                <a:gd name="T92" fmla="*/ 2147483647 w 454"/>
                <a:gd name="T93" fmla="*/ 2147483647 h 534"/>
                <a:gd name="T94" fmla="*/ 2147483647 w 454"/>
                <a:gd name="T95" fmla="*/ 2147483647 h 534"/>
                <a:gd name="T96" fmla="*/ 2147483647 w 454"/>
                <a:gd name="T97" fmla="*/ 2147483647 h 534"/>
                <a:gd name="T98" fmla="*/ 2147483647 w 454"/>
                <a:gd name="T99" fmla="*/ 2147483647 h 534"/>
                <a:gd name="T100" fmla="*/ 2147483647 w 454"/>
                <a:gd name="T101" fmla="*/ 2147483647 h 534"/>
                <a:gd name="T102" fmla="*/ 2147483647 w 454"/>
                <a:gd name="T103" fmla="*/ 2147483647 h 534"/>
                <a:gd name="T104" fmla="*/ 2147483647 w 454"/>
                <a:gd name="T105" fmla="*/ 2147483647 h 534"/>
                <a:gd name="T106" fmla="*/ 2147483647 w 454"/>
                <a:gd name="T107" fmla="*/ 2147483647 h 534"/>
                <a:gd name="T108" fmla="*/ 2147483647 w 454"/>
                <a:gd name="T109" fmla="*/ 2147483647 h 534"/>
                <a:gd name="T110" fmla="*/ 2147483647 w 454"/>
                <a:gd name="T111" fmla="*/ 2147483647 h 5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4"/>
                <a:gd name="T169" fmla="*/ 0 h 534"/>
                <a:gd name="T170" fmla="*/ 454 w 454"/>
                <a:gd name="T171" fmla="*/ 534 h 5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4" h="534">
                  <a:moveTo>
                    <a:pt x="358" y="287"/>
                  </a:moveTo>
                  <a:lnTo>
                    <a:pt x="353" y="287"/>
                  </a:lnTo>
                  <a:lnTo>
                    <a:pt x="348" y="282"/>
                  </a:lnTo>
                  <a:lnTo>
                    <a:pt x="343" y="287"/>
                  </a:lnTo>
                  <a:lnTo>
                    <a:pt x="333" y="282"/>
                  </a:lnTo>
                  <a:lnTo>
                    <a:pt x="323" y="282"/>
                  </a:lnTo>
                  <a:lnTo>
                    <a:pt x="323" y="277"/>
                  </a:lnTo>
                  <a:lnTo>
                    <a:pt x="313" y="277"/>
                  </a:lnTo>
                  <a:lnTo>
                    <a:pt x="313" y="282"/>
                  </a:lnTo>
                  <a:lnTo>
                    <a:pt x="308" y="287"/>
                  </a:lnTo>
                  <a:lnTo>
                    <a:pt x="313" y="292"/>
                  </a:lnTo>
                  <a:lnTo>
                    <a:pt x="308" y="292"/>
                  </a:lnTo>
                  <a:lnTo>
                    <a:pt x="308" y="297"/>
                  </a:lnTo>
                  <a:lnTo>
                    <a:pt x="308" y="302"/>
                  </a:lnTo>
                  <a:lnTo>
                    <a:pt x="308" y="307"/>
                  </a:lnTo>
                  <a:lnTo>
                    <a:pt x="302" y="307"/>
                  </a:lnTo>
                  <a:lnTo>
                    <a:pt x="302" y="312"/>
                  </a:lnTo>
                  <a:lnTo>
                    <a:pt x="302" y="318"/>
                  </a:lnTo>
                  <a:lnTo>
                    <a:pt x="308" y="328"/>
                  </a:lnTo>
                  <a:lnTo>
                    <a:pt x="313" y="328"/>
                  </a:lnTo>
                  <a:lnTo>
                    <a:pt x="318" y="328"/>
                  </a:lnTo>
                  <a:lnTo>
                    <a:pt x="313" y="333"/>
                  </a:lnTo>
                  <a:lnTo>
                    <a:pt x="313" y="338"/>
                  </a:lnTo>
                  <a:lnTo>
                    <a:pt x="313" y="343"/>
                  </a:lnTo>
                  <a:lnTo>
                    <a:pt x="308" y="348"/>
                  </a:lnTo>
                  <a:lnTo>
                    <a:pt x="308" y="343"/>
                  </a:lnTo>
                  <a:lnTo>
                    <a:pt x="302" y="348"/>
                  </a:lnTo>
                  <a:lnTo>
                    <a:pt x="297" y="348"/>
                  </a:lnTo>
                  <a:lnTo>
                    <a:pt x="297" y="358"/>
                  </a:lnTo>
                  <a:lnTo>
                    <a:pt x="302" y="353"/>
                  </a:lnTo>
                  <a:lnTo>
                    <a:pt x="308" y="353"/>
                  </a:lnTo>
                  <a:lnTo>
                    <a:pt x="308" y="368"/>
                  </a:lnTo>
                  <a:lnTo>
                    <a:pt x="313" y="368"/>
                  </a:lnTo>
                  <a:lnTo>
                    <a:pt x="318" y="368"/>
                  </a:lnTo>
                  <a:lnTo>
                    <a:pt x="328" y="368"/>
                  </a:lnTo>
                  <a:lnTo>
                    <a:pt x="323" y="368"/>
                  </a:lnTo>
                  <a:lnTo>
                    <a:pt x="328" y="378"/>
                  </a:lnTo>
                  <a:lnTo>
                    <a:pt x="328" y="383"/>
                  </a:lnTo>
                  <a:lnTo>
                    <a:pt x="323" y="383"/>
                  </a:lnTo>
                  <a:lnTo>
                    <a:pt x="318" y="378"/>
                  </a:lnTo>
                  <a:lnTo>
                    <a:pt x="313" y="378"/>
                  </a:lnTo>
                  <a:lnTo>
                    <a:pt x="313" y="383"/>
                  </a:lnTo>
                  <a:lnTo>
                    <a:pt x="302" y="383"/>
                  </a:lnTo>
                  <a:lnTo>
                    <a:pt x="302" y="388"/>
                  </a:lnTo>
                  <a:lnTo>
                    <a:pt x="297" y="393"/>
                  </a:lnTo>
                  <a:lnTo>
                    <a:pt x="292" y="393"/>
                  </a:lnTo>
                  <a:lnTo>
                    <a:pt x="287" y="398"/>
                  </a:lnTo>
                  <a:lnTo>
                    <a:pt x="282" y="398"/>
                  </a:lnTo>
                  <a:lnTo>
                    <a:pt x="282" y="403"/>
                  </a:lnTo>
                  <a:lnTo>
                    <a:pt x="277" y="398"/>
                  </a:lnTo>
                  <a:lnTo>
                    <a:pt x="272" y="398"/>
                  </a:lnTo>
                  <a:lnTo>
                    <a:pt x="267" y="398"/>
                  </a:lnTo>
                  <a:lnTo>
                    <a:pt x="262" y="398"/>
                  </a:lnTo>
                  <a:lnTo>
                    <a:pt x="262" y="408"/>
                  </a:lnTo>
                  <a:lnTo>
                    <a:pt x="257" y="413"/>
                  </a:lnTo>
                  <a:lnTo>
                    <a:pt x="257" y="408"/>
                  </a:lnTo>
                  <a:lnTo>
                    <a:pt x="247" y="408"/>
                  </a:lnTo>
                  <a:lnTo>
                    <a:pt x="242" y="413"/>
                  </a:lnTo>
                  <a:lnTo>
                    <a:pt x="237" y="418"/>
                  </a:lnTo>
                  <a:lnTo>
                    <a:pt x="232" y="418"/>
                  </a:lnTo>
                  <a:lnTo>
                    <a:pt x="217" y="423"/>
                  </a:lnTo>
                  <a:lnTo>
                    <a:pt x="212" y="418"/>
                  </a:lnTo>
                  <a:lnTo>
                    <a:pt x="207" y="418"/>
                  </a:lnTo>
                  <a:lnTo>
                    <a:pt x="207" y="423"/>
                  </a:lnTo>
                  <a:lnTo>
                    <a:pt x="207" y="428"/>
                  </a:lnTo>
                  <a:lnTo>
                    <a:pt x="197" y="423"/>
                  </a:lnTo>
                  <a:lnTo>
                    <a:pt x="197" y="433"/>
                  </a:lnTo>
                  <a:lnTo>
                    <a:pt x="202" y="433"/>
                  </a:lnTo>
                  <a:lnTo>
                    <a:pt x="202" y="443"/>
                  </a:lnTo>
                  <a:lnTo>
                    <a:pt x="197" y="449"/>
                  </a:lnTo>
                  <a:lnTo>
                    <a:pt x="197" y="443"/>
                  </a:lnTo>
                  <a:lnTo>
                    <a:pt x="192" y="449"/>
                  </a:lnTo>
                  <a:lnTo>
                    <a:pt x="192" y="454"/>
                  </a:lnTo>
                  <a:lnTo>
                    <a:pt x="187" y="464"/>
                  </a:lnTo>
                  <a:lnTo>
                    <a:pt x="187" y="469"/>
                  </a:lnTo>
                  <a:lnTo>
                    <a:pt x="187" y="474"/>
                  </a:lnTo>
                  <a:lnTo>
                    <a:pt x="187" y="479"/>
                  </a:lnTo>
                  <a:lnTo>
                    <a:pt x="187" y="489"/>
                  </a:lnTo>
                  <a:lnTo>
                    <a:pt x="192" y="489"/>
                  </a:lnTo>
                  <a:lnTo>
                    <a:pt x="197" y="489"/>
                  </a:lnTo>
                  <a:lnTo>
                    <a:pt x="192" y="494"/>
                  </a:lnTo>
                  <a:lnTo>
                    <a:pt x="192" y="499"/>
                  </a:lnTo>
                  <a:lnTo>
                    <a:pt x="192" y="504"/>
                  </a:lnTo>
                  <a:lnTo>
                    <a:pt x="192" y="509"/>
                  </a:lnTo>
                  <a:lnTo>
                    <a:pt x="197" y="514"/>
                  </a:lnTo>
                  <a:lnTo>
                    <a:pt x="192" y="524"/>
                  </a:lnTo>
                  <a:lnTo>
                    <a:pt x="192" y="529"/>
                  </a:lnTo>
                  <a:lnTo>
                    <a:pt x="187" y="529"/>
                  </a:lnTo>
                  <a:lnTo>
                    <a:pt x="182" y="534"/>
                  </a:lnTo>
                  <a:lnTo>
                    <a:pt x="171" y="534"/>
                  </a:lnTo>
                  <a:lnTo>
                    <a:pt x="166" y="534"/>
                  </a:lnTo>
                  <a:lnTo>
                    <a:pt x="161" y="529"/>
                  </a:lnTo>
                  <a:lnTo>
                    <a:pt x="161" y="524"/>
                  </a:lnTo>
                  <a:lnTo>
                    <a:pt x="156" y="524"/>
                  </a:lnTo>
                  <a:lnTo>
                    <a:pt x="151" y="529"/>
                  </a:lnTo>
                  <a:lnTo>
                    <a:pt x="146" y="529"/>
                  </a:lnTo>
                  <a:lnTo>
                    <a:pt x="146" y="524"/>
                  </a:lnTo>
                  <a:lnTo>
                    <a:pt x="136" y="529"/>
                  </a:lnTo>
                  <a:lnTo>
                    <a:pt x="126" y="529"/>
                  </a:lnTo>
                  <a:lnTo>
                    <a:pt x="126" y="524"/>
                  </a:lnTo>
                  <a:lnTo>
                    <a:pt x="121" y="519"/>
                  </a:lnTo>
                  <a:lnTo>
                    <a:pt x="116" y="514"/>
                  </a:lnTo>
                  <a:lnTo>
                    <a:pt x="111" y="514"/>
                  </a:lnTo>
                  <a:lnTo>
                    <a:pt x="106" y="509"/>
                  </a:lnTo>
                  <a:lnTo>
                    <a:pt x="96" y="514"/>
                  </a:lnTo>
                  <a:lnTo>
                    <a:pt x="91" y="519"/>
                  </a:lnTo>
                  <a:lnTo>
                    <a:pt x="86" y="519"/>
                  </a:lnTo>
                  <a:lnTo>
                    <a:pt x="86" y="514"/>
                  </a:lnTo>
                  <a:lnTo>
                    <a:pt x="81" y="509"/>
                  </a:lnTo>
                  <a:lnTo>
                    <a:pt x="71" y="509"/>
                  </a:lnTo>
                  <a:lnTo>
                    <a:pt x="66" y="504"/>
                  </a:lnTo>
                  <a:lnTo>
                    <a:pt x="66" y="499"/>
                  </a:lnTo>
                  <a:lnTo>
                    <a:pt x="66" y="489"/>
                  </a:lnTo>
                  <a:lnTo>
                    <a:pt x="71" y="489"/>
                  </a:lnTo>
                  <a:lnTo>
                    <a:pt x="71" y="484"/>
                  </a:lnTo>
                  <a:lnTo>
                    <a:pt x="66" y="479"/>
                  </a:lnTo>
                  <a:lnTo>
                    <a:pt x="66" y="474"/>
                  </a:lnTo>
                  <a:lnTo>
                    <a:pt x="61" y="469"/>
                  </a:lnTo>
                  <a:lnTo>
                    <a:pt x="61" y="464"/>
                  </a:lnTo>
                  <a:lnTo>
                    <a:pt x="61" y="459"/>
                  </a:lnTo>
                  <a:lnTo>
                    <a:pt x="61" y="454"/>
                  </a:lnTo>
                  <a:lnTo>
                    <a:pt x="56" y="454"/>
                  </a:lnTo>
                  <a:lnTo>
                    <a:pt x="56" y="449"/>
                  </a:lnTo>
                  <a:lnTo>
                    <a:pt x="50" y="449"/>
                  </a:lnTo>
                  <a:lnTo>
                    <a:pt x="45" y="449"/>
                  </a:lnTo>
                  <a:lnTo>
                    <a:pt x="45" y="443"/>
                  </a:lnTo>
                  <a:lnTo>
                    <a:pt x="40" y="438"/>
                  </a:lnTo>
                  <a:lnTo>
                    <a:pt x="35" y="438"/>
                  </a:lnTo>
                  <a:lnTo>
                    <a:pt x="35" y="433"/>
                  </a:lnTo>
                  <a:lnTo>
                    <a:pt x="30" y="433"/>
                  </a:lnTo>
                  <a:lnTo>
                    <a:pt x="30" y="438"/>
                  </a:lnTo>
                  <a:lnTo>
                    <a:pt x="25" y="438"/>
                  </a:lnTo>
                  <a:lnTo>
                    <a:pt x="25" y="433"/>
                  </a:lnTo>
                  <a:lnTo>
                    <a:pt x="30" y="428"/>
                  </a:lnTo>
                  <a:lnTo>
                    <a:pt x="30" y="423"/>
                  </a:lnTo>
                  <a:lnTo>
                    <a:pt x="25" y="423"/>
                  </a:lnTo>
                  <a:lnTo>
                    <a:pt x="25" y="418"/>
                  </a:lnTo>
                  <a:lnTo>
                    <a:pt x="30" y="418"/>
                  </a:lnTo>
                  <a:lnTo>
                    <a:pt x="30" y="413"/>
                  </a:lnTo>
                  <a:lnTo>
                    <a:pt x="25" y="403"/>
                  </a:lnTo>
                  <a:lnTo>
                    <a:pt x="25" y="398"/>
                  </a:lnTo>
                  <a:lnTo>
                    <a:pt x="25" y="393"/>
                  </a:lnTo>
                  <a:lnTo>
                    <a:pt x="20" y="383"/>
                  </a:lnTo>
                  <a:lnTo>
                    <a:pt x="20" y="378"/>
                  </a:lnTo>
                  <a:lnTo>
                    <a:pt x="20" y="373"/>
                  </a:lnTo>
                  <a:lnTo>
                    <a:pt x="15" y="373"/>
                  </a:lnTo>
                  <a:lnTo>
                    <a:pt x="15" y="368"/>
                  </a:lnTo>
                  <a:lnTo>
                    <a:pt x="10" y="368"/>
                  </a:lnTo>
                  <a:lnTo>
                    <a:pt x="10" y="363"/>
                  </a:lnTo>
                  <a:lnTo>
                    <a:pt x="10" y="358"/>
                  </a:lnTo>
                  <a:lnTo>
                    <a:pt x="10" y="353"/>
                  </a:lnTo>
                  <a:lnTo>
                    <a:pt x="5" y="353"/>
                  </a:lnTo>
                  <a:lnTo>
                    <a:pt x="0" y="348"/>
                  </a:lnTo>
                  <a:lnTo>
                    <a:pt x="0" y="343"/>
                  </a:lnTo>
                  <a:lnTo>
                    <a:pt x="0" y="338"/>
                  </a:lnTo>
                  <a:lnTo>
                    <a:pt x="0" y="333"/>
                  </a:lnTo>
                  <a:lnTo>
                    <a:pt x="5" y="333"/>
                  </a:lnTo>
                  <a:lnTo>
                    <a:pt x="5" y="323"/>
                  </a:lnTo>
                  <a:lnTo>
                    <a:pt x="10" y="318"/>
                  </a:lnTo>
                  <a:lnTo>
                    <a:pt x="15" y="312"/>
                  </a:lnTo>
                  <a:lnTo>
                    <a:pt x="15" y="307"/>
                  </a:lnTo>
                  <a:lnTo>
                    <a:pt x="15" y="302"/>
                  </a:lnTo>
                  <a:lnTo>
                    <a:pt x="15" y="297"/>
                  </a:lnTo>
                  <a:lnTo>
                    <a:pt x="20" y="297"/>
                  </a:lnTo>
                  <a:lnTo>
                    <a:pt x="20" y="292"/>
                  </a:lnTo>
                  <a:lnTo>
                    <a:pt x="25" y="292"/>
                  </a:lnTo>
                  <a:lnTo>
                    <a:pt x="25" y="287"/>
                  </a:lnTo>
                  <a:lnTo>
                    <a:pt x="25" y="282"/>
                  </a:lnTo>
                  <a:lnTo>
                    <a:pt x="30" y="277"/>
                  </a:lnTo>
                  <a:lnTo>
                    <a:pt x="30" y="272"/>
                  </a:lnTo>
                  <a:lnTo>
                    <a:pt x="30" y="267"/>
                  </a:lnTo>
                  <a:lnTo>
                    <a:pt x="35" y="267"/>
                  </a:lnTo>
                  <a:lnTo>
                    <a:pt x="35" y="262"/>
                  </a:lnTo>
                  <a:lnTo>
                    <a:pt x="40" y="262"/>
                  </a:lnTo>
                  <a:lnTo>
                    <a:pt x="40" y="257"/>
                  </a:lnTo>
                  <a:lnTo>
                    <a:pt x="40" y="252"/>
                  </a:lnTo>
                  <a:lnTo>
                    <a:pt x="40" y="247"/>
                  </a:lnTo>
                  <a:lnTo>
                    <a:pt x="45" y="247"/>
                  </a:lnTo>
                  <a:lnTo>
                    <a:pt x="50" y="237"/>
                  </a:lnTo>
                  <a:lnTo>
                    <a:pt x="56" y="227"/>
                  </a:lnTo>
                  <a:lnTo>
                    <a:pt x="56" y="222"/>
                  </a:lnTo>
                  <a:lnTo>
                    <a:pt x="61" y="217"/>
                  </a:lnTo>
                  <a:lnTo>
                    <a:pt x="66" y="212"/>
                  </a:lnTo>
                  <a:lnTo>
                    <a:pt x="66" y="207"/>
                  </a:lnTo>
                  <a:lnTo>
                    <a:pt x="66" y="202"/>
                  </a:lnTo>
                  <a:lnTo>
                    <a:pt x="71" y="202"/>
                  </a:lnTo>
                  <a:lnTo>
                    <a:pt x="71" y="197"/>
                  </a:lnTo>
                  <a:lnTo>
                    <a:pt x="71" y="192"/>
                  </a:lnTo>
                  <a:lnTo>
                    <a:pt x="76" y="181"/>
                  </a:lnTo>
                  <a:lnTo>
                    <a:pt x="81" y="176"/>
                  </a:lnTo>
                  <a:lnTo>
                    <a:pt x="81" y="171"/>
                  </a:lnTo>
                  <a:lnTo>
                    <a:pt x="86" y="171"/>
                  </a:lnTo>
                  <a:lnTo>
                    <a:pt x="86" y="166"/>
                  </a:lnTo>
                  <a:lnTo>
                    <a:pt x="91" y="166"/>
                  </a:lnTo>
                  <a:lnTo>
                    <a:pt x="91" y="156"/>
                  </a:lnTo>
                  <a:lnTo>
                    <a:pt x="96" y="151"/>
                  </a:lnTo>
                  <a:lnTo>
                    <a:pt x="101" y="146"/>
                  </a:lnTo>
                  <a:lnTo>
                    <a:pt x="106" y="141"/>
                  </a:lnTo>
                  <a:lnTo>
                    <a:pt x="111" y="131"/>
                  </a:lnTo>
                  <a:lnTo>
                    <a:pt x="116" y="126"/>
                  </a:lnTo>
                  <a:lnTo>
                    <a:pt x="121" y="126"/>
                  </a:lnTo>
                  <a:lnTo>
                    <a:pt x="121" y="121"/>
                  </a:lnTo>
                  <a:lnTo>
                    <a:pt x="126" y="116"/>
                  </a:lnTo>
                  <a:lnTo>
                    <a:pt x="126" y="111"/>
                  </a:lnTo>
                  <a:lnTo>
                    <a:pt x="126" y="106"/>
                  </a:lnTo>
                  <a:lnTo>
                    <a:pt x="131" y="101"/>
                  </a:lnTo>
                  <a:lnTo>
                    <a:pt x="136" y="101"/>
                  </a:lnTo>
                  <a:lnTo>
                    <a:pt x="136" y="96"/>
                  </a:lnTo>
                  <a:lnTo>
                    <a:pt x="136" y="91"/>
                  </a:lnTo>
                  <a:lnTo>
                    <a:pt x="136" y="86"/>
                  </a:lnTo>
                  <a:lnTo>
                    <a:pt x="141" y="86"/>
                  </a:lnTo>
                  <a:lnTo>
                    <a:pt x="141" y="81"/>
                  </a:lnTo>
                  <a:lnTo>
                    <a:pt x="146" y="81"/>
                  </a:lnTo>
                  <a:lnTo>
                    <a:pt x="151" y="76"/>
                  </a:lnTo>
                  <a:lnTo>
                    <a:pt x="156" y="76"/>
                  </a:lnTo>
                  <a:lnTo>
                    <a:pt x="161" y="71"/>
                  </a:lnTo>
                  <a:lnTo>
                    <a:pt x="171" y="71"/>
                  </a:lnTo>
                  <a:lnTo>
                    <a:pt x="176" y="71"/>
                  </a:lnTo>
                  <a:lnTo>
                    <a:pt x="182" y="71"/>
                  </a:lnTo>
                  <a:lnTo>
                    <a:pt x="187" y="66"/>
                  </a:lnTo>
                  <a:lnTo>
                    <a:pt x="187" y="61"/>
                  </a:lnTo>
                  <a:lnTo>
                    <a:pt x="192" y="55"/>
                  </a:lnTo>
                  <a:lnTo>
                    <a:pt x="192" y="50"/>
                  </a:lnTo>
                  <a:lnTo>
                    <a:pt x="192" y="45"/>
                  </a:lnTo>
                  <a:lnTo>
                    <a:pt x="197" y="40"/>
                  </a:lnTo>
                  <a:lnTo>
                    <a:pt x="197" y="30"/>
                  </a:lnTo>
                  <a:lnTo>
                    <a:pt x="197" y="25"/>
                  </a:lnTo>
                  <a:lnTo>
                    <a:pt x="192" y="15"/>
                  </a:lnTo>
                  <a:lnTo>
                    <a:pt x="192" y="10"/>
                  </a:lnTo>
                  <a:lnTo>
                    <a:pt x="192" y="5"/>
                  </a:lnTo>
                  <a:lnTo>
                    <a:pt x="192" y="0"/>
                  </a:lnTo>
                  <a:lnTo>
                    <a:pt x="197" y="0"/>
                  </a:lnTo>
                  <a:lnTo>
                    <a:pt x="202" y="0"/>
                  </a:lnTo>
                  <a:lnTo>
                    <a:pt x="207" y="5"/>
                  </a:lnTo>
                  <a:lnTo>
                    <a:pt x="212" y="10"/>
                  </a:lnTo>
                  <a:lnTo>
                    <a:pt x="217" y="10"/>
                  </a:lnTo>
                  <a:lnTo>
                    <a:pt x="222" y="15"/>
                  </a:lnTo>
                  <a:lnTo>
                    <a:pt x="227" y="15"/>
                  </a:lnTo>
                  <a:lnTo>
                    <a:pt x="232" y="15"/>
                  </a:lnTo>
                  <a:lnTo>
                    <a:pt x="232" y="10"/>
                  </a:lnTo>
                  <a:lnTo>
                    <a:pt x="232" y="5"/>
                  </a:lnTo>
                  <a:lnTo>
                    <a:pt x="237" y="5"/>
                  </a:lnTo>
                  <a:lnTo>
                    <a:pt x="242" y="5"/>
                  </a:lnTo>
                  <a:lnTo>
                    <a:pt x="242" y="0"/>
                  </a:lnTo>
                  <a:lnTo>
                    <a:pt x="247" y="5"/>
                  </a:lnTo>
                  <a:lnTo>
                    <a:pt x="247" y="10"/>
                  </a:lnTo>
                  <a:lnTo>
                    <a:pt x="252" y="15"/>
                  </a:lnTo>
                  <a:lnTo>
                    <a:pt x="257" y="20"/>
                  </a:lnTo>
                  <a:lnTo>
                    <a:pt x="262" y="15"/>
                  </a:lnTo>
                  <a:lnTo>
                    <a:pt x="267" y="15"/>
                  </a:lnTo>
                  <a:lnTo>
                    <a:pt x="272" y="15"/>
                  </a:lnTo>
                  <a:lnTo>
                    <a:pt x="277" y="20"/>
                  </a:lnTo>
                  <a:lnTo>
                    <a:pt x="272" y="25"/>
                  </a:lnTo>
                  <a:lnTo>
                    <a:pt x="277" y="25"/>
                  </a:lnTo>
                  <a:lnTo>
                    <a:pt x="282" y="25"/>
                  </a:lnTo>
                  <a:lnTo>
                    <a:pt x="282" y="30"/>
                  </a:lnTo>
                  <a:lnTo>
                    <a:pt x="287" y="35"/>
                  </a:lnTo>
                  <a:lnTo>
                    <a:pt x="282" y="35"/>
                  </a:lnTo>
                  <a:lnTo>
                    <a:pt x="287" y="35"/>
                  </a:lnTo>
                  <a:lnTo>
                    <a:pt x="287" y="40"/>
                  </a:lnTo>
                  <a:lnTo>
                    <a:pt x="287" y="45"/>
                  </a:lnTo>
                  <a:lnTo>
                    <a:pt x="292" y="50"/>
                  </a:lnTo>
                  <a:lnTo>
                    <a:pt x="297" y="45"/>
                  </a:lnTo>
                  <a:lnTo>
                    <a:pt x="297" y="50"/>
                  </a:lnTo>
                  <a:lnTo>
                    <a:pt x="313" y="50"/>
                  </a:lnTo>
                  <a:lnTo>
                    <a:pt x="313" y="55"/>
                  </a:lnTo>
                  <a:lnTo>
                    <a:pt x="313" y="61"/>
                  </a:lnTo>
                  <a:lnTo>
                    <a:pt x="328" y="61"/>
                  </a:lnTo>
                  <a:lnTo>
                    <a:pt x="328" y="55"/>
                  </a:lnTo>
                  <a:lnTo>
                    <a:pt x="338" y="55"/>
                  </a:lnTo>
                  <a:lnTo>
                    <a:pt x="343" y="55"/>
                  </a:lnTo>
                  <a:lnTo>
                    <a:pt x="348" y="50"/>
                  </a:lnTo>
                  <a:lnTo>
                    <a:pt x="348" y="45"/>
                  </a:lnTo>
                  <a:lnTo>
                    <a:pt x="348" y="40"/>
                  </a:lnTo>
                  <a:lnTo>
                    <a:pt x="353" y="45"/>
                  </a:lnTo>
                  <a:lnTo>
                    <a:pt x="358" y="45"/>
                  </a:lnTo>
                  <a:lnTo>
                    <a:pt x="363" y="50"/>
                  </a:lnTo>
                  <a:lnTo>
                    <a:pt x="368" y="50"/>
                  </a:lnTo>
                  <a:lnTo>
                    <a:pt x="373" y="50"/>
                  </a:lnTo>
                  <a:lnTo>
                    <a:pt x="373" y="55"/>
                  </a:lnTo>
                  <a:lnTo>
                    <a:pt x="368" y="55"/>
                  </a:lnTo>
                  <a:lnTo>
                    <a:pt x="373" y="61"/>
                  </a:lnTo>
                  <a:lnTo>
                    <a:pt x="383" y="61"/>
                  </a:lnTo>
                  <a:lnTo>
                    <a:pt x="388" y="61"/>
                  </a:lnTo>
                  <a:lnTo>
                    <a:pt x="393" y="61"/>
                  </a:lnTo>
                  <a:lnTo>
                    <a:pt x="398" y="61"/>
                  </a:lnTo>
                  <a:lnTo>
                    <a:pt x="403" y="71"/>
                  </a:lnTo>
                  <a:lnTo>
                    <a:pt x="398" y="71"/>
                  </a:lnTo>
                  <a:lnTo>
                    <a:pt x="393" y="76"/>
                  </a:lnTo>
                  <a:lnTo>
                    <a:pt x="398" y="76"/>
                  </a:lnTo>
                  <a:lnTo>
                    <a:pt x="403" y="81"/>
                  </a:lnTo>
                  <a:lnTo>
                    <a:pt x="403" y="86"/>
                  </a:lnTo>
                  <a:lnTo>
                    <a:pt x="403" y="91"/>
                  </a:lnTo>
                  <a:lnTo>
                    <a:pt x="403" y="101"/>
                  </a:lnTo>
                  <a:lnTo>
                    <a:pt x="439" y="126"/>
                  </a:lnTo>
                  <a:lnTo>
                    <a:pt x="444" y="131"/>
                  </a:lnTo>
                  <a:lnTo>
                    <a:pt x="449" y="131"/>
                  </a:lnTo>
                  <a:lnTo>
                    <a:pt x="449" y="136"/>
                  </a:lnTo>
                  <a:lnTo>
                    <a:pt x="454" y="141"/>
                  </a:lnTo>
                  <a:lnTo>
                    <a:pt x="449" y="146"/>
                  </a:lnTo>
                  <a:lnTo>
                    <a:pt x="449" y="151"/>
                  </a:lnTo>
                  <a:lnTo>
                    <a:pt x="449" y="156"/>
                  </a:lnTo>
                  <a:lnTo>
                    <a:pt x="449" y="166"/>
                  </a:lnTo>
                  <a:lnTo>
                    <a:pt x="444" y="166"/>
                  </a:lnTo>
                  <a:lnTo>
                    <a:pt x="439" y="166"/>
                  </a:lnTo>
                  <a:lnTo>
                    <a:pt x="439" y="171"/>
                  </a:lnTo>
                  <a:lnTo>
                    <a:pt x="434" y="176"/>
                  </a:lnTo>
                  <a:lnTo>
                    <a:pt x="428" y="176"/>
                  </a:lnTo>
                  <a:lnTo>
                    <a:pt x="418" y="176"/>
                  </a:lnTo>
                  <a:lnTo>
                    <a:pt x="418" y="181"/>
                  </a:lnTo>
                  <a:lnTo>
                    <a:pt x="413" y="176"/>
                  </a:lnTo>
                  <a:lnTo>
                    <a:pt x="413" y="181"/>
                  </a:lnTo>
                  <a:lnTo>
                    <a:pt x="408" y="187"/>
                  </a:lnTo>
                  <a:lnTo>
                    <a:pt x="403" y="181"/>
                  </a:lnTo>
                  <a:lnTo>
                    <a:pt x="403" y="187"/>
                  </a:lnTo>
                  <a:lnTo>
                    <a:pt x="408" y="202"/>
                  </a:lnTo>
                  <a:lnTo>
                    <a:pt x="413" y="207"/>
                  </a:lnTo>
                  <a:lnTo>
                    <a:pt x="408" y="212"/>
                  </a:lnTo>
                  <a:lnTo>
                    <a:pt x="408" y="217"/>
                  </a:lnTo>
                  <a:lnTo>
                    <a:pt x="403" y="212"/>
                  </a:lnTo>
                  <a:lnTo>
                    <a:pt x="398" y="212"/>
                  </a:lnTo>
                  <a:lnTo>
                    <a:pt x="393" y="227"/>
                  </a:lnTo>
                  <a:lnTo>
                    <a:pt x="398" y="232"/>
                  </a:lnTo>
                  <a:lnTo>
                    <a:pt x="393" y="232"/>
                  </a:lnTo>
                  <a:lnTo>
                    <a:pt x="398" y="237"/>
                  </a:lnTo>
                  <a:lnTo>
                    <a:pt x="393" y="237"/>
                  </a:lnTo>
                  <a:lnTo>
                    <a:pt x="393" y="242"/>
                  </a:lnTo>
                  <a:lnTo>
                    <a:pt x="388" y="247"/>
                  </a:lnTo>
                  <a:lnTo>
                    <a:pt x="383" y="247"/>
                  </a:lnTo>
                  <a:lnTo>
                    <a:pt x="383" y="252"/>
                  </a:lnTo>
                  <a:lnTo>
                    <a:pt x="383" y="247"/>
                  </a:lnTo>
                  <a:lnTo>
                    <a:pt x="378" y="252"/>
                  </a:lnTo>
                  <a:lnTo>
                    <a:pt x="373" y="252"/>
                  </a:lnTo>
                  <a:lnTo>
                    <a:pt x="378" y="257"/>
                  </a:lnTo>
                  <a:lnTo>
                    <a:pt x="373" y="257"/>
                  </a:lnTo>
                  <a:lnTo>
                    <a:pt x="368" y="262"/>
                  </a:lnTo>
                  <a:lnTo>
                    <a:pt x="353" y="267"/>
                  </a:lnTo>
                  <a:lnTo>
                    <a:pt x="358" y="272"/>
                  </a:lnTo>
                  <a:lnTo>
                    <a:pt x="358" y="277"/>
                  </a:lnTo>
                  <a:lnTo>
                    <a:pt x="358" y="287"/>
                  </a:lnTo>
                  <a:close/>
                </a:path>
              </a:pathLst>
            </a:custGeom>
            <a:solidFill>
              <a:schemeClr val="accent5"/>
            </a:solidFill>
            <a:ln w="9525">
              <a:solidFill>
                <a:schemeClr val="bg1"/>
              </a:solidFill>
              <a:round/>
              <a:headEnd/>
              <a:tailEnd/>
            </a:ln>
          </p:spPr>
          <p:txBody>
            <a:bodyPr/>
            <a:lstStyle/>
            <a:p>
              <a:endParaRPr lang="en-US" sz="3200" dirty="0"/>
            </a:p>
          </p:txBody>
        </p:sp>
        <p:sp>
          <p:nvSpPr>
            <p:cNvPr id="26" name="Freeform 559">
              <a:extLst>
                <a:ext uri="{FF2B5EF4-FFF2-40B4-BE49-F238E27FC236}">
                  <a16:creationId xmlns:a16="http://schemas.microsoft.com/office/drawing/2014/main" id="{941DFC4A-B926-9A35-35FD-5A1571F5D571}"/>
                </a:ext>
              </a:extLst>
            </p:cNvPr>
            <p:cNvSpPr>
              <a:spLocks noEditPoints="1"/>
            </p:cNvSpPr>
            <p:nvPr/>
          </p:nvSpPr>
          <p:spPr bwMode="auto">
            <a:xfrm rot="770163">
              <a:off x="4100033" y="2985237"/>
              <a:ext cx="1189068" cy="962652"/>
            </a:xfrm>
            <a:custGeom>
              <a:avLst/>
              <a:gdLst>
                <a:gd name="T0" fmla="*/ 2147483647 w 590"/>
                <a:gd name="T1" fmla="*/ 2147483647 h 499"/>
                <a:gd name="T2" fmla="*/ 2147483647 w 590"/>
                <a:gd name="T3" fmla="*/ 2147483647 h 499"/>
                <a:gd name="T4" fmla="*/ 2147483647 w 590"/>
                <a:gd name="T5" fmla="*/ 2147483647 h 499"/>
                <a:gd name="T6" fmla="*/ 2147483647 w 590"/>
                <a:gd name="T7" fmla="*/ 2147483647 h 499"/>
                <a:gd name="T8" fmla="*/ 2147483647 w 590"/>
                <a:gd name="T9" fmla="*/ 2147483647 h 499"/>
                <a:gd name="T10" fmla="*/ 2147483647 w 590"/>
                <a:gd name="T11" fmla="*/ 2147483647 h 499"/>
                <a:gd name="T12" fmla="*/ 2147483647 w 590"/>
                <a:gd name="T13" fmla="*/ 2147483647 h 499"/>
                <a:gd name="T14" fmla="*/ 2147483647 w 590"/>
                <a:gd name="T15" fmla="*/ 2147483647 h 499"/>
                <a:gd name="T16" fmla="*/ 2147483647 w 590"/>
                <a:gd name="T17" fmla="*/ 2147483647 h 499"/>
                <a:gd name="T18" fmla="*/ 2147483647 w 590"/>
                <a:gd name="T19" fmla="*/ 2147483647 h 499"/>
                <a:gd name="T20" fmla="*/ 2147483647 w 590"/>
                <a:gd name="T21" fmla="*/ 2147483647 h 499"/>
                <a:gd name="T22" fmla="*/ 2147483647 w 590"/>
                <a:gd name="T23" fmla="*/ 2147483647 h 499"/>
                <a:gd name="T24" fmla="*/ 2147483647 w 590"/>
                <a:gd name="T25" fmla="*/ 2147483647 h 499"/>
                <a:gd name="T26" fmla="*/ 2147483647 w 590"/>
                <a:gd name="T27" fmla="*/ 2147483647 h 499"/>
                <a:gd name="T28" fmla="*/ 2147483647 w 590"/>
                <a:gd name="T29" fmla="*/ 2147483647 h 499"/>
                <a:gd name="T30" fmla="*/ 2147483647 w 590"/>
                <a:gd name="T31" fmla="*/ 2147483647 h 499"/>
                <a:gd name="T32" fmla="*/ 2147483647 w 590"/>
                <a:gd name="T33" fmla="*/ 2147483647 h 499"/>
                <a:gd name="T34" fmla="*/ 2147483647 w 590"/>
                <a:gd name="T35" fmla="*/ 2147483647 h 499"/>
                <a:gd name="T36" fmla="*/ 2147483647 w 590"/>
                <a:gd name="T37" fmla="*/ 2147483647 h 499"/>
                <a:gd name="T38" fmla="*/ 2147483647 w 590"/>
                <a:gd name="T39" fmla="*/ 2147483647 h 499"/>
                <a:gd name="T40" fmla="*/ 2147483647 w 590"/>
                <a:gd name="T41" fmla="*/ 2147483647 h 499"/>
                <a:gd name="T42" fmla="*/ 2147483647 w 590"/>
                <a:gd name="T43" fmla="*/ 2147483647 h 499"/>
                <a:gd name="T44" fmla="*/ 2147483647 w 590"/>
                <a:gd name="T45" fmla="*/ 2147483647 h 499"/>
                <a:gd name="T46" fmla="*/ 2147483647 w 590"/>
                <a:gd name="T47" fmla="*/ 2147483647 h 499"/>
                <a:gd name="T48" fmla="*/ 2147483647 w 590"/>
                <a:gd name="T49" fmla="*/ 2147483647 h 499"/>
                <a:gd name="T50" fmla="*/ 2147483647 w 590"/>
                <a:gd name="T51" fmla="*/ 2147483647 h 499"/>
                <a:gd name="T52" fmla="*/ 2147483647 w 590"/>
                <a:gd name="T53" fmla="*/ 2147483647 h 499"/>
                <a:gd name="T54" fmla="*/ 2147483647 w 590"/>
                <a:gd name="T55" fmla="*/ 2147483647 h 499"/>
                <a:gd name="T56" fmla="*/ 2147483647 w 590"/>
                <a:gd name="T57" fmla="*/ 2147483647 h 499"/>
                <a:gd name="T58" fmla="*/ 2147483647 w 590"/>
                <a:gd name="T59" fmla="*/ 2147483647 h 499"/>
                <a:gd name="T60" fmla="*/ 2147483647 w 590"/>
                <a:gd name="T61" fmla="*/ 2147483647 h 499"/>
                <a:gd name="T62" fmla="*/ 2147483647 w 590"/>
                <a:gd name="T63" fmla="*/ 2147483647 h 499"/>
                <a:gd name="T64" fmla="*/ 2147483647 w 590"/>
                <a:gd name="T65" fmla="*/ 2147483647 h 499"/>
                <a:gd name="T66" fmla="*/ 2147483647 w 590"/>
                <a:gd name="T67" fmla="*/ 2147483647 h 499"/>
                <a:gd name="T68" fmla="*/ 2147483647 w 590"/>
                <a:gd name="T69" fmla="*/ 2147483647 h 499"/>
                <a:gd name="T70" fmla="*/ 2147483647 w 590"/>
                <a:gd name="T71" fmla="*/ 2147483647 h 499"/>
                <a:gd name="T72" fmla="*/ 2147483647 w 590"/>
                <a:gd name="T73" fmla="*/ 2147483647 h 499"/>
                <a:gd name="T74" fmla="*/ 2147483647 w 590"/>
                <a:gd name="T75" fmla="*/ 2147483647 h 499"/>
                <a:gd name="T76" fmla="*/ 2147483647 w 590"/>
                <a:gd name="T77" fmla="*/ 2147483647 h 499"/>
                <a:gd name="T78" fmla="*/ 2147483647 w 590"/>
                <a:gd name="T79" fmla="*/ 2147483647 h 499"/>
                <a:gd name="T80" fmla="*/ 2147483647 w 590"/>
                <a:gd name="T81" fmla="*/ 2147483647 h 499"/>
                <a:gd name="T82" fmla="*/ 2147483647 w 590"/>
                <a:gd name="T83" fmla="*/ 2147483647 h 499"/>
                <a:gd name="T84" fmla="*/ 2147483647 w 590"/>
                <a:gd name="T85" fmla="*/ 2147483647 h 499"/>
                <a:gd name="T86" fmla="*/ 2147483647 w 590"/>
                <a:gd name="T87" fmla="*/ 2147483647 h 499"/>
                <a:gd name="T88" fmla="*/ 2147483647 w 590"/>
                <a:gd name="T89" fmla="*/ 2147483647 h 499"/>
                <a:gd name="T90" fmla="*/ 2147483647 w 590"/>
                <a:gd name="T91" fmla="*/ 2147483647 h 499"/>
                <a:gd name="T92" fmla="*/ 2147483647 w 590"/>
                <a:gd name="T93" fmla="*/ 2147483647 h 499"/>
                <a:gd name="T94" fmla="*/ 2147483647 w 590"/>
                <a:gd name="T95" fmla="*/ 2147483647 h 499"/>
                <a:gd name="T96" fmla="*/ 2147483647 w 590"/>
                <a:gd name="T97" fmla="*/ 2147483647 h 499"/>
                <a:gd name="T98" fmla="*/ 2147483647 w 590"/>
                <a:gd name="T99" fmla="*/ 2147483647 h 499"/>
                <a:gd name="T100" fmla="*/ 2147483647 w 590"/>
                <a:gd name="T101" fmla="*/ 2147483647 h 499"/>
                <a:gd name="T102" fmla="*/ 2147483647 w 590"/>
                <a:gd name="T103" fmla="*/ 2147483647 h 499"/>
                <a:gd name="T104" fmla="*/ 2147483647 w 590"/>
                <a:gd name="T105" fmla="*/ 2147483647 h 499"/>
                <a:gd name="T106" fmla="*/ 2147483647 w 590"/>
                <a:gd name="T107" fmla="*/ 2147483647 h 499"/>
                <a:gd name="T108" fmla="*/ 2147483647 w 590"/>
                <a:gd name="T109" fmla="*/ 2147483647 h 499"/>
                <a:gd name="T110" fmla="*/ 2147483647 w 590"/>
                <a:gd name="T111" fmla="*/ 2147483647 h 499"/>
                <a:gd name="T112" fmla="*/ 2147483647 w 590"/>
                <a:gd name="T113" fmla="*/ 2147483647 h 499"/>
                <a:gd name="T114" fmla="*/ 2147483647 w 590"/>
                <a:gd name="T115" fmla="*/ 2147483647 h 499"/>
                <a:gd name="T116" fmla="*/ 2147483647 w 590"/>
                <a:gd name="T117" fmla="*/ 2147483647 h 499"/>
                <a:gd name="T118" fmla="*/ 2147483647 w 590"/>
                <a:gd name="T119" fmla="*/ 2147483647 h 499"/>
                <a:gd name="T120" fmla="*/ 2147483647 w 590"/>
                <a:gd name="T121" fmla="*/ 2147483647 h 4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0"/>
                <a:gd name="T184" fmla="*/ 0 h 499"/>
                <a:gd name="T185" fmla="*/ 590 w 590"/>
                <a:gd name="T186" fmla="*/ 499 h 4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0" h="499">
                  <a:moveTo>
                    <a:pt x="424" y="413"/>
                  </a:moveTo>
                  <a:lnTo>
                    <a:pt x="424" y="408"/>
                  </a:lnTo>
                  <a:lnTo>
                    <a:pt x="418" y="408"/>
                  </a:lnTo>
                  <a:lnTo>
                    <a:pt x="418" y="403"/>
                  </a:lnTo>
                  <a:lnTo>
                    <a:pt x="418" y="398"/>
                  </a:lnTo>
                  <a:lnTo>
                    <a:pt x="413" y="398"/>
                  </a:lnTo>
                  <a:lnTo>
                    <a:pt x="413" y="393"/>
                  </a:lnTo>
                  <a:lnTo>
                    <a:pt x="408" y="393"/>
                  </a:lnTo>
                  <a:lnTo>
                    <a:pt x="408" y="388"/>
                  </a:lnTo>
                  <a:lnTo>
                    <a:pt x="408" y="383"/>
                  </a:lnTo>
                  <a:lnTo>
                    <a:pt x="403" y="383"/>
                  </a:lnTo>
                  <a:lnTo>
                    <a:pt x="408" y="383"/>
                  </a:lnTo>
                  <a:lnTo>
                    <a:pt x="408" y="378"/>
                  </a:lnTo>
                  <a:lnTo>
                    <a:pt x="408" y="373"/>
                  </a:lnTo>
                  <a:lnTo>
                    <a:pt x="403" y="373"/>
                  </a:lnTo>
                  <a:lnTo>
                    <a:pt x="403" y="368"/>
                  </a:lnTo>
                  <a:lnTo>
                    <a:pt x="408" y="363"/>
                  </a:lnTo>
                  <a:lnTo>
                    <a:pt x="408" y="358"/>
                  </a:lnTo>
                  <a:lnTo>
                    <a:pt x="403" y="358"/>
                  </a:lnTo>
                  <a:lnTo>
                    <a:pt x="403" y="363"/>
                  </a:lnTo>
                  <a:lnTo>
                    <a:pt x="398" y="368"/>
                  </a:lnTo>
                  <a:lnTo>
                    <a:pt x="398" y="373"/>
                  </a:lnTo>
                  <a:lnTo>
                    <a:pt x="398" y="378"/>
                  </a:lnTo>
                  <a:lnTo>
                    <a:pt x="393" y="378"/>
                  </a:lnTo>
                  <a:lnTo>
                    <a:pt x="393" y="383"/>
                  </a:lnTo>
                  <a:lnTo>
                    <a:pt x="393" y="388"/>
                  </a:lnTo>
                  <a:lnTo>
                    <a:pt x="398" y="393"/>
                  </a:lnTo>
                  <a:lnTo>
                    <a:pt x="403" y="398"/>
                  </a:lnTo>
                  <a:lnTo>
                    <a:pt x="408" y="398"/>
                  </a:lnTo>
                  <a:lnTo>
                    <a:pt x="408" y="403"/>
                  </a:lnTo>
                  <a:lnTo>
                    <a:pt x="408" y="408"/>
                  </a:lnTo>
                  <a:lnTo>
                    <a:pt x="408" y="413"/>
                  </a:lnTo>
                  <a:lnTo>
                    <a:pt x="408" y="418"/>
                  </a:lnTo>
                  <a:lnTo>
                    <a:pt x="413" y="418"/>
                  </a:lnTo>
                  <a:lnTo>
                    <a:pt x="413" y="424"/>
                  </a:lnTo>
                  <a:lnTo>
                    <a:pt x="408" y="424"/>
                  </a:lnTo>
                  <a:lnTo>
                    <a:pt x="408" y="429"/>
                  </a:lnTo>
                  <a:lnTo>
                    <a:pt x="403" y="429"/>
                  </a:lnTo>
                  <a:lnTo>
                    <a:pt x="398" y="434"/>
                  </a:lnTo>
                  <a:lnTo>
                    <a:pt x="398" y="439"/>
                  </a:lnTo>
                  <a:lnTo>
                    <a:pt x="393" y="439"/>
                  </a:lnTo>
                  <a:lnTo>
                    <a:pt x="393" y="434"/>
                  </a:lnTo>
                  <a:lnTo>
                    <a:pt x="388" y="434"/>
                  </a:lnTo>
                  <a:lnTo>
                    <a:pt x="383" y="434"/>
                  </a:lnTo>
                  <a:lnTo>
                    <a:pt x="378" y="434"/>
                  </a:lnTo>
                  <a:lnTo>
                    <a:pt x="373" y="434"/>
                  </a:lnTo>
                  <a:lnTo>
                    <a:pt x="363" y="434"/>
                  </a:lnTo>
                  <a:lnTo>
                    <a:pt x="358" y="439"/>
                  </a:lnTo>
                  <a:lnTo>
                    <a:pt x="353" y="444"/>
                  </a:lnTo>
                  <a:lnTo>
                    <a:pt x="353" y="454"/>
                  </a:lnTo>
                  <a:lnTo>
                    <a:pt x="348" y="449"/>
                  </a:lnTo>
                  <a:lnTo>
                    <a:pt x="343" y="449"/>
                  </a:lnTo>
                  <a:lnTo>
                    <a:pt x="338" y="449"/>
                  </a:lnTo>
                  <a:lnTo>
                    <a:pt x="333" y="449"/>
                  </a:lnTo>
                  <a:lnTo>
                    <a:pt x="333" y="454"/>
                  </a:lnTo>
                  <a:lnTo>
                    <a:pt x="328" y="454"/>
                  </a:lnTo>
                  <a:lnTo>
                    <a:pt x="333" y="449"/>
                  </a:lnTo>
                  <a:lnTo>
                    <a:pt x="338" y="439"/>
                  </a:lnTo>
                  <a:lnTo>
                    <a:pt x="338" y="434"/>
                  </a:lnTo>
                  <a:lnTo>
                    <a:pt x="338" y="429"/>
                  </a:lnTo>
                  <a:lnTo>
                    <a:pt x="343" y="429"/>
                  </a:lnTo>
                  <a:lnTo>
                    <a:pt x="338" y="424"/>
                  </a:lnTo>
                  <a:lnTo>
                    <a:pt x="338" y="418"/>
                  </a:lnTo>
                  <a:lnTo>
                    <a:pt x="343" y="413"/>
                  </a:lnTo>
                  <a:lnTo>
                    <a:pt x="338" y="408"/>
                  </a:lnTo>
                  <a:lnTo>
                    <a:pt x="343" y="408"/>
                  </a:lnTo>
                  <a:lnTo>
                    <a:pt x="343" y="403"/>
                  </a:lnTo>
                  <a:lnTo>
                    <a:pt x="343" y="398"/>
                  </a:lnTo>
                  <a:lnTo>
                    <a:pt x="348" y="393"/>
                  </a:lnTo>
                  <a:lnTo>
                    <a:pt x="343" y="393"/>
                  </a:lnTo>
                  <a:lnTo>
                    <a:pt x="343" y="388"/>
                  </a:lnTo>
                  <a:lnTo>
                    <a:pt x="338" y="388"/>
                  </a:lnTo>
                  <a:lnTo>
                    <a:pt x="343" y="388"/>
                  </a:lnTo>
                  <a:lnTo>
                    <a:pt x="343" y="393"/>
                  </a:lnTo>
                  <a:lnTo>
                    <a:pt x="343" y="398"/>
                  </a:lnTo>
                  <a:lnTo>
                    <a:pt x="338" y="403"/>
                  </a:lnTo>
                  <a:lnTo>
                    <a:pt x="333" y="408"/>
                  </a:lnTo>
                  <a:lnTo>
                    <a:pt x="333" y="413"/>
                  </a:lnTo>
                  <a:lnTo>
                    <a:pt x="338" y="413"/>
                  </a:lnTo>
                  <a:lnTo>
                    <a:pt x="333" y="418"/>
                  </a:lnTo>
                  <a:lnTo>
                    <a:pt x="338" y="418"/>
                  </a:lnTo>
                  <a:lnTo>
                    <a:pt x="333" y="424"/>
                  </a:lnTo>
                  <a:lnTo>
                    <a:pt x="333" y="418"/>
                  </a:lnTo>
                  <a:lnTo>
                    <a:pt x="328" y="418"/>
                  </a:lnTo>
                  <a:lnTo>
                    <a:pt x="323" y="418"/>
                  </a:lnTo>
                  <a:lnTo>
                    <a:pt x="318" y="418"/>
                  </a:lnTo>
                  <a:lnTo>
                    <a:pt x="318" y="408"/>
                  </a:lnTo>
                  <a:lnTo>
                    <a:pt x="313" y="403"/>
                  </a:lnTo>
                  <a:lnTo>
                    <a:pt x="313" y="408"/>
                  </a:lnTo>
                  <a:lnTo>
                    <a:pt x="313" y="403"/>
                  </a:lnTo>
                  <a:lnTo>
                    <a:pt x="313" y="408"/>
                  </a:lnTo>
                  <a:lnTo>
                    <a:pt x="318" y="408"/>
                  </a:lnTo>
                  <a:lnTo>
                    <a:pt x="318" y="413"/>
                  </a:lnTo>
                  <a:lnTo>
                    <a:pt x="318" y="418"/>
                  </a:lnTo>
                  <a:lnTo>
                    <a:pt x="323" y="418"/>
                  </a:lnTo>
                  <a:lnTo>
                    <a:pt x="328" y="418"/>
                  </a:lnTo>
                  <a:lnTo>
                    <a:pt x="328" y="424"/>
                  </a:lnTo>
                  <a:lnTo>
                    <a:pt x="333" y="424"/>
                  </a:lnTo>
                  <a:lnTo>
                    <a:pt x="333" y="429"/>
                  </a:lnTo>
                  <a:lnTo>
                    <a:pt x="333" y="434"/>
                  </a:lnTo>
                  <a:lnTo>
                    <a:pt x="333" y="439"/>
                  </a:lnTo>
                  <a:lnTo>
                    <a:pt x="328" y="444"/>
                  </a:lnTo>
                  <a:lnTo>
                    <a:pt x="328" y="449"/>
                  </a:lnTo>
                  <a:lnTo>
                    <a:pt x="328" y="454"/>
                  </a:lnTo>
                  <a:lnTo>
                    <a:pt x="323" y="454"/>
                  </a:lnTo>
                  <a:lnTo>
                    <a:pt x="318" y="454"/>
                  </a:lnTo>
                  <a:lnTo>
                    <a:pt x="318" y="459"/>
                  </a:lnTo>
                  <a:lnTo>
                    <a:pt x="318" y="464"/>
                  </a:lnTo>
                  <a:lnTo>
                    <a:pt x="313" y="464"/>
                  </a:lnTo>
                  <a:lnTo>
                    <a:pt x="308" y="464"/>
                  </a:lnTo>
                  <a:lnTo>
                    <a:pt x="303" y="464"/>
                  </a:lnTo>
                  <a:lnTo>
                    <a:pt x="298" y="469"/>
                  </a:lnTo>
                  <a:lnTo>
                    <a:pt x="292" y="464"/>
                  </a:lnTo>
                  <a:lnTo>
                    <a:pt x="282" y="464"/>
                  </a:lnTo>
                  <a:lnTo>
                    <a:pt x="282" y="454"/>
                  </a:lnTo>
                  <a:lnTo>
                    <a:pt x="277" y="449"/>
                  </a:lnTo>
                  <a:lnTo>
                    <a:pt x="272" y="444"/>
                  </a:lnTo>
                  <a:lnTo>
                    <a:pt x="267" y="434"/>
                  </a:lnTo>
                  <a:lnTo>
                    <a:pt x="272" y="429"/>
                  </a:lnTo>
                  <a:lnTo>
                    <a:pt x="267" y="424"/>
                  </a:lnTo>
                  <a:lnTo>
                    <a:pt x="262" y="418"/>
                  </a:lnTo>
                  <a:lnTo>
                    <a:pt x="262" y="413"/>
                  </a:lnTo>
                  <a:lnTo>
                    <a:pt x="257" y="413"/>
                  </a:lnTo>
                  <a:lnTo>
                    <a:pt x="252" y="408"/>
                  </a:lnTo>
                  <a:lnTo>
                    <a:pt x="247" y="403"/>
                  </a:lnTo>
                  <a:lnTo>
                    <a:pt x="237" y="403"/>
                  </a:lnTo>
                  <a:lnTo>
                    <a:pt x="232" y="393"/>
                  </a:lnTo>
                  <a:lnTo>
                    <a:pt x="232" y="388"/>
                  </a:lnTo>
                  <a:lnTo>
                    <a:pt x="232" y="383"/>
                  </a:lnTo>
                  <a:lnTo>
                    <a:pt x="267" y="368"/>
                  </a:lnTo>
                  <a:lnTo>
                    <a:pt x="262" y="358"/>
                  </a:lnTo>
                  <a:lnTo>
                    <a:pt x="267" y="353"/>
                  </a:lnTo>
                  <a:lnTo>
                    <a:pt x="272" y="348"/>
                  </a:lnTo>
                  <a:lnTo>
                    <a:pt x="257" y="318"/>
                  </a:lnTo>
                  <a:lnTo>
                    <a:pt x="247" y="323"/>
                  </a:lnTo>
                  <a:lnTo>
                    <a:pt x="237" y="328"/>
                  </a:lnTo>
                  <a:lnTo>
                    <a:pt x="232" y="333"/>
                  </a:lnTo>
                  <a:lnTo>
                    <a:pt x="227" y="323"/>
                  </a:lnTo>
                  <a:lnTo>
                    <a:pt x="237" y="323"/>
                  </a:lnTo>
                  <a:lnTo>
                    <a:pt x="227" y="313"/>
                  </a:lnTo>
                  <a:lnTo>
                    <a:pt x="237" y="313"/>
                  </a:lnTo>
                  <a:lnTo>
                    <a:pt x="232" y="298"/>
                  </a:lnTo>
                  <a:lnTo>
                    <a:pt x="217" y="303"/>
                  </a:lnTo>
                  <a:lnTo>
                    <a:pt x="222" y="308"/>
                  </a:lnTo>
                  <a:lnTo>
                    <a:pt x="202" y="318"/>
                  </a:lnTo>
                  <a:lnTo>
                    <a:pt x="202" y="308"/>
                  </a:lnTo>
                  <a:lnTo>
                    <a:pt x="197" y="308"/>
                  </a:lnTo>
                  <a:lnTo>
                    <a:pt x="182" y="313"/>
                  </a:lnTo>
                  <a:lnTo>
                    <a:pt x="177" y="303"/>
                  </a:lnTo>
                  <a:lnTo>
                    <a:pt x="172" y="303"/>
                  </a:lnTo>
                  <a:lnTo>
                    <a:pt x="172" y="298"/>
                  </a:lnTo>
                  <a:lnTo>
                    <a:pt x="177" y="298"/>
                  </a:lnTo>
                  <a:lnTo>
                    <a:pt x="177" y="292"/>
                  </a:lnTo>
                  <a:lnTo>
                    <a:pt x="182" y="292"/>
                  </a:lnTo>
                  <a:lnTo>
                    <a:pt x="177" y="287"/>
                  </a:lnTo>
                  <a:lnTo>
                    <a:pt x="177" y="292"/>
                  </a:lnTo>
                  <a:lnTo>
                    <a:pt x="172" y="287"/>
                  </a:lnTo>
                  <a:lnTo>
                    <a:pt x="172" y="282"/>
                  </a:lnTo>
                  <a:lnTo>
                    <a:pt x="172" y="272"/>
                  </a:lnTo>
                  <a:lnTo>
                    <a:pt x="161" y="277"/>
                  </a:lnTo>
                  <a:lnTo>
                    <a:pt x="156" y="272"/>
                  </a:lnTo>
                  <a:lnTo>
                    <a:pt x="161" y="272"/>
                  </a:lnTo>
                  <a:lnTo>
                    <a:pt x="156" y="257"/>
                  </a:lnTo>
                  <a:lnTo>
                    <a:pt x="161" y="252"/>
                  </a:lnTo>
                  <a:lnTo>
                    <a:pt x="156" y="247"/>
                  </a:lnTo>
                  <a:lnTo>
                    <a:pt x="151" y="247"/>
                  </a:lnTo>
                  <a:lnTo>
                    <a:pt x="151" y="242"/>
                  </a:lnTo>
                  <a:lnTo>
                    <a:pt x="146" y="247"/>
                  </a:lnTo>
                  <a:lnTo>
                    <a:pt x="146" y="242"/>
                  </a:lnTo>
                  <a:lnTo>
                    <a:pt x="141" y="247"/>
                  </a:lnTo>
                  <a:lnTo>
                    <a:pt x="136" y="242"/>
                  </a:lnTo>
                  <a:lnTo>
                    <a:pt x="136" y="237"/>
                  </a:lnTo>
                  <a:lnTo>
                    <a:pt x="141" y="237"/>
                  </a:lnTo>
                  <a:lnTo>
                    <a:pt x="136" y="232"/>
                  </a:lnTo>
                  <a:lnTo>
                    <a:pt x="136" y="227"/>
                  </a:lnTo>
                  <a:lnTo>
                    <a:pt x="136" y="222"/>
                  </a:lnTo>
                  <a:lnTo>
                    <a:pt x="131" y="222"/>
                  </a:lnTo>
                  <a:lnTo>
                    <a:pt x="121" y="232"/>
                  </a:lnTo>
                  <a:lnTo>
                    <a:pt x="126" y="232"/>
                  </a:lnTo>
                  <a:lnTo>
                    <a:pt x="121" y="242"/>
                  </a:lnTo>
                  <a:lnTo>
                    <a:pt x="116" y="242"/>
                  </a:lnTo>
                  <a:lnTo>
                    <a:pt x="116" y="237"/>
                  </a:lnTo>
                  <a:lnTo>
                    <a:pt x="116" y="232"/>
                  </a:lnTo>
                  <a:lnTo>
                    <a:pt x="106" y="237"/>
                  </a:lnTo>
                  <a:lnTo>
                    <a:pt x="96" y="242"/>
                  </a:lnTo>
                  <a:lnTo>
                    <a:pt x="96" y="237"/>
                  </a:lnTo>
                  <a:lnTo>
                    <a:pt x="81" y="247"/>
                  </a:lnTo>
                  <a:lnTo>
                    <a:pt x="81" y="242"/>
                  </a:lnTo>
                  <a:lnTo>
                    <a:pt x="71" y="247"/>
                  </a:lnTo>
                  <a:lnTo>
                    <a:pt x="56" y="217"/>
                  </a:lnTo>
                  <a:lnTo>
                    <a:pt x="61" y="212"/>
                  </a:lnTo>
                  <a:lnTo>
                    <a:pt x="61" y="207"/>
                  </a:lnTo>
                  <a:lnTo>
                    <a:pt x="66" y="207"/>
                  </a:lnTo>
                  <a:lnTo>
                    <a:pt x="61" y="202"/>
                  </a:lnTo>
                  <a:lnTo>
                    <a:pt x="56" y="202"/>
                  </a:lnTo>
                  <a:lnTo>
                    <a:pt x="40" y="207"/>
                  </a:lnTo>
                  <a:lnTo>
                    <a:pt x="25" y="172"/>
                  </a:lnTo>
                  <a:lnTo>
                    <a:pt x="15" y="167"/>
                  </a:lnTo>
                  <a:lnTo>
                    <a:pt x="15" y="161"/>
                  </a:lnTo>
                  <a:lnTo>
                    <a:pt x="10" y="151"/>
                  </a:lnTo>
                  <a:lnTo>
                    <a:pt x="5" y="141"/>
                  </a:lnTo>
                  <a:lnTo>
                    <a:pt x="0" y="141"/>
                  </a:lnTo>
                  <a:lnTo>
                    <a:pt x="0" y="136"/>
                  </a:lnTo>
                  <a:lnTo>
                    <a:pt x="5" y="136"/>
                  </a:lnTo>
                  <a:lnTo>
                    <a:pt x="10" y="131"/>
                  </a:lnTo>
                  <a:lnTo>
                    <a:pt x="15" y="126"/>
                  </a:lnTo>
                  <a:lnTo>
                    <a:pt x="20" y="126"/>
                  </a:lnTo>
                  <a:lnTo>
                    <a:pt x="25" y="121"/>
                  </a:lnTo>
                  <a:lnTo>
                    <a:pt x="20" y="116"/>
                  </a:lnTo>
                  <a:lnTo>
                    <a:pt x="15" y="121"/>
                  </a:lnTo>
                  <a:lnTo>
                    <a:pt x="15" y="116"/>
                  </a:lnTo>
                  <a:lnTo>
                    <a:pt x="15" y="111"/>
                  </a:lnTo>
                  <a:lnTo>
                    <a:pt x="20" y="106"/>
                  </a:lnTo>
                  <a:lnTo>
                    <a:pt x="25" y="106"/>
                  </a:lnTo>
                  <a:lnTo>
                    <a:pt x="30" y="106"/>
                  </a:lnTo>
                  <a:lnTo>
                    <a:pt x="35" y="106"/>
                  </a:lnTo>
                  <a:lnTo>
                    <a:pt x="35" y="101"/>
                  </a:lnTo>
                  <a:lnTo>
                    <a:pt x="40" y="101"/>
                  </a:lnTo>
                  <a:lnTo>
                    <a:pt x="46" y="101"/>
                  </a:lnTo>
                  <a:lnTo>
                    <a:pt x="46" y="96"/>
                  </a:lnTo>
                  <a:lnTo>
                    <a:pt x="56" y="96"/>
                  </a:lnTo>
                  <a:lnTo>
                    <a:pt x="61" y="96"/>
                  </a:lnTo>
                  <a:lnTo>
                    <a:pt x="66" y="96"/>
                  </a:lnTo>
                  <a:lnTo>
                    <a:pt x="71" y="91"/>
                  </a:lnTo>
                  <a:lnTo>
                    <a:pt x="71" y="86"/>
                  </a:lnTo>
                  <a:lnTo>
                    <a:pt x="76" y="86"/>
                  </a:lnTo>
                  <a:lnTo>
                    <a:pt x="81" y="81"/>
                  </a:lnTo>
                  <a:lnTo>
                    <a:pt x="91" y="76"/>
                  </a:lnTo>
                  <a:lnTo>
                    <a:pt x="96" y="86"/>
                  </a:lnTo>
                  <a:lnTo>
                    <a:pt x="101" y="86"/>
                  </a:lnTo>
                  <a:lnTo>
                    <a:pt x="101" y="81"/>
                  </a:lnTo>
                  <a:lnTo>
                    <a:pt x="106" y="81"/>
                  </a:lnTo>
                  <a:lnTo>
                    <a:pt x="106" y="86"/>
                  </a:lnTo>
                  <a:lnTo>
                    <a:pt x="111" y="81"/>
                  </a:lnTo>
                  <a:lnTo>
                    <a:pt x="116" y="81"/>
                  </a:lnTo>
                  <a:lnTo>
                    <a:pt x="121" y="76"/>
                  </a:lnTo>
                  <a:lnTo>
                    <a:pt x="126" y="71"/>
                  </a:lnTo>
                  <a:lnTo>
                    <a:pt x="131" y="71"/>
                  </a:lnTo>
                  <a:lnTo>
                    <a:pt x="126" y="61"/>
                  </a:lnTo>
                  <a:lnTo>
                    <a:pt x="126" y="56"/>
                  </a:lnTo>
                  <a:lnTo>
                    <a:pt x="136" y="51"/>
                  </a:lnTo>
                  <a:lnTo>
                    <a:pt x="136" y="61"/>
                  </a:lnTo>
                  <a:lnTo>
                    <a:pt x="146" y="56"/>
                  </a:lnTo>
                  <a:lnTo>
                    <a:pt x="156" y="56"/>
                  </a:lnTo>
                  <a:lnTo>
                    <a:pt x="166" y="61"/>
                  </a:lnTo>
                  <a:lnTo>
                    <a:pt x="172" y="61"/>
                  </a:lnTo>
                  <a:lnTo>
                    <a:pt x="177" y="71"/>
                  </a:lnTo>
                  <a:lnTo>
                    <a:pt x="182" y="71"/>
                  </a:lnTo>
                  <a:lnTo>
                    <a:pt x="187" y="66"/>
                  </a:lnTo>
                  <a:lnTo>
                    <a:pt x="192" y="61"/>
                  </a:lnTo>
                  <a:lnTo>
                    <a:pt x="192" y="71"/>
                  </a:lnTo>
                  <a:lnTo>
                    <a:pt x="197" y="71"/>
                  </a:lnTo>
                  <a:lnTo>
                    <a:pt x="202" y="66"/>
                  </a:lnTo>
                  <a:lnTo>
                    <a:pt x="202" y="61"/>
                  </a:lnTo>
                  <a:lnTo>
                    <a:pt x="207" y="66"/>
                  </a:lnTo>
                  <a:lnTo>
                    <a:pt x="212" y="66"/>
                  </a:lnTo>
                  <a:lnTo>
                    <a:pt x="212" y="61"/>
                  </a:lnTo>
                  <a:lnTo>
                    <a:pt x="217" y="61"/>
                  </a:lnTo>
                  <a:lnTo>
                    <a:pt x="222" y="56"/>
                  </a:lnTo>
                  <a:lnTo>
                    <a:pt x="227" y="71"/>
                  </a:lnTo>
                  <a:lnTo>
                    <a:pt x="222" y="71"/>
                  </a:lnTo>
                  <a:lnTo>
                    <a:pt x="222" y="76"/>
                  </a:lnTo>
                  <a:lnTo>
                    <a:pt x="227" y="76"/>
                  </a:lnTo>
                  <a:lnTo>
                    <a:pt x="227" y="71"/>
                  </a:lnTo>
                  <a:lnTo>
                    <a:pt x="237" y="71"/>
                  </a:lnTo>
                  <a:lnTo>
                    <a:pt x="232" y="61"/>
                  </a:lnTo>
                  <a:lnTo>
                    <a:pt x="237" y="61"/>
                  </a:lnTo>
                  <a:lnTo>
                    <a:pt x="237" y="56"/>
                  </a:lnTo>
                  <a:lnTo>
                    <a:pt x="247" y="51"/>
                  </a:lnTo>
                  <a:lnTo>
                    <a:pt x="247" y="56"/>
                  </a:lnTo>
                  <a:lnTo>
                    <a:pt x="257" y="51"/>
                  </a:lnTo>
                  <a:lnTo>
                    <a:pt x="257" y="56"/>
                  </a:lnTo>
                  <a:lnTo>
                    <a:pt x="272" y="51"/>
                  </a:lnTo>
                  <a:lnTo>
                    <a:pt x="277" y="66"/>
                  </a:lnTo>
                  <a:lnTo>
                    <a:pt x="272" y="71"/>
                  </a:lnTo>
                  <a:lnTo>
                    <a:pt x="277" y="91"/>
                  </a:lnTo>
                  <a:lnTo>
                    <a:pt x="298" y="86"/>
                  </a:lnTo>
                  <a:lnTo>
                    <a:pt x="298" y="96"/>
                  </a:lnTo>
                  <a:lnTo>
                    <a:pt x="303" y="91"/>
                  </a:lnTo>
                  <a:lnTo>
                    <a:pt x="308" y="101"/>
                  </a:lnTo>
                  <a:lnTo>
                    <a:pt x="308" y="106"/>
                  </a:lnTo>
                  <a:lnTo>
                    <a:pt x="308" y="111"/>
                  </a:lnTo>
                  <a:lnTo>
                    <a:pt x="308" y="116"/>
                  </a:lnTo>
                  <a:lnTo>
                    <a:pt x="313" y="116"/>
                  </a:lnTo>
                  <a:lnTo>
                    <a:pt x="313" y="121"/>
                  </a:lnTo>
                  <a:lnTo>
                    <a:pt x="303" y="126"/>
                  </a:lnTo>
                  <a:lnTo>
                    <a:pt x="308" y="131"/>
                  </a:lnTo>
                  <a:lnTo>
                    <a:pt x="308" y="136"/>
                  </a:lnTo>
                  <a:lnTo>
                    <a:pt x="318" y="131"/>
                  </a:lnTo>
                  <a:lnTo>
                    <a:pt x="318" y="126"/>
                  </a:lnTo>
                  <a:lnTo>
                    <a:pt x="328" y="121"/>
                  </a:lnTo>
                  <a:lnTo>
                    <a:pt x="328" y="116"/>
                  </a:lnTo>
                  <a:lnTo>
                    <a:pt x="338" y="111"/>
                  </a:lnTo>
                  <a:lnTo>
                    <a:pt x="343" y="111"/>
                  </a:lnTo>
                  <a:lnTo>
                    <a:pt x="348" y="116"/>
                  </a:lnTo>
                  <a:lnTo>
                    <a:pt x="353" y="116"/>
                  </a:lnTo>
                  <a:lnTo>
                    <a:pt x="358" y="126"/>
                  </a:lnTo>
                  <a:lnTo>
                    <a:pt x="368" y="116"/>
                  </a:lnTo>
                  <a:lnTo>
                    <a:pt x="368" y="121"/>
                  </a:lnTo>
                  <a:lnTo>
                    <a:pt x="373" y="116"/>
                  </a:lnTo>
                  <a:lnTo>
                    <a:pt x="378" y="116"/>
                  </a:lnTo>
                  <a:lnTo>
                    <a:pt x="373" y="106"/>
                  </a:lnTo>
                  <a:lnTo>
                    <a:pt x="373" y="101"/>
                  </a:lnTo>
                  <a:lnTo>
                    <a:pt x="383" y="96"/>
                  </a:lnTo>
                  <a:lnTo>
                    <a:pt x="388" y="96"/>
                  </a:lnTo>
                  <a:lnTo>
                    <a:pt x="393" y="101"/>
                  </a:lnTo>
                  <a:lnTo>
                    <a:pt x="398" y="101"/>
                  </a:lnTo>
                  <a:lnTo>
                    <a:pt x="403" y="101"/>
                  </a:lnTo>
                  <a:lnTo>
                    <a:pt x="408" y="96"/>
                  </a:lnTo>
                  <a:lnTo>
                    <a:pt x="424" y="91"/>
                  </a:lnTo>
                  <a:lnTo>
                    <a:pt x="444" y="81"/>
                  </a:lnTo>
                  <a:lnTo>
                    <a:pt x="444" y="76"/>
                  </a:lnTo>
                  <a:lnTo>
                    <a:pt x="449" y="66"/>
                  </a:lnTo>
                  <a:lnTo>
                    <a:pt x="444" y="61"/>
                  </a:lnTo>
                  <a:lnTo>
                    <a:pt x="449" y="61"/>
                  </a:lnTo>
                  <a:lnTo>
                    <a:pt x="444" y="51"/>
                  </a:lnTo>
                  <a:lnTo>
                    <a:pt x="439" y="51"/>
                  </a:lnTo>
                  <a:lnTo>
                    <a:pt x="444" y="46"/>
                  </a:lnTo>
                  <a:lnTo>
                    <a:pt x="449" y="46"/>
                  </a:lnTo>
                  <a:lnTo>
                    <a:pt x="454" y="41"/>
                  </a:lnTo>
                  <a:lnTo>
                    <a:pt x="454" y="36"/>
                  </a:lnTo>
                  <a:lnTo>
                    <a:pt x="444" y="41"/>
                  </a:lnTo>
                  <a:lnTo>
                    <a:pt x="439" y="30"/>
                  </a:lnTo>
                  <a:lnTo>
                    <a:pt x="454" y="25"/>
                  </a:lnTo>
                  <a:lnTo>
                    <a:pt x="459" y="25"/>
                  </a:lnTo>
                  <a:lnTo>
                    <a:pt x="459" y="30"/>
                  </a:lnTo>
                  <a:lnTo>
                    <a:pt x="464" y="25"/>
                  </a:lnTo>
                  <a:lnTo>
                    <a:pt x="479" y="20"/>
                  </a:lnTo>
                  <a:lnTo>
                    <a:pt x="469" y="10"/>
                  </a:lnTo>
                  <a:lnTo>
                    <a:pt x="464" y="5"/>
                  </a:lnTo>
                  <a:lnTo>
                    <a:pt x="469" y="5"/>
                  </a:lnTo>
                  <a:lnTo>
                    <a:pt x="469" y="10"/>
                  </a:lnTo>
                  <a:lnTo>
                    <a:pt x="479" y="5"/>
                  </a:lnTo>
                  <a:lnTo>
                    <a:pt x="484" y="0"/>
                  </a:lnTo>
                  <a:lnTo>
                    <a:pt x="494" y="15"/>
                  </a:lnTo>
                  <a:lnTo>
                    <a:pt x="489" y="15"/>
                  </a:lnTo>
                  <a:lnTo>
                    <a:pt x="499" y="20"/>
                  </a:lnTo>
                  <a:lnTo>
                    <a:pt x="499" y="25"/>
                  </a:lnTo>
                  <a:lnTo>
                    <a:pt x="499" y="30"/>
                  </a:lnTo>
                  <a:lnTo>
                    <a:pt x="504" y="30"/>
                  </a:lnTo>
                  <a:lnTo>
                    <a:pt x="514" y="30"/>
                  </a:lnTo>
                  <a:lnTo>
                    <a:pt x="519" y="36"/>
                  </a:lnTo>
                  <a:lnTo>
                    <a:pt x="514" y="36"/>
                  </a:lnTo>
                  <a:lnTo>
                    <a:pt x="514" y="41"/>
                  </a:lnTo>
                  <a:lnTo>
                    <a:pt x="519" y="51"/>
                  </a:lnTo>
                  <a:lnTo>
                    <a:pt x="514" y="51"/>
                  </a:lnTo>
                  <a:lnTo>
                    <a:pt x="519" y="61"/>
                  </a:lnTo>
                  <a:lnTo>
                    <a:pt x="519" y="66"/>
                  </a:lnTo>
                  <a:lnTo>
                    <a:pt x="519" y="71"/>
                  </a:lnTo>
                  <a:lnTo>
                    <a:pt x="524" y="71"/>
                  </a:lnTo>
                  <a:lnTo>
                    <a:pt x="519" y="76"/>
                  </a:lnTo>
                  <a:lnTo>
                    <a:pt x="514" y="81"/>
                  </a:lnTo>
                  <a:lnTo>
                    <a:pt x="509" y="81"/>
                  </a:lnTo>
                  <a:lnTo>
                    <a:pt x="519" y="96"/>
                  </a:lnTo>
                  <a:lnTo>
                    <a:pt x="524" y="111"/>
                  </a:lnTo>
                  <a:lnTo>
                    <a:pt x="519" y="111"/>
                  </a:lnTo>
                  <a:lnTo>
                    <a:pt x="519" y="116"/>
                  </a:lnTo>
                  <a:lnTo>
                    <a:pt x="544" y="106"/>
                  </a:lnTo>
                  <a:lnTo>
                    <a:pt x="544" y="111"/>
                  </a:lnTo>
                  <a:lnTo>
                    <a:pt x="544" y="116"/>
                  </a:lnTo>
                  <a:lnTo>
                    <a:pt x="544" y="126"/>
                  </a:lnTo>
                  <a:lnTo>
                    <a:pt x="550" y="126"/>
                  </a:lnTo>
                  <a:lnTo>
                    <a:pt x="555" y="121"/>
                  </a:lnTo>
                  <a:lnTo>
                    <a:pt x="560" y="126"/>
                  </a:lnTo>
                  <a:lnTo>
                    <a:pt x="555" y="131"/>
                  </a:lnTo>
                  <a:lnTo>
                    <a:pt x="560" y="136"/>
                  </a:lnTo>
                  <a:lnTo>
                    <a:pt x="565" y="151"/>
                  </a:lnTo>
                  <a:lnTo>
                    <a:pt x="555" y="156"/>
                  </a:lnTo>
                  <a:lnTo>
                    <a:pt x="550" y="141"/>
                  </a:lnTo>
                  <a:lnTo>
                    <a:pt x="544" y="141"/>
                  </a:lnTo>
                  <a:lnTo>
                    <a:pt x="550" y="151"/>
                  </a:lnTo>
                  <a:lnTo>
                    <a:pt x="544" y="151"/>
                  </a:lnTo>
                  <a:lnTo>
                    <a:pt x="550" y="167"/>
                  </a:lnTo>
                  <a:lnTo>
                    <a:pt x="565" y="161"/>
                  </a:lnTo>
                  <a:lnTo>
                    <a:pt x="570" y="172"/>
                  </a:lnTo>
                  <a:lnTo>
                    <a:pt x="565" y="177"/>
                  </a:lnTo>
                  <a:lnTo>
                    <a:pt x="570" y="182"/>
                  </a:lnTo>
                  <a:lnTo>
                    <a:pt x="570" y="187"/>
                  </a:lnTo>
                  <a:lnTo>
                    <a:pt x="575" y="187"/>
                  </a:lnTo>
                  <a:lnTo>
                    <a:pt x="580" y="192"/>
                  </a:lnTo>
                  <a:lnTo>
                    <a:pt x="590" y="197"/>
                  </a:lnTo>
                  <a:lnTo>
                    <a:pt x="580" y="202"/>
                  </a:lnTo>
                  <a:lnTo>
                    <a:pt x="585" y="207"/>
                  </a:lnTo>
                  <a:lnTo>
                    <a:pt x="585" y="212"/>
                  </a:lnTo>
                  <a:lnTo>
                    <a:pt x="580" y="212"/>
                  </a:lnTo>
                  <a:lnTo>
                    <a:pt x="580" y="207"/>
                  </a:lnTo>
                  <a:lnTo>
                    <a:pt x="575" y="207"/>
                  </a:lnTo>
                  <a:lnTo>
                    <a:pt x="570" y="212"/>
                  </a:lnTo>
                  <a:lnTo>
                    <a:pt x="570" y="217"/>
                  </a:lnTo>
                  <a:lnTo>
                    <a:pt x="570" y="222"/>
                  </a:lnTo>
                  <a:lnTo>
                    <a:pt x="565" y="222"/>
                  </a:lnTo>
                  <a:lnTo>
                    <a:pt x="560" y="217"/>
                  </a:lnTo>
                  <a:lnTo>
                    <a:pt x="555" y="217"/>
                  </a:lnTo>
                  <a:lnTo>
                    <a:pt x="555" y="227"/>
                  </a:lnTo>
                  <a:lnTo>
                    <a:pt x="555" y="232"/>
                  </a:lnTo>
                  <a:lnTo>
                    <a:pt x="550" y="237"/>
                  </a:lnTo>
                  <a:lnTo>
                    <a:pt x="550" y="242"/>
                  </a:lnTo>
                  <a:lnTo>
                    <a:pt x="555" y="247"/>
                  </a:lnTo>
                  <a:lnTo>
                    <a:pt x="585" y="257"/>
                  </a:lnTo>
                  <a:lnTo>
                    <a:pt x="585" y="272"/>
                  </a:lnTo>
                  <a:lnTo>
                    <a:pt x="570" y="267"/>
                  </a:lnTo>
                  <a:lnTo>
                    <a:pt x="565" y="277"/>
                  </a:lnTo>
                  <a:lnTo>
                    <a:pt x="570" y="277"/>
                  </a:lnTo>
                  <a:lnTo>
                    <a:pt x="570" y="282"/>
                  </a:lnTo>
                  <a:lnTo>
                    <a:pt x="575" y="282"/>
                  </a:lnTo>
                  <a:lnTo>
                    <a:pt x="580" y="287"/>
                  </a:lnTo>
                  <a:lnTo>
                    <a:pt x="570" y="287"/>
                  </a:lnTo>
                  <a:lnTo>
                    <a:pt x="575" y="292"/>
                  </a:lnTo>
                  <a:lnTo>
                    <a:pt x="560" y="303"/>
                  </a:lnTo>
                  <a:lnTo>
                    <a:pt x="555" y="308"/>
                  </a:lnTo>
                  <a:lnTo>
                    <a:pt x="560" y="308"/>
                  </a:lnTo>
                  <a:lnTo>
                    <a:pt x="570" y="303"/>
                  </a:lnTo>
                  <a:lnTo>
                    <a:pt x="575" y="308"/>
                  </a:lnTo>
                  <a:lnTo>
                    <a:pt x="580" y="308"/>
                  </a:lnTo>
                  <a:lnTo>
                    <a:pt x="585" y="308"/>
                  </a:lnTo>
                  <a:lnTo>
                    <a:pt x="575" y="313"/>
                  </a:lnTo>
                  <a:lnTo>
                    <a:pt x="560" y="318"/>
                  </a:lnTo>
                  <a:lnTo>
                    <a:pt x="555" y="323"/>
                  </a:lnTo>
                  <a:lnTo>
                    <a:pt x="555" y="328"/>
                  </a:lnTo>
                  <a:lnTo>
                    <a:pt x="550" y="328"/>
                  </a:lnTo>
                  <a:lnTo>
                    <a:pt x="544" y="328"/>
                  </a:lnTo>
                  <a:lnTo>
                    <a:pt x="539" y="333"/>
                  </a:lnTo>
                  <a:lnTo>
                    <a:pt x="534" y="323"/>
                  </a:lnTo>
                  <a:lnTo>
                    <a:pt x="529" y="328"/>
                  </a:lnTo>
                  <a:lnTo>
                    <a:pt x="519" y="328"/>
                  </a:lnTo>
                  <a:lnTo>
                    <a:pt x="514" y="323"/>
                  </a:lnTo>
                  <a:lnTo>
                    <a:pt x="504" y="323"/>
                  </a:lnTo>
                  <a:lnTo>
                    <a:pt x="509" y="343"/>
                  </a:lnTo>
                  <a:lnTo>
                    <a:pt x="499" y="343"/>
                  </a:lnTo>
                  <a:lnTo>
                    <a:pt x="494" y="338"/>
                  </a:lnTo>
                  <a:lnTo>
                    <a:pt x="479" y="348"/>
                  </a:lnTo>
                  <a:lnTo>
                    <a:pt x="484" y="353"/>
                  </a:lnTo>
                  <a:lnTo>
                    <a:pt x="484" y="358"/>
                  </a:lnTo>
                  <a:lnTo>
                    <a:pt x="454" y="353"/>
                  </a:lnTo>
                  <a:lnTo>
                    <a:pt x="459" y="353"/>
                  </a:lnTo>
                  <a:lnTo>
                    <a:pt x="459" y="358"/>
                  </a:lnTo>
                  <a:lnTo>
                    <a:pt x="454" y="358"/>
                  </a:lnTo>
                  <a:lnTo>
                    <a:pt x="459" y="368"/>
                  </a:lnTo>
                  <a:lnTo>
                    <a:pt x="449" y="373"/>
                  </a:lnTo>
                  <a:lnTo>
                    <a:pt x="449" y="378"/>
                  </a:lnTo>
                  <a:lnTo>
                    <a:pt x="444" y="383"/>
                  </a:lnTo>
                  <a:lnTo>
                    <a:pt x="434" y="383"/>
                  </a:lnTo>
                  <a:lnTo>
                    <a:pt x="434" y="388"/>
                  </a:lnTo>
                  <a:lnTo>
                    <a:pt x="439" y="388"/>
                  </a:lnTo>
                  <a:lnTo>
                    <a:pt x="439" y="403"/>
                  </a:lnTo>
                  <a:lnTo>
                    <a:pt x="434" y="408"/>
                  </a:lnTo>
                  <a:lnTo>
                    <a:pt x="429" y="413"/>
                  </a:lnTo>
                  <a:lnTo>
                    <a:pt x="424" y="413"/>
                  </a:lnTo>
                  <a:close/>
                  <a:moveTo>
                    <a:pt x="408" y="469"/>
                  </a:moveTo>
                  <a:lnTo>
                    <a:pt x="403" y="469"/>
                  </a:lnTo>
                  <a:lnTo>
                    <a:pt x="398" y="469"/>
                  </a:lnTo>
                  <a:lnTo>
                    <a:pt x="393" y="474"/>
                  </a:lnTo>
                  <a:lnTo>
                    <a:pt x="393" y="479"/>
                  </a:lnTo>
                  <a:lnTo>
                    <a:pt x="388" y="479"/>
                  </a:lnTo>
                  <a:lnTo>
                    <a:pt x="388" y="484"/>
                  </a:lnTo>
                  <a:lnTo>
                    <a:pt x="393" y="484"/>
                  </a:lnTo>
                  <a:lnTo>
                    <a:pt x="393" y="489"/>
                  </a:lnTo>
                  <a:lnTo>
                    <a:pt x="388" y="484"/>
                  </a:lnTo>
                  <a:lnTo>
                    <a:pt x="378" y="479"/>
                  </a:lnTo>
                  <a:lnTo>
                    <a:pt x="373" y="474"/>
                  </a:lnTo>
                  <a:lnTo>
                    <a:pt x="368" y="474"/>
                  </a:lnTo>
                  <a:lnTo>
                    <a:pt x="358" y="469"/>
                  </a:lnTo>
                  <a:lnTo>
                    <a:pt x="353" y="469"/>
                  </a:lnTo>
                  <a:lnTo>
                    <a:pt x="353" y="464"/>
                  </a:lnTo>
                  <a:lnTo>
                    <a:pt x="348" y="464"/>
                  </a:lnTo>
                  <a:lnTo>
                    <a:pt x="353" y="464"/>
                  </a:lnTo>
                  <a:lnTo>
                    <a:pt x="358" y="469"/>
                  </a:lnTo>
                  <a:lnTo>
                    <a:pt x="363" y="469"/>
                  </a:lnTo>
                  <a:lnTo>
                    <a:pt x="368" y="464"/>
                  </a:lnTo>
                  <a:lnTo>
                    <a:pt x="373" y="464"/>
                  </a:lnTo>
                  <a:lnTo>
                    <a:pt x="378" y="464"/>
                  </a:lnTo>
                  <a:lnTo>
                    <a:pt x="383" y="459"/>
                  </a:lnTo>
                  <a:lnTo>
                    <a:pt x="388" y="459"/>
                  </a:lnTo>
                  <a:lnTo>
                    <a:pt x="388" y="454"/>
                  </a:lnTo>
                  <a:lnTo>
                    <a:pt x="393" y="454"/>
                  </a:lnTo>
                  <a:lnTo>
                    <a:pt x="398" y="454"/>
                  </a:lnTo>
                  <a:lnTo>
                    <a:pt x="403" y="459"/>
                  </a:lnTo>
                  <a:lnTo>
                    <a:pt x="408" y="459"/>
                  </a:lnTo>
                  <a:lnTo>
                    <a:pt x="408" y="454"/>
                  </a:lnTo>
                  <a:lnTo>
                    <a:pt x="413" y="454"/>
                  </a:lnTo>
                  <a:lnTo>
                    <a:pt x="413" y="459"/>
                  </a:lnTo>
                  <a:lnTo>
                    <a:pt x="413" y="464"/>
                  </a:lnTo>
                  <a:lnTo>
                    <a:pt x="408" y="464"/>
                  </a:lnTo>
                  <a:lnTo>
                    <a:pt x="408" y="469"/>
                  </a:lnTo>
                  <a:close/>
                  <a:moveTo>
                    <a:pt x="403" y="494"/>
                  </a:moveTo>
                  <a:lnTo>
                    <a:pt x="398" y="489"/>
                  </a:lnTo>
                  <a:lnTo>
                    <a:pt x="403" y="489"/>
                  </a:lnTo>
                  <a:lnTo>
                    <a:pt x="403" y="494"/>
                  </a:lnTo>
                  <a:lnTo>
                    <a:pt x="408" y="494"/>
                  </a:lnTo>
                  <a:lnTo>
                    <a:pt x="408" y="499"/>
                  </a:lnTo>
                  <a:lnTo>
                    <a:pt x="403" y="499"/>
                  </a:lnTo>
                  <a:lnTo>
                    <a:pt x="403" y="494"/>
                  </a:lnTo>
                  <a:lnTo>
                    <a:pt x="403" y="499"/>
                  </a:lnTo>
                  <a:lnTo>
                    <a:pt x="403" y="494"/>
                  </a:lnTo>
                  <a:close/>
                </a:path>
              </a:pathLst>
            </a:custGeom>
            <a:solidFill>
              <a:schemeClr val="accent4"/>
            </a:solidFill>
            <a:ln w="9525">
              <a:solidFill>
                <a:schemeClr val="bg1"/>
              </a:solidFill>
              <a:round/>
              <a:headEnd/>
              <a:tailEnd/>
            </a:ln>
          </p:spPr>
          <p:txBody>
            <a:bodyPr/>
            <a:lstStyle/>
            <a:p>
              <a:endParaRPr lang="en-US" sz="3200" dirty="0"/>
            </a:p>
          </p:txBody>
        </p:sp>
        <p:sp>
          <p:nvSpPr>
            <p:cNvPr id="27" name="Freeform 567">
              <a:extLst>
                <a:ext uri="{FF2B5EF4-FFF2-40B4-BE49-F238E27FC236}">
                  <a16:creationId xmlns:a16="http://schemas.microsoft.com/office/drawing/2014/main" id="{9A808FC0-3C38-DFB5-4C58-DEC9925F7D6F}"/>
                </a:ext>
              </a:extLst>
            </p:cNvPr>
            <p:cNvSpPr>
              <a:spLocks/>
            </p:cNvSpPr>
            <p:nvPr/>
          </p:nvSpPr>
          <p:spPr bwMode="auto">
            <a:xfrm rot="770163">
              <a:off x="3509326" y="3062327"/>
              <a:ext cx="1049890" cy="1646897"/>
            </a:xfrm>
            <a:custGeom>
              <a:avLst/>
              <a:gdLst>
                <a:gd name="T0" fmla="*/ 2147483647 w 519"/>
                <a:gd name="T1" fmla="*/ 2147483647 h 852"/>
                <a:gd name="T2" fmla="*/ 2147483647 w 519"/>
                <a:gd name="T3" fmla="*/ 2147483647 h 852"/>
                <a:gd name="T4" fmla="*/ 2147483647 w 519"/>
                <a:gd name="T5" fmla="*/ 2147483647 h 852"/>
                <a:gd name="T6" fmla="*/ 2147483647 w 519"/>
                <a:gd name="T7" fmla="*/ 2147483647 h 852"/>
                <a:gd name="T8" fmla="*/ 2147483647 w 519"/>
                <a:gd name="T9" fmla="*/ 2147483647 h 852"/>
                <a:gd name="T10" fmla="*/ 2147483647 w 519"/>
                <a:gd name="T11" fmla="*/ 2147483647 h 852"/>
                <a:gd name="T12" fmla="*/ 2147483647 w 519"/>
                <a:gd name="T13" fmla="*/ 2147483647 h 852"/>
                <a:gd name="T14" fmla="*/ 2147483647 w 519"/>
                <a:gd name="T15" fmla="*/ 2147483647 h 852"/>
                <a:gd name="T16" fmla="*/ 2147483647 w 519"/>
                <a:gd name="T17" fmla="*/ 2147483647 h 852"/>
                <a:gd name="T18" fmla="*/ 2147483647 w 519"/>
                <a:gd name="T19" fmla="*/ 2147483647 h 852"/>
                <a:gd name="T20" fmla="*/ 2147483647 w 519"/>
                <a:gd name="T21" fmla="*/ 2147483647 h 852"/>
                <a:gd name="T22" fmla="*/ 2147483647 w 519"/>
                <a:gd name="T23" fmla="*/ 2147483647 h 852"/>
                <a:gd name="T24" fmla="*/ 2147483647 w 519"/>
                <a:gd name="T25" fmla="*/ 2147483647 h 852"/>
                <a:gd name="T26" fmla="*/ 2147483647 w 519"/>
                <a:gd name="T27" fmla="*/ 2147483647 h 852"/>
                <a:gd name="T28" fmla="*/ 2147483647 w 519"/>
                <a:gd name="T29" fmla="*/ 2147483647 h 852"/>
                <a:gd name="T30" fmla="*/ 2147483647 w 519"/>
                <a:gd name="T31" fmla="*/ 2147483647 h 852"/>
                <a:gd name="T32" fmla="*/ 2147483647 w 519"/>
                <a:gd name="T33" fmla="*/ 2147483647 h 852"/>
                <a:gd name="T34" fmla="*/ 2147483647 w 519"/>
                <a:gd name="T35" fmla="*/ 2147483647 h 852"/>
                <a:gd name="T36" fmla="*/ 2147483647 w 519"/>
                <a:gd name="T37" fmla="*/ 2147483647 h 852"/>
                <a:gd name="T38" fmla="*/ 2147483647 w 519"/>
                <a:gd name="T39" fmla="*/ 2147483647 h 852"/>
                <a:gd name="T40" fmla="*/ 2147483647 w 519"/>
                <a:gd name="T41" fmla="*/ 2147483647 h 852"/>
                <a:gd name="T42" fmla="*/ 2147483647 w 519"/>
                <a:gd name="T43" fmla="*/ 2147483647 h 852"/>
                <a:gd name="T44" fmla="*/ 2147483647 w 519"/>
                <a:gd name="T45" fmla="*/ 2147483647 h 852"/>
                <a:gd name="T46" fmla="*/ 2147483647 w 519"/>
                <a:gd name="T47" fmla="*/ 2147483647 h 852"/>
                <a:gd name="T48" fmla="*/ 2147483647 w 519"/>
                <a:gd name="T49" fmla="*/ 2147483647 h 852"/>
                <a:gd name="T50" fmla="*/ 2147483647 w 519"/>
                <a:gd name="T51" fmla="*/ 2147483647 h 852"/>
                <a:gd name="T52" fmla="*/ 2147483647 w 519"/>
                <a:gd name="T53" fmla="*/ 2147483647 h 852"/>
                <a:gd name="T54" fmla="*/ 2147483647 w 519"/>
                <a:gd name="T55" fmla="*/ 2147483647 h 852"/>
                <a:gd name="T56" fmla="*/ 2147483647 w 519"/>
                <a:gd name="T57" fmla="*/ 2147483647 h 852"/>
                <a:gd name="T58" fmla="*/ 2147483647 w 519"/>
                <a:gd name="T59" fmla="*/ 2147483647 h 852"/>
                <a:gd name="T60" fmla="*/ 2147483647 w 519"/>
                <a:gd name="T61" fmla="*/ 2147483647 h 852"/>
                <a:gd name="T62" fmla="*/ 2147483647 w 519"/>
                <a:gd name="T63" fmla="*/ 2147483647 h 852"/>
                <a:gd name="T64" fmla="*/ 2147483647 w 519"/>
                <a:gd name="T65" fmla="*/ 2147483647 h 852"/>
                <a:gd name="T66" fmla="*/ 2147483647 w 519"/>
                <a:gd name="T67" fmla="*/ 2147483647 h 852"/>
                <a:gd name="T68" fmla="*/ 2147483647 w 519"/>
                <a:gd name="T69" fmla="*/ 2147483647 h 852"/>
                <a:gd name="T70" fmla="*/ 2147483647 w 519"/>
                <a:gd name="T71" fmla="*/ 2147483647 h 852"/>
                <a:gd name="T72" fmla="*/ 2147483647 w 519"/>
                <a:gd name="T73" fmla="*/ 2147483647 h 852"/>
                <a:gd name="T74" fmla="*/ 2147483647 w 519"/>
                <a:gd name="T75" fmla="*/ 2147483647 h 852"/>
                <a:gd name="T76" fmla="*/ 2147483647 w 519"/>
                <a:gd name="T77" fmla="*/ 2147483647 h 852"/>
                <a:gd name="T78" fmla="*/ 2147483647 w 519"/>
                <a:gd name="T79" fmla="*/ 2147483647 h 852"/>
                <a:gd name="T80" fmla="*/ 2147483647 w 519"/>
                <a:gd name="T81" fmla="*/ 2147483647 h 852"/>
                <a:gd name="T82" fmla="*/ 2147483647 w 519"/>
                <a:gd name="T83" fmla="*/ 2147483647 h 852"/>
                <a:gd name="T84" fmla="*/ 2147483647 w 519"/>
                <a:gd name="T85" fmla="*/ 2147483647 h 852"/>
                <a:gd name="T86" fmla="*/ 2147483647 w 519"/>
                <a:gd name="T87" fmla="*/ 2147483647 h 852"/>
                <a:gd name="T88" fmla="*/ 2147483647 w 519"/>
                <a:gd name="T89" fmla="*/ 2147483647 h 852"/>
                <a:gd name="T90" fmla="*/ 2147483647 w 519"/>
                <a:gd name="T91" fmla="*/ 2147483647 h 852"/>
                <a:gd name="T92" fmla="*/ 2147483647 w 519"/>
                <a:gd name="T93" fmla="*/ 2147483647 h 852"/>
                <a:gd name="T94" fmla="*/ 2147483647 w 519"/>
                <a:gd name="T95" fmla="*/ 2147483647 h 852"/>
                <a:gd name="T96" fmla="*/ 2147483647 w 519"/>
                <a:gd name="T97" fmla="*/ 2147483647 h 852"/>
                <a:gd name="T98" fmla="*/ 2147483647 w 519"/>
                <a:gd name="T99" fmla="*/ 2147483647 h 852"/>
                <a:gd name="T100" fmla="*/ 2147483647 w 519"/>
                <a:gd name="T101" fmla="*/ 2147483647 h 852"/>
                <a:gd name="T102" fmla="*/ 2147483647 w 519"/>
                <a:gd name="T103" fmla="*/ 2147483647 h 852"/>
                <a:gd name="T104" fmla="*/ 2147483647 w 519"/>
                <a:gd name="T105" fmla="*/ 2147483647 h 852"/>
                <a:gd name="T106" fmla="*/ 2147483647 w 519"/>
                <a:gd name="T107" fmla="*/ 2147483647 h 852"/>
                <a:gd name="T108" fmla="*/ 2147483647 w 519"/>
                <a:gd name="T109" fmla="*/ 2147483647 h 852"/>
                <a:gd name="T110" fmla="*/ 2147483647 w 519"/>
                <a:gd name="T111" fmla="*/ 2147483647 h 852"/>
                <a:gd name="T112" fmla="*/ 2147483647 w 519"/>
                <a:gd name="T113" fmla="*/ 2147483647 h 852"/>
                <a:gd name="T114" fmla="*/ 2147483647 w 519"/>
                <a:gd name="T115" fmla="*/ 2147483647 h 852"/>
                <a:gd name="T116" fmla="*/ 2147483647 w 519"/>
                <a:gd name="T117" fmla="*/ 2147483647 h 852"/>
                <a:gd name="T118" fmla="*/ 2147483647 w 519"/>
                <a:gd name="T119" fmla="*/ 2147483647 h 852"/>
                <a:gd name="T120" fmla="*/ 2147483647 w 519"/>
                <a:gd name="T121" fmla="*/ 2147483647 h 852"/>
                <a:gd name="T122" fmla="*/ 2147483647 w 519"/>
                <a:gd name="T123" fmla="*/ 2147483647 h 8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9"/>
                <a:gd name="T187" fmla="*/ 0 h 852"/>
                <a:gd name="T188" fmla="*/ 519 w 519"/>
                <a:gd name="T189" fmla="*/ 852 h 8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9" h="852">
                  <a:moveTo>
                    <a:pt x="0" y="91"/>
                  </a:moveTo>
                  <a:lnTo>
                    <a:pt x="5" y="86"/>
                  </a:lnTo>
                  <a:lnTo>
                    <a:pt x="15" y="86"/>
                  </a:lnTo>
                  <a:lnTo>
                    <a:pt x="10" y="81"/>
                  </a:lnTo>
                  <a:lnTo>
                    <a:pt x="15" y="76"/>
                  </a:lnTo>
                  <a:lnTo>
                    <a:pt x="10" y="66"/>
                  </a:lnTo>
                  <a:lnTo>
                    <a:pt x="15" y="66"/>
                  </a:lnTo>
                  <a:lnTo>
                    <a:pt x="20" y="66"/>
                  </a:lnTo>
                  <a:lnTo>
                    <a:pt x="31" y="71"/>
                  </a:lnTo>
                  <a:lnTo>
                    <a:pt x="31" y="61"/>
                  </a:lnTo>
                  <a:lnTo>
                    <a:pt x="25" y="61"/>
                  </a:lnTo>
                  <a:lnTo>
                    <a:pt x="31" y="56"/>
                  </a:lnTo>
                  <a:lnTo>
                    <a:pt x="25" y="56"/>
                  </a:lnTo>
                  <a:lnTo>
                    <a:pt x="25" y="50"/>
                  </a:lnTo>
                  <a:lnTo>
                    <a:pt x="31" y="50"/>
                  </a:lnTo>
                  <a:lnTo>
                    <a:pt x="46" y="56"/>
                  </a:lnTo>
                  <a:lnTo>
                    <a:pt x="46" y="61"/>
                  </a:lnTo>
                  <a:lnTo>
                    <a:pt x="51" y="61"/>
                  </a:lnTo>
                  <a:lnTo>
                    <a:pt x="51" y="56"/>
                  </a:lnTo>
                  <a:lnTo>
                    <a:pt x="56" y="56"/>
                  </a:lnTo>
                  <a:lnTo>
                    <a:pt x="61" y="61"/>
                  </a:lnTo>
                  <a:lnTo>
                    <a:pt x="61" y="56"/>
                  </a:lnTo>
                  <a:lnTo>
                    <a:pt x="66" y="56"/>
                  </a:lnTo>
                  <a:lnTo>
                    <a:pt x="71" y="61"/>
                  </a:lnTo>
                  <a:lnTo>
                    <a:pt x="61" y="66"/>
                  </a:lnTo>
                  <a:lnTo>
                    <a:pt x="66" y="66"/>
                  </a:lnTo>
                  <a:lnTo>
                    <a:pt x="71" y="61"/>
                  </a:lnTo>
                  <a:lnTo>
                    <a:pt x="71" y="66"/>
                  </a:lnTo>
                  <a:lnTo>
                    <a:pt x="76" y="71"/>
                  </a:lnTo>
                  <a:lnTo>
                    <a:pt x="76" y="66"/>
                  </a:lnTo>
                  <a:lnTo>
                    <a:pt x="81" y="66"/>
                  </a:lnTo>
                  <a:lnTo>
                    <a:pt x="86" y="66"/>
                  </a:lnTo>
                  <a:lnTo>
                    <a:pt x="91" y="66"/>
                  </a:lnTo>
                  <a:lnTo>
                    <a:pt x="91" y="61"/>
                  </a:lnTo>
                  <a:lnTo>
                    <a:pt x="96" y="56"/>
                  </a:lnTo>
                  <a:lnTo>
                    <a:pt x="106" y="50"/>
                  </a:lnTo>
                  <a:lnTo>
                    <a:pt x="106" y="56"/>
                  </a:lnTo>
                  <a:lnTo>
                    <a:pt x="111" y="56"/>
                  </a:lnTo>
                  <a:lnTo>
                    <a:pt x="121" y="56"/>
                  </a:lnTo>
                  <a:lnTo>
                    <a:pt x="121" y="50"/>
                  </a:lnTo>
                  <a:lnTo>
                    <a:pt x="126" y="50"/>
                  </a:lnTo>
                  <a:lnTo>
                    <a:pt x="126" y="45"/>
                  </a:lnTo>
                  <a:lnTo>
                    <a:pt x="131" y="45"/>
                  </a:lnTo>
                  <a:lnTo>
                    <a:pt x="131" y="40"/>
                  </a:lnTo>
                  <a:lnTo>
                    <a:pt x="136" y="40"/>
                  </a:lnTo>
                  <a:lnTo>
                    <a:pt x="136" y="45"/>
                  </a:lnTo>
                  <a:lnTo>
                    <a:pt x="141" y="45"/>
                  </a:lnTo>
                  <a:lnTo>
                    <a:pt x="141" y="35"/>
                  </a:lnTo>
                  <a:lnTo>
                    <a:pt x="136" y="30"/>
                  </a:lnTo>
                  <a:lnTo>
                    <a:pt x="136" y="25"/>
                  </a:lnTo>
                  <a:lnTo>
                    <a:pt x="131" y="25"/>
                  </a:lnTo>
                  <a:lnTo>
                    <a:pt x="136" y="20"/>
                  </a:lnTo>
                  <a:lnTo>
                    <a:pt x="141" y="20"/>
                  </a:lnTo>
                  <a:lnTo>
                    <a:pt x="151" y="15"/>
                  </a:lnTo>
                  <a:lnTo>
                    <a:pt x="157" y="15"/>
                  </a:lnTo>
                  <a:lnTo>
                    <a:pt x="167" y="10"/>
                  </a:lnTo>
                  <a:lnTo>
                    <a:pt x="172" y="10"/>
                  </a:lnTo>
                  <a:lnTo>
                    <a:pt x="177" y="15"/>
                  </a:lnTo>
                  <a:lnTo>
                    <a:pt x="177" y="10"/>
                  </a:lnTo>
                  <a:lnTo>
                    <a:pt x="177" y="0"/>
                  </a:lnTo>
                  <a:lnTo>
                    <a:pt x="187" y="0"/>
                  </a:lnTo>
                  <a:lnTo>
                    <a:pt x="192" y="0"/>
                  </a:lnTo>
                  <a:lnTo>
                    <a:pt x="192" y="10"/>
                  </a:lnTo>
                  <a:lnTo>
                    <a:pt x="197" y="10"/>
                  </a:lnTo>
                  <a:lnTo>
                    <a:pt x="202" y="10"/>
                  </a:lnTo>
                  <a:lnTo>
                    <a:pt x="202" y="15"/>
                  </a:lnTo>
                  <a:lnTo>
                    <a:pt x="207" y="15"/>
                  </a:lnTo>
                  <a:lnTo>
                    <a:pt x="212" y="15"/>
                  </a:lnTo>
                  <a:lnTo>
                    <a:pt x="217" y="15"/>
                  </a:lnTo>
                  <a:lnTo>
                    <a:pt x="222" y="10"/>
                  </a:lnTo>
                  <a:lnTo>
                    <a:pt x="227" y="10"/>
                  </a:lnTo>
                  <a:lnTo>
                    <a:pt x="232" y="10"/>
                  </a:lnTo>
                  <a:lnTo>
                    <a:pt x="237" y="10"/>
                  </a:lnTo>
                  <a:lnTo>
                    <a:pt x="242" y="5"/>
                  </a:lnTo>
                  <a:lnTo>
                    <a:pt x="247" y="10"/>
                  </a:lnTo>
                  <a:lnTo>
                    <a:pt x="252" y="5"/>
                  </a:lnTo>
                  <a:lnTo>
                    <a:pt x="252" y="10"/>
                  </a:lnTo>
                  <a:lnTo>
                    <a:pt x="257" y="5"/>
                  </a:lnTo>
                  <a:lnTo>
                    <a:pt x="262" y="10"/>
                  </a:lnTo>
                  <a:lnTo>
                    <a:pt x="257" y="15"/>
                  </a:lnTo>
                  <a:lnTo>
                    <a:pt x="252" y="15"/>
                  </a:lnTo>
                  <a:lnTo>
                    <a:pt x="247" y="20"/>
                  </a:lnTo>
                  <a:lnTo>
                    <a:pt x="242" y="25"/>
                  </a:lnTo>
                  <a:lnTo>
                    <a:pt x="237" y="25"/>
                  </a:lnTo>
                  <a:lnTo>
                    <a:pt x="237" y="30"/>
                  </a:lnTo>
                  <a:lnTo>
                    <a:pt x="242" y="30"/>
                  </a:lnTo>
                  <a:lnTo>
                    <a:pt x="247" y="40"/>
                  </a:lnTo>
                  <a:lnTo>
                    <a:pt x="252" y="50"/>
                  </a:lnTo>
                  <a:lnTo>
                    <a:pt x="252" y="56"/>
                  </a:lnTo>
                  <a:lnTo>
                    <a:pt x="262" y="61"/>
                  </a:lnTo>
                  <a:lnTo>
                    <a:pt x="277" y="96"/>
                  </a:lnTo>
                  <a:lnTo>
                    <a:pt x="293" y="91"/>
                  </a:lnTo>
                  <a:lnTo>
                    <a:pt x="298" y="91"/>
                  </a:lnTo>
                  <a:lnTo>
                    <a:pt x="303" y="96"/>
                  </a:lnTo>
                  <a:lnTo>
                    <a:pt x="298" y="96"/>
                  </a:lnTo>
                  <a:lnTo>
                    <a:pt x="298" y="101"/>
                  </a:lnTo>
                  <a:lnTo>
                    <a:pt x="293" y="106"/>
                  </a:lnTo>
                  <a:lnTo>
                    <a:pt x="308" y="136"/>
                  </a:lnTo>
                  <a:lnTo>
                    <a:pt x="318" y="131"/>
                  </a:lnTo>
                  <a:lnTo>
                    <a:pt x="318" y="136"/>
                  </a:lnTo>
                  <a:lnTo>
                    <a:pt x="333" y="126"/>
                  </a:lnTo>
                  <a:lnTo>
                    <a:pt x="333" y="131"/>
                  </a:lnTo>
                  <a:lnTo>
                    <a:pt x="343" y="126"/>
                  </a:lnTo>
                  <a:lnTo>
                    <a:pt x="353" y="121"/>
                  </a:lnTo>
                  <a:lnTo>
                    <a:pt x="353" y="126"/>
                  </a:lnTo>
                  <a:lnTo>
                    <a:pt x="353" y="131"/>
                  </a:lnTo>
                  <a:lnTo>
                    <a:pt x="358" y="131"/>
                  </a:lnTo>
                  <a:lnTo>
                    <a:pt x="363" y="121"/>
                  </a:lnTo>
                  <a:lnTo>
                    <a:pt x="358" y="121"/>
                  </a:lnTo>
                  <a:lnTo>
                    <a:pt x="368" y="111"/>
                  </a:lnTo>
                  <a:lnTo>
                    <a:pt x="373" y="111"/>
                  </a:lnTo>
                  <a:lnTo>
                    <a:pt x="373" y="116"/>
                  </a:lnTo>
                  <a:lnTo>
                    <a:pt x="373" y="121"/>
                  </a:lnTo>
                  <a:lnTo>
                    <a:pt x="378" y="126"/>
                  </a:lnTo>
                  <a:lnTo>
                    <a:pt x="373" y="126"/>
                  </a:lnTo>
                  <a:lnTo>
                    <a:pt x="373" y="131"/>
                  </a:lnTo>
                  <a:lnTo>
                    <a:pt x="378" y="136"/>
                  </a:lnTo>
                  <a:lnTo>
                    <a:pt x="383" y="131"/>
                  </a:lnTo>
                  <a:lnTo>
                    <a:pt x="383" y="136"/>
                  </a:lnTo>
                  <a:lnTo>
                    <a:pt x="388" y="131"/>
                  </a:lnTo>
                  <a:lnTo>
                    <a:pt x="388" y="136"/>
                  </a:lnTo>
                  <a:lnTo>
                    <a:pt x="393" y="136"/>
                  </a:lnTo>
                  <a:lnTo>
                    <a:pt x="398" y="141"/>
                  </a:lnTo>
                  <a:lnTo>
                    <a:pt x="393" y="146"/>
                  </a:lnTo>
                  <a:lnTo>
                    <a:pt x="398" y="161"/>
                  </a:lnTo>
                  <a:lnTo>
                    <a:pt x="393" y="161"/>
                  </a:lnTo>
                  <a:lnTo>
                    <a:pt x="398" y="166"/>
                  </a:lnTo>
                  <a:lnTo>
                    <a:pt x="409" y="161"/>
                  </a:lnTo>
                  <a:lnTo>
                    <a:pt x="409" y="171"/>
                  </a:lnTo>
                  <a:lnTo>
                    <a:pt x="409" y="176"/>
                  </a:lnTo>
                  <a:lnTo>
                    <a:pt x="414" y="181"/>
                  </a:lnTo>
                  <a:lnTo>
                    <a:pt x="414" y="176"/>
                  </a:lnTo>
                  <a:lnTo>
                    <a:pt x="419" y="181"/>
                  </a:lnTo>
                  <a:lnTo>
                    <a:pt x="414" y="181"/>
                  </a:lnTo>
                  <a:lnTo>
                    <a:pt x="414" y="187"/>
                  </a:lnTo>
                  <a:lnTo>
                    <a:pt x="409" y="187"/>
                  </a:lnTo>
                  <a:lnTo>
                    <a:pt x="409" y="192"/>
                  </a:lnTo>
                  <a:lnTo>
                    <a:pt x="414" y="192"/>
                  </a:lnTo>
                  <a:lnTo>
                    <a:pt x="419" y="202"/>
                  </a:lnTo>
                  <a:lnTo>
                    <a:pt x="434" y="197"/>
                  </a:lnTo>
                  <a:lnTo>
                    <a:pt x="439" y="197"/>
                  </a:lnTo>
                  <a:lnTo>
                    <a:pt x="439" y="207"/>
                  </a:lnTo>
                  <a:lnTo>
                    <a:pt x="459" y="197"/>
                  </a:lnTo>
                  <a:lnTo>
                    <a:pt x="454" y="192"/>
                  </a:lnTo>
                  <a:lnTo>
                    <a:pt x="469" y="187"/>
                  </a:lnTo>
                  <a:lnTo>
                    <a:pt x="474" y="202"/>
                  </a:lnTo>
                  <a:lnTo>
                    <a:pt x="464" y="202"/>
                  </a:lnTo>
                  <a:lnTo>
                    <a:pt x="474" y="212"/>
                  </a:lnTo>
                  <a:lnTo>
                    <a:pt x="464" y="212"/>
                  </a:lnTo>
                  <a:lnTo>
                    <a:pt x="469" y="222"/>
                  </a:lnTo>
                  <a:lnTo>
                    <a:pt x="474" y="217"/>
                  </a:lnTo>
                  <a:lnTo>
                    <a:pt x="484" y="212"/>
                  </a:lnTo>
                  <a:lnTo>
                    <a:pt x="494" y="207"/>
                  </a:lnTo>
                  <a:lnTo>
                    <a:pt x="509" y="237"/>
                  </a:lnTo>
                  <a:lnTo>
                    <a:pt x="504" y="242"/>
                  </a:lnTo>
                  <a:lnTo>
                    <a:pt x="499" y="247"/>
                  </a:lnTo>
                  <a:lnTo>
                    <a:pt x="504" y="257"/>
                  </a:lnTo>
                  <a:lnTo>
                    <a:pt x="469" y="272"/>
                  </a:lnTo>
                  <a:lnTo>
                    <a:pt x="469" y="277"/>
                  </a:lnTo>
                  <a:lnTo>
                    <a:pt x="469" y="282"/>
                  </a:lnTo>
                  <a:lnTo>
                    <a:pt x="474" y="292"/>
                  </a:lnTo>
                  <a:lnTo>
                    <a:pt x="484" y="292"/>
                  </a:lnTo>
                  <a:lnTo>
                    <a:pt x="489" y="297"/>
                  </a:lnTo>
                  <a:lnTo>
                    <a:pt x="494" y="302"/>
                  </a:lnTo>
                  <a:lnTo>
                    <a:pt x="499" y="302"/>
                  </a:lnTo>
                  <a:lnTo>
                    <a:pt x="499" y="307"/>
                  </a:lnTo>
                  <a:lnTo>
                    <a:pt x="504" y="313"/>
                  </a:lnTo>
                  <a:lnTo>
                    <a:pt x="509" y="318"/>
                  </a:lnTo>
                  <a:lnTo>
                    <a:pt x="504" y="323"/>
                  </a:lnTo>
                  <a:lnTo>
                    <a:pt x="509" y="333"/>
                  </a:lnTo>
                  <a:lnTo>
                    <a:pt x="514" y="338"/>
                  </a:lnTo>
                  <a:lnTo>
                    <a:pt x="519" y="343"/>
                  </a:lnTo>
                  <a:lnTo>
                    <a:pt x="519" y="353"/>
                  </a:lnTo>
                  <a:lnTo>
                    <a:pt x="519" y="358"/>
                  </a:lnTo>
                  <a:lnTo>
                    <a:pt x="514" y="358"/>
                  </a:lnTo>
                  <a:lnTo>
                    <a:pt x="514" y="363"/>
                  </a:lnTo>
                  <a:lnTo>
                    <a:pt x="509" y="363"/>
                  </a:lnTo>
                  <a:lnTo>
                    <a:pt x="509" y="358"/>
                  </a:lnTo>
                  <a:lnTo>
                    <a:pt x="509" y="363"/>
                  </a:lnTo>
                  <a:lnTo>
                    <a:pt x="504" y="368"/>
                  </a:lnTo>
                  <a:lnTo>
                    <a:pt x="499" y="368"/>
                  </a:lnTo>
                  <a:lnTo>
                    <a:pt x="494" y="373"/>
                  </a:lnTo>
                  <a:lnTo>
                    <a:pt x="489" y="373"/>
                  </a:lnTo>
                  <a:lnTo>
                    <a:pt x="489" y="378"/>
                  </a:lnTo>
                  <a:lnTo>
                    <a:pt x="484" y="378"/>
                  </a:lnTo>
                  <a:lnTo>
                    <a:pt x="479" y="383"/>
                  </a:lnTo>
                  <a:lnTo>
                    <a:pt x="469" y="388"/>
                  </a:lnTo>
                  <a:lnTo>
                    <a:pt x="464" y="393"/>
                  </a:lnTo>
                  <a:lnTo>
                    <a:pt x="459" y="393"/>
                  </a:lnTo>
                  <a:lnTo>
                    <a:pt x="454" y="393"/>
                  </a:lnTo>
                  <a:lnTo>
                    <a:pt x="454" y="398"/>
                  </a:lnTo>
                  <a:lnTo>
                    <a:pt x="449" y="403"/>
                  </a:lnTo>
                  <a:lnTo>
                    <a:pt x="449" y="408"/>
                  </a:lnTo>
                  <a:lnTo>
                    <a:pt x="454" y="413"/>
                  </a:lnTo>
                  <a:lnTo>
                    <a:pt x="459" y="413"/>
                  </a:lnTo>
                  <a:lnTo>
                    <a:pt x="459" y="418"/>
                  </a:lnTo>
                  <a:lnTo>
                    <a:pt x="464" y="423"/>
                  </a:lnTo>
                  <a:lnTo>
                    <a:pt x="464" y="433"/>
                  </a:lnTo>
                  <a:lnTo>
                    <a:pt x="464" y="444"/>
                  </a:lnTo>
                  <a:lnTo>
                    <a:pt x="459" y="449"/>
                  </a:lnTo>
                  <a:lnTo>
                    <a:pt x="459" y="454"/>
                  </a:lnTo>
                  <a:lnTo>
                    <a:pt x="459" y="459"/>
                  </a:lnTo>
                  <a:lnTo>
                    <a:pt x="454" y="464"/>
                  </a:lnTo>
                  <a:lnTo>
                    <a:pt x="454" y="469"/>
                  </a:lnTo>
                  <a:lnTo>
                    <a:pt x="454" y="474"/>
                  </a:lnTo>
                  <a:lnTo>
                    <a:pt x="449" y="494"/>
                  </a:lnTo>
                  <a:lnTo>
                    <a:pt x="449" y="499"/>
                  </a:lnTo>
                  <a:lnTo>
                    <a:pt x="449" y="504"/>
                  </a:lnTo>
                  <a:lnTo>
                    <a:pt x="444" y="509"/>
                  </a:lnTo>
                  <a:lnTo>
                    <a:pt x="444" y="514"/>
                  </a:lnTo>
                  <a:lnTo>
                    <a:pt x="444" y="519"/>
                  </a:lnTo>
                  <a:lnTo>
                    <a:pt x="439" y="524"/>
                  </a:lnTo>
                  <a:lnTo>
                    <a:pt x="439" y="529"/>
                  </a:lnTo>
                  <a:lnTo>
                    <a:pt x="439" y="534"/>
                  </a:lnTo>
                  <a:lnTo>
                    <a:pt x="434" y="534"/>
                  </a:lnTo>
                  <a:lnTo>
                    <a:pt x="439" y="539"/>
                  </a:lnTo>
                  <a:lnTo>
                    <a:pt x="434" y="539"/>
                  </a:lnTo>
                  <a:lnTo>
                    <a:pt x="429" y="544"/>
                  </a:lnTo>
                  <a:lnTo>
                    <a:pt x="429" y="554"/>
                  </a:lnTo>
                  <a:lnTo>
                    <a:pt x="424" y="559"/>
                  </a:lnTo>
                  <a:lnTo>
                    <a:pt x="419" y="569"/>
                  </a:lnTo>
                  <a:lnTo>
                    <a:pt x="419" y="580"/>
                  </a:lnTo>
                  <a:lnTo>
                    <a:pt x="414" y="590"/>
                  </a:lnTo>
                  <a:lnTo>
                    <a:pt x="414" y="595"/>
                  </a:lnTo>
                  <a:lnTo>
                    <a:pt x="409" y="600"/>
                  </a:lnTo>
                  <a:lnTo>
                    <a:pt x="403" y="605"/>
                  </a:lnTo>
                  <a:lnTo>
                    <a:pt x="403" y="610"/>
                  </a:lnTo>
                  <a:lnTo>
                    <a:pt x="398" y="615"/>
                  </a:lnTo>
                  <a:lnTo>
                    <a:pt x="398" y="620"/>
                  </a:lnTo>
                  <a:lnTo>
                    <a:pt x="388" y="630"/>
                  </a:lnTo>
                  <a:lnTo>
                    <a:pt x="383" y="640"/>
                  </a:lnTo>
                  <a:lnTo>
                    <a:pt x="378" y="640"/>
                  </a:lnTo>
                  <a:lnTo>
                    <a:pt x="378" y="650"/>
                  </a:lnTo>
                  <a:lnTo>
                    <a:pt x="373" y="655"/>
                  </a:lnTo>
                  <a:lnTo>
                    <a:pt x="358" y="670"/>
                  </a:lnTo>
                  <a:lnTo>
                    <a:pt x="358" y="675"/>
                  </a:lnTo>
                  <a:lnTo>
                    <a:pt x="358" y="680"/>
                  </a:lnTo>
                  <a:lnTo>
                    <a:pt x="353" y="680"/>
                  </a:lnTo>
                  <a:lnTo>
                    <a:pt x="353" y="685"/>
                  </a:lnTo>
                  <a:lnTo>
                    <a:pt x="348" y="690"/>
                  </a:lnTo>
                  <a:lnTo>
                    <a:pt x="343" y="695"/>
                  </a:lnTo>
                  <a:lnTo>
                    <a:pt x="338" y="706"/>
                  </a:lnTo>
                  <a:lnTo>
                    <a:pt x="338" y="701"/>
                  </a:lnTo>
                  <a:lnTo>
                    <a:pt x="338" y="695"/>
                  </a:lnTo>
                  <a:lnTo>
                    <a:pt x="343" y="695"/>
                  </a:lnTo>
                  <a:lnTo>
                    <a:pt x="348" y="690"/>
                  </a:lnTo>
                  <a:lnTo>
                    <a:pt x="348" y="685"/>
                  </a:lnTo>
                  <a:lnTo>
                    <a:pt x="353" y="680"/>
                  </a:lnTo>
                  <a:lnTo>
                    <a:pt x="358" y="675"/>
                  </a:lnTo>
                  <a:lnTo>
                    <a:pt x="358" y="670"/>
                  </a:lnTo>
                  <a:lnTo>
                    <a:pt x="358" y="675"/>
                  </a:lnTo>
                  <a:lnTo>
                    <a:pt x="353" y="675"/>
                  </a:lnTo>
                  <a:lnTo>
                    <a:pt x="353" y="680"/>
                  </a:lnTo>
                  <a:lnTo>
                    <a:pt x="348" y="680"/>
                  </a:lnTo>
                  <a:lnTo>
                    <a:pt x="348" y="685"/>
                  </a:lnTo>
                  <a:lnTo>
                    <a:pt x="343" y="685"/>
                  </a:lnTo>
                  <a:lnTo>
                    <a:pt x="343" y="690"/>
                  </a:lnTo>
                  <a:lnTo>
                    <a:pt x="338" y="695"/>
                  </a:lnTo>
                  <a:lnTo>
                    <a:pt x="333" y="685"/>
                  </a:lnTo>
                  <a:lnTo>
                    <a:pt x="328" y="680"/>
                  </a:lnTo>
                  <a:lnTo>
                    <a:pt x="323" y="680"/>
                  </a:lnTo>
                  <a:lnTo>
                    <a:pt x="318" y="675"/>
                  </a:lnTo>
                  <a:lnTo>
                    <a:pt x="323" y="670"/>
                  </a:lnTo>
                  <a:lnTo>
                    <a:pt x="318" y="665"/>
                  </a:lnTo>
                  <a:lnTo>
                    <a:pt x="318" y="660"/>
                  </a:lnTo>
                  <a:lnTo>
                    <a:pt x="318" y="655"/>
                  </a:lnTo>
                  <a:lnTo>
                    <a:pt x="318" y="650"/>
                  </a:lnTo>
                  <a:lnTo>
                    <a:pt x="313" y="650"/>
                  </a:lnTo>
                  <a:lnTo>
                    <a:pt x="308" y="650"/>
                  </a:lnTo>
                  <a:lnTo>
                    <a:pt x="308" y="645"/>
                  </a:lnTo>
                  <a:lnTo>
                    <a:pt x="303" y="645"/>
                  </a:lnTo>
                  <a:lnTo>
                    <a:pt x="303" y="650"/>
                  </a:lnTo>
                  <a:lnTo>
                    <a:pt x="308" y="650"/>
                  </a:lnTo>
                  <a:lnTo>
                    <a:pt x="308" y="655"/>
                  </a:lnTo>
                  <a:lnTo>
                    <a:pt x="308" y="660"/>
                  </a:lnTo>
                  <a:lnTo>
                    <a:pt x="308" y="665"/>
                  </a:lnTo>
                  <a:lnTo>
                    <a:pt x="308" y="670"/>
                  </a:lnTo>
                  <a:lnTo>
                    <a:pt x="313" y="675"/>
                  </a:lnTo>
                  <a:lnTo>
                    <a:pt x="308" y="675"/>
                  </a:lnTo>
                  <a:lnTo>
                    <a:pt x="308" y="680"/>
                  </a:lnTo>
                  <a:lnTo>
                    <a:pt x="308" y="685"/>
                  </a:lnTo>
                  <a:lnTo>
                    <a:pt x="308" y="690"/>
                  </a:lnTo>
                  <a:lnTo>
                    <a:pt x="313" y="695"/>
                  </a:lnTo>
                  <a:lnTo>
                    <a:pt x="313" y="701"/>
                  </a:lnTo>
                  <a:lnTo>
                    <a:pt x="313" y="706"/>
                  </a:lnTo>
                  <a:lnTo>
                    <a:pt x="313" y="711"/>
                  </a:lnTo>
                  <a:lnTo>
                    <a:pt x="313" y="716"/>
                  </a:lnTo>
                  <a:lnTo>
                    <a:pt x="318" y="716"/>
                  </a:lnTo>
                  <a:lnTo>
                    <a:pt x="318" y="721"/>
                  </a:lnTo>
                  <a:lnTo>
                    <a:pt x="323" y="721"/>
                  </a:lnTo>
                  <a:lnTo>
                    <a:pt x="328" y="721"/>
                  </a:lnTo>
                  <a:lnTo>
                    <a:pt x="333" y="711"/>
                  </a:lnTo>
                  <a:lnTo>
                    <a:pt x="333" y="706"/>
                  </a:lnTo>
                  <a:lnTo>
                    <a:pt x="338" y="706"/>
                  </a:lnTo>
                  <a:lnTo>
                    <a:pt x="333" y="711"/>
                  </a:lnTo>
                  <a:lnTo>
                    <a:pt x="333" y="716"/>
                  </a:lnTo>
                  <a:lnTo>
                    <a:pt x="328" y="716"/>
                  </a:lnTo>
                  <a:lnTo>
                    <a:pt x="328" y="721"/>
                  </a:lnTo>
                  <a:lnTo>
                    <a:pt x="328" y="726"/>
                  </a:lnTo>
                  <a:lnTo>
                    <a:pt x="328" y="731"/>
                  </a:lnTo>
                  <a:lnTo>
                    <a:pt x="323" y="736"/>
                  </a:lnTo>
                  <a:lnTo>
                    <a:pt x="323" y="741"/>
                  </a:lnTo>
                  <a:lnTo>
                    <a:pt x="328" y="741"/>
                  </a:lnTo>
                  <a:lnTo>
                    <a:pt x="328" y="746"/>
                  </a:lnTo>
                  <a:lnTo>
                    <a:pt x="333" y="746"/>
                  </a:lnTo>
                  <a:lnTo>
                    <a:pt x="333" y="741"/>
                  </a:lnTo>
                  <a:lnTo>
                    <a:pt x="333" y="736"/>
                  </a:lnTo>
                  <a:lnTo>
                    <a:pt x="338" y="736"/>
                  </a:lnTo>
                  <a:lnTo>
                    <a:pt x="338" y="741"/>
                  </a:lnTo>
                  <a:lnTo>
                    <a:pt x="343" y="736"/>
                  </a:lnTo>
                  <a:lnTo>
                    <a:pt x="348" y="736"/>
                  </a:lnTo>
                  <a:lnTo>
                    <a:pt x="343" y="731"/>
                  </a:lnTo>
                  <a:lnTo>
                    <a:pt x="348" y="731"/>
                  </a:lnTo>
                  <a:lnTo>
                    <a:pt x="348" y="736"/>
                  </a:lnTo>
                  <a:lnTo>
                    <a:pt x="353" y="736"/>
                  </a:lnTo>
                  <a:lnTo>
                    <a:pt x="353" y="741"/>
                  </a:lnTo>
                  <a:lnTo>
                    <a:pt x="358" y="746"/>
                  </a:lnTo>
                  <a:lnTo>
                    <a:pt x="353" y="746"/>
                  </a:lnTo>
                  <a:lnTo>
                    <a:pt x="353" y="751"/>
                  </a:lnTo>
                  <a:lnTo>
                    <a:pt x="353" y="746"/>
                  </a:lnTo>
                  <a:lnTo>
                    <a:pt x="353" y="751"/>
                  </a:lnTo>
                  <a:lnTo>
                    <a:pt x="358" y="751"/>
                  </a:lnTo>
                  <a:lnTo>
                    <a:pt x="358" y="756"/>
                  </a:lnTo>
                  <a:lnTo>
                    <a:pt x="358" y="761"/>
                  </a:lnTo>
                  <a:lnTo>
                    <a:pt x="363" y="766"/>
                  </a:lnTo>
                  <a:lnTo>
                    <a:pt x="363" y="771"/>
                  </a:lnTo>
                  <a:lnTo>
                    <a:pt x="363" y="776"/>
                  </a:lnTo>
                  <a:lnTo>
                    <a:pt x="363" y="786"/>
                  </a:lnTo>
                  <a:lnTo>
                    <a:pt x="363" y="796"/>
                  </a:lnTo>
                  <a:lnTo>
                    <a:pt x="368" y="796"/>
                  </a:lnTo>
                  <a:lnTo>
                    <a:pt x="368" y="801"/>
                  </a:lnTo>
                  <a:lnTo>
                    <a:pt x="363" y="801"/>
                  </a:lnTo>
                  <a:lnTo>
                    <a:pt x="363" y="806"/>
                  </a:lnTo>
                  <a:lnTo>
                    <a:pt x="358" y="806"/>
                  </a:lnTo>
                  <a:lnTo>
                    <a:pt x="358" y="801"/>
                  </a:lnTo>
                  <a:lnTo>
                    <a:pt x="358" y="806"/>
                  </a:lnTo>
                  <a:lnTo>
                    <a:pt x="353" y="806"/>
                  </a:lnTo>
                  <a:lnTo>
                    <a:pt x="353" y="801"/>
                  </a:lnTo>
                  <a:lnTo>
                    <a:pt x="348" y="796"/>
                  </a:lnTo>
                  <a:lnTo>
                    <a:pt x="348" y="791"/>
                  </a:lnTo>
                  <a:lnTo>
                    <a:pt x="353" y="791"/>
                  </a:lnTo>
                  <a:lnTo>
                    <a:pt x="348" y="786"/>
                  </a:lnTo>
                  <a:lnTo>
                    <a:pt x="348" y="781"/>
                  </a:lnTo>
                  <a:lnTo>
                    <a:pt x="343" y="781"/>
                  </a:lnTo>
                  <a:lnTo>
                    <a:pt x="343" y="776"/>
                  </a:lnTo>
                  <a:lnTo>
                    <a:pt x="343" y="771"/>
                  </a:lnTo>
                  <a:lnTo>
                    <a:pt x="338" y="771"/>
                  </a:lnTo>
                  <a:lnTo>
                    <a:pt x="333" y="771"/>
                  </a:lnTo>
                  <a:lnTo>
                    <a:pt x="333" y="766"/>
                  </a:lnTo>
                  <a:lnTo>
                    <a:pt x="328" y="766"/>
                  </a:lnTo>
                  <a:lnTo>
                    <a:pt x="323" y="761"/>
                  </a:lnTo>
                  <a:lnTo>
                    <a:pt x="318" y="761"/>
                  </a:lnTo>
                  <a:lnTo>
                    <a:pt x="308" y="761"/>
                  </a:lnTo>
                  <a:lnTo>
                    <a:pt x="303" y="761"/>
                  </a:lnTo>
                  <a:lnTo>
                    <a:pt x="298" y="761"/>
                  </a:lnTo>
                  <a:lnTo>
                    <a:pt x="293" y="756"/>
                  </a:lnTo>
                  <a:lnTo>
                    <a:pt x="288" y="761"/>
                  </a:lnTo>
                  <a:lnTo>
                    <a:pt x="283" y="761"/>
                  </a:lnTo>
                  <a:lnTo>
                    <a:pt x="277" y="761"/>
                  </a:lnTo>
                  <a:lnTo>
                    <a:pt x="272" y="761"/>
                  </a:lnTo>
                  <a:lnTo>
                    <a:pt x="272" y="766"/>
                  </a:lnTo>
                  <a:lnTo>
                    <a:pt x="267" y="766"/>
                  </a:lnTo>
                  <a:lnTo>
                    <a:pt x="267" y="771"/>
                  </a:lnTo>
                  <a:lnTo>
                    <a:pt x="262" y="771"/>
                  </a:lnTo>
                  <a:lnTo>
                    <a:pt x="257" y="771"/>
                  </a:lnTo>
                  <a:lnTo>
                    <a:pt x="257" y="776"/>
                  </a:lnTo>
                  <a:lnTo>
                    <a:pt x="252" y="776"/>
                  </a:lnTo>
                  <a:lnTo>
                    <a:pt x="252" y="781"/>
                  </a:lnTo>
                  <a:lnTo>
                    <a:pt x="247" y="781"/>
                  </a:lnTo>
                  <a:lnTo>
                    <a:pt x="242" y="786"/>
                  </a:lnTo>
                  <a:lnTo>
                    <a:pt x="242" y="791"/>
                  </a:lnTo>
                  <a:lnTo>
                    <a:pt x="237" y="791"/>
                  </a:lnTo>
                  <a:lnTo>
                    <a:pt x="232" y="791"/>
                  </a:lnTo>
                  <a:lnTo>
                    <a:pt x="232" y="796"/>
                  </a:lnTo>
                  <a:lnTo>
                    <a:pt x="227" y="801"/>
                  </a:lnTo>
                  <a:lnTo>
                    <a:pt x="222" y="801"/>
                  </a:lnTo>
                  <a:lnTo>
                    <a:pt x="222" y="806"/>
                  </a:lnTo>
                  <a:lnTo>
                    <a:pt x="217" y="811"/>
                  </a:lnTo>
                  <a:lnTo>
                    <a:pt x="212" y="816"/>
                  </a:lnTo>
                  <a:lnTo>
                    <a:pt x="217" y="821"/>
                  </a:lnTo>
                  <a:lnTo>
                    <a:pt x="217" y="826"/>
                  </a:lnTo>
                  <a:lnTo>
                    <a:pt x="212" y="826"/>
                  </a:lnTo>
                  <a:lnTo>
                    <a:pt x="207" y="821"/>
                  </a:lnTo>
                  <a:lnTo>
                    <a:pt x="202" y="821"/>
                  </a:lnTo>
                  <a:lnTo>
                    <a:pt x="197" y="816"/>
                  </a:lnTo>
                  <a:lnTo>
                    <a:pt x="197" y="821"/>
                  </a:lnTo>
                  <a:lnTo>
                    <a:pt x="192" y="821"/>
                  </a:lnTo>
                  <a:lnTo>
                    <a:pt x="192" y="816"/>
                  </a:lnTo>
                  <a:lnTo>
                    <a:pt x="187" y="816"/>
                  </a:lnTo>
                  <a:lnTo>
                    <a:pt x="182" y="816"/>
                  </a:lnTo>
                  <a:lnTo>
                    <a:pt x="182" y="821"/>
                  </a:lnTo>
                  <a:lnTo>
                    <a:pt x="187" y="821"/>
                  </a:lnTo>
                  <a:lnTo>
                    <a:pt x="187" y="826"/>
                  </a:lnTo>
                  <a:lnTo>
                    <a:pt x="187" y="832"/>
                  </a:lnTo>
                  <a:lnTo>
                    <a:pt x="182" y="832"/>
                  </a:lnTo>
                  <a:lnTo>
                    <a:pt x="177" y="832"/>
                  </a:lnTo>
                  <a:lnTo>
                    <a:pt x="182" y="837"/>
                  </a:lnTo>
                  <a:lnTo>
                    <a:pt x="187" y="837"/>
                  </a:lnTo>
                  <a:lnTo>
                    <a:pt x="187" y="842"/>
                  </a:lnTo>
                  <a:lnTo>
                    <a:pt x="192" y="842"/>
                  </a:lnTo>
                  <a:lnTo>
                    <a:pt x="187" y="842"/>
                  </a:lnTo>
                  <a:lnTo>
                    <a:pt x="187" y="847"/>
                  </a:lnTo>
                  <a:lnTo>
                    <a:pt x="182" y="847"/>
                  </a:lnTo>
                  <a:lnTo>
                    <a:pt x="177" y="852"/>
                  </a:lnTo>
                  <a:lnTo>
                    <a:pt x="172" y="852"/>
                  </a:lnTo>
                  <a:lnTo>
                    <a:pt x="167" y="852"/>
                  </a:lnTo>
                  <a:lnTo>
                    <a:pt x="162" y="852"/>
                  </a:lnTo>
                  <a:lnTo>
                    <a:pt x="151" y="852"/>
                  </a:lnTo>
                  <a:lnTo>
                    <a:pt x="146" y="852"/>
                  </a:lnTo>
                  <a:lnTo>
                    <a:pt x="141" y="852"/>
                  </a:lnTo>
                  <a:lnTo>
                    <a:pt x="136" y="852"/>
                  </a:lnTo>
                  <a:lnTo>
                    <a:pt x="131" y="847"/>
                  </a:lnTo>
                  <a:lnTo>
                    <a:pt x="126" y="847"/>
                  </a:lnTo>
                  <a:lnTo>
                    <a:pt x="116" y="847"/>
                  </a:lnTo>
                  <a:lnTo>
                    <a:pt x="111" y="847"/>
                  </a:lnTo>
                  <a:lnTo>
                    <a:pt x="106" y="847"/>
                  </a:lnTo>
                  <a:lnTo>
                    <a:pt x="101" y="842"/>
                  </a:lnTo>
                  <a:lnTo>
                    <a:pt x="96" y="837"/>
                  </a:lnTo>
                  <a:lnTo>
                    <a:pt x="91" y="832"/>
                  </a:lnTo>
                  <a:lnTo>
                    <a:pt x="86" y="832"/>
                  </a:lnTo>
                  <a:lnTo>
                    <a:pt x="86" y="826"/>
                  </a:lnTo>
                  <a:lnTo>
                    <a:pt x="86" y="821"/>
                  </a:lnTo>
                  <a:lnTo>
                    <a:pt x="81" y="821"/>
                  </a:lnTo>
                  <a:lnTo>
                    <a:pt x="81" y="816"/>
                  </a:lnTo>
                  <a:lnTo>
                    <a:pt x="81" y="811"/>
                  </a:lnTo>
                  <a:lnTo>
                    <a:pt x="76" y="811"/>
                  </a:lnTo>
                  <a:lnTo>
                    <a:pt x="71" y="811"/>
                  </a:lnTo>
                  <a:lnTo>
                    <a:pt x="66" y="811"/>
                  </a:lnTo>
                  <a:lnTo>
                    <a:pt x="66" y="806"/>
                  </a:lnTo>
                  <a:lnTo>
                    <a:pt x="71" y="796"/>
                  </a:lnTo>
                  <a:lnTo>
                    <a:pt x="71" y="791"/>
                  </a:lnTo>
                  <a:lnTo>
                    <a:pt x="76" y="786"/>
                  </a:lnTo>
                  <a:lnTo>
                    <a:pt x="81" y="786"/>
                  </a:lnTo>
                  <a:lnTo>
                    <a:pt x="86" y="786"/>
                  </a:lnTo>
                  <a:lnTo>
                    <a:pt x="91" y="786"/>
                  </a:lnTo>
                  <a:lnTo>
                    <a:pt x="96" y="786"/>
                  </a:lnTo>
                  <a:lnTo>
                    <a:pt x="101" y="786"/>
                  </a:lnTo>
                  <a:lnTo>
                    <a:pt x="101" y="791"/>
                  </a:lnTo>
                  <a:lnTo>
                    <a:pt x="101" y="796"/>
                  </a:lnTo>
                  <a:lnTo>
                    <a:pt x="106" y="796"/>
                  </a:lnTo>
                  <a:lnTo>
                    <a:pt x="111" y="796"/>
                  </a:lnTo>
                  <a:lnTo>
                    <a:pt x="111" y="791"/>
                  </a:lnTo>
                  <a:lnTo>
                    <a:pt x="116" y="791"/>
                  </a:lnTo>
                  <a:lnTo>
                    <a:pt x="121" y="786"/>
                  </a:lnTo>
                  <a:lnTo>
                    <a:pt x="121" y="781"/>
                  </a:lnTo>
                  <a:lnTo>
                    <a:pt x="116" y="781"/>
                  </a:lnTo>
                  <a:lnTo>
                    <a:pt x="116" y="776"/>
                  </a:lnTo>
                  <a:lnTo>
                    <a:pt x="116" y="771"/>
                  </a:lnTo>
                  <a:lnTo>
                    <a:pt x="111" y="771"/>
                  </a:lnTo>
                  <a:lnTo>
                    <a:pt x="116" y="771"/>
                  </a:lnTo>
                  <a:lnTo>
                    <a:pt x="116" y="766"/>
                  </a:lnTo>
                  <a:lnTo>
                    <a:pt x="121" y="766"/>
                  </a:lnTo>
                  <a:lnTo>
                    <a:pt x="121" y="761"/>
                  </a:lnTo>
                  <a:lnTo>
                    <a:pt x="116" y="756"/>
                  </a:lnTo>
                  <a:lnTo>
                    <a:pt x="116" y="751"/>
                  </a:lnTo>
                  <a:lnTo>
                    <a:pt x="111" y="746"/>
                  </a:lnTo>
                  <a:lnTo>
                    <a:pt x="111" y="741"/>
                  </a:lnTo>
                  <a:lnTo>
                    <a:pt x="106" y="746"/>
                  </a:lnTo>
                  <a:lnTo>
                    <a:pt x="106" y="741"/>
                  </a:lnTo>
                  <a:lnTo>
                    <a:pt x="106" y="736"/>
                  </a:lnTo>
                  <a:lnTo>
                    <a:pt x="106" y="731"/>
                  </a:lnTo>
                  <a:lnTo>
                    <a:pt x="111" y="726"/>
                  </a:lnTo>
                  <a:lnTo>
                    <a:pt x="111" y="721"/>
                  </a:lnTo>
                  <a:lnTo>
                    <a:pt x="116" y="726"/>
                  </a:lnTo>
                  <a:lnTo>
                    <a:pt x="116" y="721"/>
                  </a:lnTo>
                  <a:lnTo>
                    <a:pt x="121" y="721"/>
                  </a:lnTo>
                  <a:lnTo>
                    <a:pt x="116" y="716"/>
                  </a:lnTo>
                  <a:lnTo>
                    <a:pt x="116" y="711"/>
                  </a:lnTo>
                  <a:lnTo>
                    <a:pt x="121" y="711"/>
                  </a:lnTo>
                  <a:lnTo>
                    <a:pt x="126" y="711"/>
                  </a:lnTo>
                  <a:lnTo>
                    <a:pt x="126" y="706"/>
                  </a:lnTo>
                  <a:lnTo>
                    <a:pt x="131" y="706"/>
                  </a:lnTo>
                  <a:lnTo>
                    <a:pt x="136" y="706"/>
                  </a:lnTo>
                  <a:lnTo>
                    <a:pt x="136" y="701"/>
                  </a:lnTo>
                  <a:lnTo>
                    <a:pt x="136" y="695"/>
                  </a:lnTo>
                  <a:lnTo>
                    <a:pt x="136" y="690"/>
                  </a:lnTo>
                  <a:lnTo>
                    <a:pt x="141" y="690"/>
                  </a:lnTo>
                  <a:lnTo>
                    <a:pt x="146" y="685"/>
                  </a:lnTo>
                  <a:lnTo>
                    <a:pt x="146" y="680"/>
                  </a:lnTo>
                  <a:lnTo>
                    <a:pt x="141" y="680"/>
                  </a:lnTo>
                  <a:lnTo>
                    <a:pt x="141" y="675"/>
                  </a:lnTo>
                  <a:lnTo>
                    <a:pt x="141" y="670"/>
                  </a:lnTo>
                  <a:lnTo>
                    <a:pt x="136" y="665"/>
                  </a:lnTo>
                  <a:lnTo>
                    <a:pt x="136" y="660"/>
                  </a:lnTo>
                  <a:lnTo>
                    <a:pt x="136" y="655"/>
                  </a:lnTo>
                  <a:lnTo>
                    <a:pt x="136" y="650"/>
                  </a:lnTo>
                  <a:lnTo>
                    <a:pt x="141" y="650"/>
                  </a:lnTo>
                  <a:lnTo>
                    <a:pt x="141" y="645"/>
                  </a:lnTo>
                  <a:lnTo>
                    <a:pt x="146" y="645"/>
                  </a:lnTo>
                  <a:lnTo>
                    <a:pt x="151" y="640"/>
                  </a:lnTo>
                  <a:lnTo>
                    <a:pt x="157" y="640"/>
                  </a:lnTo>
                  <a:lnTo>
                    <a:pt x="162" y="635"/>
                  </a:lnTo>
                  <a:lnTo>
                    <a:pt x="167" y="635"/>
                  </a:lnTo>
                  <a:lnTo>
                    <a:pt x="172" y="630"/>
                  </a:lnTo>
                  <a:lnTo>
                    <a:pt x="172" y="625"/>
                  </a:lnTo>
                  <a:lnTo>
                    <a:pt x="172" y="620"/>
                  </a:lnTo>
                  <a:lnTo>
                    <a:pt x="172" y="615"/>
                  </a:lnTo>
                  <a:lnTo>
                    <a:pt x="167" y="610"/>
                  </a:lnTo>
                  <a:lnTo>
                    <a:pt x="162" y="610"/>
                  </a:lnTo>
                  <a:lnTo>
                    <a:pt x="157" y="605"/>
                  </a:lnTo>
                  <a:lnTo>
                    <a:pt x="162" y="605"/>
                  </a:lnTo>
                  <a:lnTo>
                    <a:pt x="162" y="600"/>
                  </a:lnTo>
                  <a:lnTo>
                    <a:pt x="167" y="590"/>
                  </a:lnTo>
                  <a:lnTo>
                    <a:pt x="167" y="585"/>
                  </a:lnTo>
                  <a:lnTo>
                    <a:pt x="172" y="580"/>
                  </a:lnTo>
                  <a:lnTo>
                    <a:pt x="172" y="575"/>
                  </a:lnTo>
                  <a:lnTo>
                    <a:pt x="162" y="575"/>
                  </a:lnTo>
                  <a:lnTo>
                    <a:pt x="162" y="569"/>
                  </a:lnTo>
                  <a:lnTo>
                    <a:pt x="151" y="564"/>
                  </a:lnTo>
                  <a:lnTo>
                    <a:pt x="146" y="564"/>
                  </a:lnTo>
                  <a:lnTo>
                    <a:pt x="146" y="559"/>
                  </a:lnTo>
                  <a:lnTo>
                    <a:pt x="146" y="549"/>
                  </a:lnTo>
                  <a:lnTo>
                    <a:pt x="151" y="544"/>
                  </a:lnTo>
                  <a:lnTo>
                    <a:pt x="146" y="544"/>
                  </a:lnTo>
                  <a:lnTo>
                    <a:pt x="146" y="539"/>
                  </a:lnTo>
                  <a:lnTo>
                    <a:pt x="141" y="534"/>
                  </a:lnTo>
                  <a:lnTo>
                    <a:pt x="136" y="524"/>
                  </a:lnTo>
                  <a:lnTo>
                    <a:pt x="131" y="519"/>
                  </a:lnTo>
                  <a:lnTo>
                    <a:pt x="131" y="514"/>
                  </a:lnTo>
                  <a:lnTo>
                    <a:pt x="136" y="514"/>
                  </a:lnTo>
                  <a:lnTo>
                    <a:pt x="141" y="509"/>
                  </a:lnTo>
                  <a:lnTo>
                    <a:pt x="141" y="504"/>
                  </a:lnTo>
                  <a:lnTo>
                    <a:pt x="146" y="499"/>
                  </a:lnTo>
                  <a:lnTo>
                    <a:pt x="146" y="494"/>
                  </a:lnTo>
                  <a:lnTo>
                    <a:pt x="151" y="494"/>
                  </a:lnTo>
                  <a:lnTo>
                    <a:pt x="167" y="489"/>
                  </a:lnTo>
                  <a:lnTo>
                    <a:pt x="172" y="484"/>
                  </a:lnTo>
                  <a:lnTo>
                    <a:pt x="167" y="484"/>
                  </a:lnTo>
                  <a:lnTo>
                    <a:pt x="167" y="479"/>
                  </a:lnTo>
                  <a:lnTo>
                    <a:pt x="172" y="479"/>
                  </a:lnTo>
                  <a:lnTo>
                    <a:pt x="177" y="474"/>
                  </a:lnTo>
                  <a:lnTo>
                    <a:pt x="182" y="479"/>
                  </a:lnTo>
                  <a:lnTo>
                    <a:pt x="182" y="484"/>
                  </a:lnTo>
                  <a:lnTo>
                    <a:pt x="182" y="489"/>
                  </a:lnTo>
                  <a:lnTo>
                    <a:pt x="182" y="484"/>
                  </a:lnTo>
                  <a:lnTo>
                    <a:pt x="187" y="489"/>
                  </a:lnTo>
                  <a:lnTo>
                    <a:pt x="187" y="494"/>
                  </a:lnTo>
                  <a:lnTo>
                    <a:pt x="182" y="494"/>
                  </a:lnTo>
                  <a:lnTo>
                    <a:pt x="187" y="499"/>
                  </a:lnTo>
                  <a:lnTo>
                    <a:pt x="187" y="504"/>
                  </a:lnTo>
                  <a:lnTo>
                    <a:pt x="187" y="509"/>
                  </a:lnTo>
                  <a:lnTo>
                    <a:pt x="187" y="514"/>
                  </a:lnTo>
                  <a:lnTo>
                    <a:pt x="187" y="519"/>
                  </a:lnTo>
                  <a:lnTo>
                    <a:pt x="192" y="519"/>
                  </a:lnTo>
                  <a:lnTo>
                    <a:pt x="192" y="509"/>
                  </a:lnTo>
                  <a:lnTo>
                    <a:pt x="197" y="509"/>
                  </a:lnTo>
                  <a:lnTo>
                    <a:pt x="202" y="509"/>
                  </a:lnTo>
                  <a:lnTo>
                    <a:pt x="202" y="504"/>
                  </a:lnTo>
                  <a:lnTo>
                    <a:pt x="202" y="499"/>
                  </a:lnTo>
                  <a:lnTo>
                    <a:pt x="197" y="499"/>
                  </a:lnTo>
                  <a:lnTo>
                    <a:pt x="202" y="499"/>
                  </a:lnTo>
                  <a:lnTo>
                    <a:pt x="197" y="499"/>
                  </a:lnTo>
                  <a:lnTo>
                    <a:pt x="197" y="494"/>
                  </a:lnTo>
                  <a:lnTo>
                    <a:pt x="202" y="494"/>
                  </a:lnTo>
                  <a:lnTo>
                    <a:pt x="202" y="489"/>
                  </a:lnTo>
                  <a:lnTo>
                    <a:pt x="197" y="489"/>
                  </a:lnTo>
                  <a:lnTo>
                    <a:pt x="197" y="484"/>
                  </a:lnTo>
                  <a:lnTo>
                    <a:pt x="202" y="484"/>
                  </a:lnTo>
                  <a:lnTo>
                    <a:pt x="207" y="484"/>
                  </a:lnTo>
                  <a:lnTo>
                    <a:pt x="207" y="489"/>
                  </a:lnTo>
                  <a:lnTo>
                    <a:pt x="207" y="494"/>
                  </a:lnTo>
                  <a:lnTo>
                    <a:pt x="212" y="494"/>
                  </a:lnTo>
                  <a:lnTo>
                    <a:pt x="217" y="499"/>
                  </a:lnTo>
                  <a:lnTo>
                    <a:pt x="217" y="494"/>
                  </a:lnTo>
                  <a:lnTo>
                    <a:pt x="212" y="494"/>
                  </a:lnTo>
                  <a:lnTo>
                    <a:pt x="217" y="489"/>
                  </a:lnTo>
                  <a:lnTo>
                    <a:pt x="217" y="484"/>
                  </a:lnTo>
                  <a:lnTo>
                    <a:pt x="222" y="479"/>
                  </a:lnTo>
                  <a:lnTo>
                    <a:pt x="227" y="484"/>
                  </a:lnTo>
                  <a:lnTo>
                    <a:pt x="232" y="484"/>
                  </a:lnTo>
                  <a:lnTo>
                    <a:pt x="232" y="489"/>
                  </a:lnTo>
                  <a:lnTo>
                    <a:pt x="232" y="494"/>
                  </a:lnTo>
                  <a:lnTo>
                    <a:pt x="237" y="494"/>
                  </a:lnTo>
                  <a:lnTo>
                    <a:pt x="242" y="499"/>
                  </a:lnTo>
                  <a:lnTo>
                    <a:pt x="247" y="499"/>
                  </a:lnTo>
                  <a:lnTo>
                    <a:pt x="252" y="504"/>
                  </a:lnTo>
                  <a:lnTo>
                    <a:pt x="257" y="509"/>
                  </a:lnTo>
                  <a:lnTo>
                    <a:pt x="267" y="504"/>
                  </a:lnTo>
                  <a:lnTo>
                    <a:pt x="272" y="504"/>
                  </a:lnTo>
                  <a:lnTo>
                    <a:pt x="272" y="499"/>
                  </a:lnTo>
                  <a:lnTo>
                    <a:pt x="267" y="494"/>
                  </a:lnTo>
                  <a:lnTo>
                    <a:pt x="267" y="489"/>
                  </a:lnTo>
                  <a:lnTo>
                    <a:pt x="262" y="484"/>
                  </a:lnTo>
                  <a:lnTo>
                    <a:pt x="267" y="484"/>
                  </a:lnTo>
                  <a:lnTo>
                    <a:pt x="272" y="484"/>
                  </a:lnTo>
                  <a:lnTo>
                    <a:pt x="277" y="484"/>
                  </a:lnTo>
                  <a:lnTo>
                    <a:pt x="277" y="479"/>
                  </a:lnTo>
                  <a:lnTo>
                    <a:pt x="277" y="474"/>
                  </a:lnTo>
                  <a:lnTo>
                    <a:pt x="277" y="469"/>
                  </a:lnTo>
                  <a:lnTo>
                    <a:pt x="283" y="474"/>
                  </a:lnTo>
                  <a:lnTo>
                    <a:pt x="288" y="474"/>
                  </a:lnTo>
                  <a:lnTo>
                    <a:pt x="288" y="479"/>
                  </a:lnTo>
                  <a:lnTo>
                    <a:pt x="293" y="484"/>
                  </a:lnTo>
                  <a:lnTo>
                    <a:pt x="293" y="489"/>
                  </a:lnTo>
                  <a:lnTo>
                    <a:pt x="298" y="489"/>
                  </a:lnTo>
                  <a:lnTo>
                    <a:pt x="303" y="489"/>
                  </a:lnTo>
                  <a:lnTo>
                    <a:pt x="303" y="494"/>
                  </a:lnTo>
                  <a:lnTo>
                    <a:pt x="308" y="494"/>
                  </a:lnTo>
                  <a:lnTo>
                    <a:pt x="308" y="489"/>
                  </a:lnTo>
                  <a:lnTo>
                    <a:pt x="313" y="484"/>
                  </a:lnTo>
                  <a:lnTo>
                    <a:pt x="318" y="479"/>
                  </a:lnTo>
                  <a:lnTo>
                    <a:pt x="323" y="479"/>
                  </a:lnTo>
                  <a:lnTo>
                    <a:pt x="328" y="484"/>
                  </a:lnTo>
                  <a:lnTo>
                    <a:pt x="333" y="479"/>
                  </a:lnTo>
                  <a:lnTo>
                    <a:pt x="338" y="474"/>
                  </a:lnTo>
                  <a:lnTo>
                    <a:pt x="343" y="474"/>
                  </a:lnTo>
                  <a:lnTo>
                    <a:pt x="348" y="474"/>
                  </a:lnTo>
                  <a:lnTo>
                    <a:pt x="348" y="469"/>
                  </a:lnTo>
                  <a:lnTo>
                    <a:pt x="353" y="469"/>
                  </a:lnTo>
                  <a:lnTo>
                    <a:pt x="353" y="464"/>
                  </a:lnTo>
                  <a:lnTo>
                    <a:pt x="348" y="464"/>
                  </a:lnTo>
                  <a:lnTo>
                    <a:pt x="343" y="464"/>
                  </a:lnTo>
                  <a:lnTo>
                    <a:pt x="338" y="464"/>
                  </a:lnTo>
                  <a:lnTo>
                    <a:pt x="333" y="464"/>
                  </a:lnTo>
                  <a:lnTo>
                    <a:pt x="328" y="464"/>
                  </a:lnTo>
                  <a:lnTo>
                    <a:pt x="323" y="464"/>
                  </a:lnTo>
                  <a:lnTo>
                    <a:pt x="323" y="459"/>
                  </a:lnTo>
                  <a:lnTo>
                    <a:pt x="328" y="459"/>
                  </a:lnTo>
                  <a:lnTo>
                    <a:pt x="323" y="459"/>
                  </a:lnTo>
                  <a:lnTo>
                    <a:pt x="323" y="454"/>
                  </a:lnTo>
                  <a:lnTo>
                    <a:pt x="318" y="454"/>
                  </a:lnTo>
                  <a:lnTo>
                    <a:pt x="318" y="449"/>
                  </a:lnTo>
                  <a:lnTo>
                    <a:pt x="318" y="454"/>
                  </a:lnTo>
                  <a:lnTo>
                    <a:pt x="313" y="454"/>
                  </a:lnTo>
                  <a:lnTo>
                    <a:pt x="313" y="449"/>
                  </a:lnTo>
                  <a:lnTo>
                    <a:pt x="308" y="454"/>
                  </a:lnTo>
                  <a:lnTo>
                    <a:pt x="303" y="454"/>
                  </a:lnTo>
                  <a:lnTo>
                    <a:pt x="303" y="449"/>
                  </a:lnTo>
                  <a:lnTo>
                    <a:pt x="298" y="444"/>
                  </a:lnTo>
                  <a:lnTo>
                    <a:pt x="298" y="438"/>
                  </a:lnTo>
                  <a:lnTo>
                    <a:pt x="303" y="438"/>
                  </a:lnTo>
                  <a:lnTo>
                    <a:pt x="308" y="438"/>
                  </a:lnTo>
                  <a:lnTo>
                    <a:pt x="308" y="433"/>
                  </a:lnTo>
                  <a:lnTo>
                    <a:pt x="303" y="433"/>
                  </a:lnTo>
                  <a:lnTo>
                    <a:pt x="303" y="428"/>
                  </a:lnTo>
                  <a:lnTo>
                    <a:pt x="308" y="428"/>
                  </a:lnTo>
                  <a:lnTo>
                    <a:pt x="303" y="418"/>
                  </a:lnTo>
                  <a:lnTo>
                    <a:pt x="298" y="413"/>
                  </a:lnTo>
                  <a:lnTo>
                    <a:pt x="298" y="408"/>
                  </a:lnTo>
                  <a:lnTo>
                    <a:pt x="298" y="403"/>
                  </a:lnTo>
                  <a:lnTo>
                    <a:pt x="298" y="398"/>
                  </a:lnTo>
                  <a:lnTo>
                    <a:pt x="298" y="393"/>
                  </a:lnTo>
                  <a:lnTo>
                    <a:pt x="298" y="388"/>
                  </a:lnTo>
                  <a:lnTo>
                    <a:pt x="298" y="383"/>
                  </a:lnTo>
                  <a:lnTo>
                    <a:pt x="293" y="378"/>
                  </a:lnTo>
                  <a:lnTo>
                    <a:pt x="288" y="378"/>
                  </a:lnTo>
                  <a:lnTo>
                    <a:pt x="288" y="373"/>
                  </a:lnTo>
                  <a:lnTo>
                    <a:pt x="288" y="368"/>
                  </a:lnTo>
                  <a:lnTo>
                    <a:pt x="293" y="368"/>
                  </a:lnTo>
                  <a:lnTo>
                    <a:pt x="288" y="368"/>
                  </a:lnTo>
                  <a:lnTo>
                    <a:pt x="283" y="363"/>
                  </a:lnTo>
                  <a:lnTo>
                    <a:pt x="283" y="368"/>
                  </a:lnTo>
                  <a:lnTo>
                    <a:pt x="277" y="368"/>
                  </a:lnTo>
                  <a:lnTo>
                    <a:pt x="277" y="373"/>
                  </a:lnTo>
                  <a:lnTo>
                    <a:pt x="277" y="368"/>
                  </a:lnTo>
                  <a:lnTo>
                    <a:pt x="272" y="368"/>
                  </a:lnTo>
                  <a:lnTo>
                    <a:pt x="272" y="363"/>
                  </a:lnTo>
                  <a:lnTo>
                    <a:pt x="272" y="358"/>
                  </a:lnTo>
                  <a:lnTo>
                    <a:pt x="267" y="358"/>
                  </a:lnTo>
                  <a:lnTo>
                    <a:pt x="262" y="363"/>
                  </a:lnTo>
                  <a:lnTo>
                    <a:pt x="257" y="363"/>
                  </a:lnTo>
                  <a:lnTo>
                    <a:pt x="257" y="368"/>
                  </a:lnTo>
                  <a:lnTo>
                    <a:pt x="247" y="368"/>
                  </a:lnTo>
                  <a:lnTo>
                    <a:pt x="247" y="363"/>
                  </a:lnTo>
                  <a:lnTo>
                    <a:pt x="242" y="358"/>
                  </a:lnTo>
                  <a:lnTo>
                    <a:pt x="242" y="353"/>
                  </a:lnTo>
                  <a:lnTo>
                    <a:pt x="237" y="353"/>
                  </a:lnTo>
                  <a:lnTo>
                    <a:pt x="237" y="358"/>
                  </a:lnTo>
                  <a:lnTo>
                    <a:pt x="232" y="358"/>
                  </a:lnTo>
                  <a:lnTo>
                    <a:pt x="227" y="358"/>
                  </a:lnTo>
                  <a:lnTo>
                    <a:pt x="222" y="358"/>
                  </a:lnTo>
                  <a:lnTo>
                    <a:pt x="222" y="353"/>
                  </a:lnTo>
                  <a:lnTo>
                    <a:pt x="217" y="353"/>
                  </a:lnTo>
                  <a:lnTo>
                    <a:pt x="212" y="353"/>
                  </a:lnTo>
                  <a:lnTo>
                    <a:pt x="212" y="358"/>
                  </a:lnTo>
                  <a:lnTo>
                    <a:pt x="212" y="353"/>
                  </a:lnTo>
                  <a:lnTo>
                    <a:pt x="212" y="348"/>
                  </a:lnTo>
                  <a:lnTo>
                    <a:pt x="212" y="343"/>
                  </a:lnTo>
                  <a:lnTo>
                    <a:pt x="212" y="333"/>
                  </a:lnTo>
                  <a:lnTo>
                    <a:pt x="212" y="328"/>
                  </a:lnTo>
                  <a:lnTo>
                    <a:pt x="212" y="323"/>
                  </a:lnTo>
                  <a:lnTo>
                    <a:pt x="207" y="318"/>
                  </a:lnTo>
                  <a:lnTo>
                    <a:pt x="207" y="313"/>
                  </a:lnTo>
                  <a:lnTo>
                    <a:pt x="202" y="313"/>
                  </a:lnTo>
                  <a:lnTo>
                    <a:pt x="202" y="318"/>
                  </a:lnTo>
                  <a:lnTo>
                    <a:pt x="197" y="318"/>
                  </a:lnTo>
                  <a:lnTo>
                    <a:pt x="197" y="323"/>
                  </a:lnTo>
                  <a:lnTo>
                    <a:pt x="192" y="318"/>
                  </a:lnTo>
                  <a:lnTo>
                    <a:pt x="187" y="318"/>
                  </a:lnTo>
                  <a:lnTo>
                    <a:pt x="187" y="313"/>
                  </a:lnTo>
                  <a:lnTo>
                    <a:pt x="187" y="307"/>
                  </a:lnTo>
                  <a:lnTo>
                    <a:pt x="192" y="307"/>
                  </a:lnTo>
                  <a:lnTo>
                    <a:pt x="197" y="307"/>
                  </a:lnTo>
                  <a:lnTo>
                    <a:pt x="197" y="302"/>
                  </a:lnTo>
                  <a:lnTo>
                    <a:pt x="192" y="292"/>
                  </a:lnTo>
                  <a:lnTo>
                    <a:pt x="187" y="282"/>
                  </a:lnTo>
                  <a:lnTo>
                    <a:pt x="187" y="277"/>
                  </a:lnTo>
                  <a:lnTo>
                    <a:pt x="187" y="272"/>
                  </a:lnTo>
                  <a:lnTo>
                    <a:pt x="192" y="272"/>
                  </a:lnTo>
                  <a:lnTo>
                    <a:pt x="192" y="267"/>
                  </a:lnTo>
                  <a:lnTo>
                    <a:pt x="187" y="262"/>
                  </a:lnTo>
                  <a:lnTo>
                    <a:pt x="187" y="257"/>
                  </a:lnTo>
                  <a:lnTo>
                    <a:pt x="187" y="252"/>
                  </a:lnTo>
                  <a:lnTo>
                    <a:pt x="182" y="252"/>
                  </a:lnTo>
                  <a:lnTo>
                    <a:pt x="182" y="247"/>
                  </a:lnTo>
                  <a:lnTo>
                    <a:pt x="182" y="242"/>
                  </a:lnTo>
                  <a:lnTo>
                    <a:pt x="177" y="242"/>
                  </a:lnTo>
                  <a:lnTo>
                    <a:pt x="177" y="247"/>
                  </a:lnTo>
                  <a:lnTo>
                    <a:pt x="172" y="247"/>
                  </a:lnTo>
                  <a:lnTo>
                    <a:pt x="167" y="247"/>
                  </a:lnTo>
                  <a:lnTo>
                    <a:pt x="167" y="252"/>
                  </a:lnTo>
                  <a:lnTo>
                    <a:pt x="167" y="257"/>
                  </a:lnTo>
                  <a:lnTo>
                    <a:pt x="167" y="262"/>
                  </a:lnTo>
                  <a:lnTo>
                    <a:pt x="167" y="267"/>
                  </a:lnTo>
                  <a:lnTo>
                    <a:pt x="162" y="267"/>
                  </a:lnTo>
                  <a:lnTo>
                    <a:pt x="162" y="272"/>
                  </a:lnTo>
                  <a:lnTo>
                    <a:pt x="157" y="267"/>
                  </a:lnTo>
                  <a:lnTo>
                    <a:pt x="151" y="272"/>
                  </a:lnTo>
                  <a:lnTo>
                    <a:pt x="151" y="267"/>
                  </a:lnTo>
                  <a:lnTo>
                    <a:pt x="146" y="262"/>
                  </a:lnTo>
                  <a:lnTo>
                    <a:pt x="146" y="257"/>
                  </a:lnTo>
                  <a:lnTo>
                    <a:pt x="151" y="257"/>
                  </a:lnTo>
                  <a:lnTo>
                    <a:pt x="151" y="252"/>
                  </a:lnTo>
                  <a:lnTo>
                    <a:pt x="146" y="252"/>
                  </a:lnTo>
                  <a:lnTo>
                    <a:pt x="141" y="252"/>
                  </a:lnTo>
                  <a:lnTo>
                    <a:pt x="136" y="257"/>
                  </a:lnTo>
                  <a:lnTo>
                    <a:pt x="136" y="252"/>
                  </a:lnTo>
                  <a:lnTo>
                    <a:pt x="136" y="247"/>
                  </a:lnTo>
                  <a:lnTo>
                    <a:pt x="131" y="242"/>
                  </a:lnTo>
                  <a:lnTo>
                    <a:pt x="131" y="237"/>
                  </a:lnTo>
                  <a:lnTo>
                    <a:pt x="126" y="237"/>
                  </a:lnTo>
                  <a:lnTo>
                    <a:pt x="126" y="242"/>
                  </a:lnTo>
                  <a:lnTo>
                    <a:pt x="121" y="242"/>
                  </a:lnTo>
                  <a:lnTo>
                    <a:pt x="121" y="247"/>
                  </a:lnTo>
                  <a:lnTo>
                    <a:pt x="116" y="247"/>
                  </a:lnTo>
                  <a:lnTo>
                    <a:pt x="116" y="242"/>
                  </a:lnTo>
                  <a:lnTo>
                    <a:pt x="116" y="237"/>
                  </a:lnTo>
                  <a:lnTo>
                    <a:pt x="111" y="237"/>
                  </a:lnTo>
                  <a:lnTo>
                    <a:pt x="111" y="242"/>
                  </a:lnTo>
                  <a:lnTo>
                    <a:pt x="111" y="247"/>
                  </a:lnTo>
                  <a:lnTo>
                    <a:pt x="106" y="247"/>
                  </a:lnTo>
                  <a:lnTo>
                    <a:pt x="106" y="242"/>
                  </a:lnTo>
                  <a:lnTo>
                    <a:pt x="101" y="242"/>
                  </a:lnTo>
                  <a:lnTo>
                    <a:pt x="101" y="237"/>
                  </a:lnTo>
                  <a:lnTo>
                    <a:pt x="106" y="237"/>
                  </a:lnTo>
                  <a:lnTo>
                    <a:pt x="101" y="232"/>
                  </a:lnTo>
                  <a:lnTo>
                    <a:pt x="101" y="227"/>
                  </a:lnTo>
                  <a:lnTo>
                    <a:pt x="96" y="227"/>
                  </a:lnTo>
                  <a:lnTo>
                    <a:pt x="91" y="227"/>
                  </a:lnTo>
                  <a:lnTo>
                    <a:pt x="91" y="222"/>
                  </a:lnTo>
                  <a:lnTo>
                    <a:pt x="86" y="222"/>
                  </a:lnTo>
                  <a:lnTo>
                    <a:pt x="86" y="217"/>
                  </a:lnTo>
                  <a:lnTo>
                    <a:pt x="91" y="217"/>
                  </a:lnTo>
                  <a:lnTo>
                    <a:pt x="96" y="212"/>
                  </a:lnTo>
                  <a:lnTo>
                    <a:pt x="101" y="207"/>
                  </a:lnTo>
                  <a:lnTo>
                    <a:pt x="101" y="202"/>
                  </a:lnTo>
                  <a:lnTo>
                    <a:pt x="101" y="197"/>
                  </a:lnTo>
                  <a:lnTo>
                    <a:pt x="101" y="192"/>
                  </a:lnTo>
                  <a:lnTo>
                    <a:pt x="96" y="192"/>
                  </a:lnTo>
                  <a:lnTo>
                    <a:pt x="96" y="187"/>
                  </a:lnTo>
                  <a:lnTo>
                    <a:pt x="96" y="181"/>
                  </a:lnTo>
                  <a:lnTo>
                    <a:pt x="96" y="176"/>
                  </a:lnTo>
                  <a:lnTo>
                    <a:pt x="91" y="176"/>
                  </a:lnTo>
                  <a:lnTo>
                    <a:pt x="91" y="171"/>
                  </a:lnTo>
                  <a:lnTo>
                    <a:pt x="91" y="166"/>
                  </a:lnTo>
                  <a:lnTo>
                    <a:pt x="96" y="161"/>
                  </a:lnTo>
                  <a:lnTo>
                    <a:pt x="96" y="156"/>
                  </a:lnTo>
                  <a:lnTo>
                    <a:pt x="96" y="151"/>
                  </a:lnTo>
                  <a:lnTo>
                    <a:pt x="96" y="146"/>
                  </a:lnTo>
                  <a:lnTo>
                    <a:pt x="91" y="146"/>
                  </a:lnTo>
                  <a:lnTo>
                    <a:pt x="91" y="151"/>
                  </a:lnTo>
                  <a:lnTo>
                    <a:pt x="86" y="151"/>
                  </a:lnTo>
                  <a:lnTo>
                    <a:pt x="86" y="146"/>
                  </a:lnTo>
                  <a:lnTo>
                    <a:pt x="81" y="141"/>
                  </a:lnTo>
                  <a:lnTo>
                    <a:pt x="81" y="136"/>
                  </a:lnTo>
                  <a:lnTo>
                    <a:pt x="86" y="131"/>
                  </a:lnTo>
                  <a:lnTo>
                    <a:pt x="86" y="126"/>
                  </a:lnTo>
                  <a:lnTo>
                    <a:pt x="91" y="126"/>
                  </a:lnTo>
                  <a:lnTo>
                    <a:pt x="91" y="121"/>
                  </a:lnTo>
                  <a:lnTo>
                    <a:pt x="86" y="121"/>
                  </a:lnTo>
                  <a:lnTo>
                    <a:pt x="86" y="126"/>
                  </a:lnTo>
                  <a:lnTo>
                    <a:pt x="81" y="126"/>
                  </a:lnTo>
                  <a:lnTo>
                    <a:pt x="76" y="126"/>
                  </a:lnTo>
                  <a:lnTo>
                    <a:pt x="76" y="121"/>
                  </a:lnTo>
                  <a:lnTo>
                    <a:pt x="71" y="116"/>
                  </a:lnTo>
                  <a:lnTo>
                    <a:pt x="71" y="111"/>
                  </a:lnTo>
                  <a:lnTo>
                    <a:pt x="66" y="106"/>
                  </a:lnTo>
                  <a:lnTo>
                    <a:pt x="66" y="101"/>
                  </a:lnTo>
                  <a:lnTo>
                    <a:pt x="61" y="101"/>
                  </a:lnTo>
                  <a:lnTo>
                    <a:pt x="61" y="106"/>
                  </a:lnTo>
                  <a:lnTo>
                    <a:pt x="56" y="106"/>
                  </a:lnTo>
                  <a:lnTo>
                    <a:pt x="51" y="106"/>
                  </a:lnTo>
                  <a:lnTo>
                    <a:pt x="51" y="111"/>
                  </a:lnTo>
                  <a:lnTo>
                    <a:pt x="56" y="111"/>
                  </a:lnTo>
                  <a:lnTo>
                    <a:pt x="56" y="116"/>
                  </a:lnTo>
                  <a:lnTo>
                    <a:pt x="51" y="111"/>
                  </a:lnTo>
                  <a:lnTo>
                    <a:pt x="51" y="116"/>
                  </a:lnTo>
                  <a:lnTo>
                    <a:pt x="51" y="121"/>
                  </a:lnTo>
                  <a:lnTo>
                    <a:pt x="46" y="121"/>
                  </a:lnTo>
                  <a:lnTo>
                    <a:pt x="41" y="121"/>
                  </a:lnTo>
                  <a:lnTo>
                    <a:pt x="36" y="116"/>
                  </a:lnTo>
                  <a:lnTo>
                    <a:pt x="31" y="116"/>
                  </a:lnTo>
                  <a:lnTo>
                    <a:pt x="25" y="121"/>
                  </a:lnTo>
                  <a:lnTo>
                    <a:pt x="20" y="121"/>
                  </a:lnTo>
                  <a:lnTo>
                    <a:pt x="15" y="116"/>
                  </a:lnTo>
                  <a:lnTo>
                    <a:pt x="15" y="111"/>
                  </a:lnTo>
                  <a:lnTo>
                    <a:pt x="10" y="111"/>
                  </a:lnTo>
                  <a:lnTo>
                    <a:pt x="10" y="106"/>
                  </a:lnTo>
                  <a:lnTo>
                    <a:pt x="5" y="106"/>
                  </a:lnTo>
                  <a:lnTo>
                    <a:pt x="5" y="101"/>
                  </a:lnTo>
                  <a:lnTo>
                    <a:pt x="0" y="96"/>
                  </a:lnTo>
                  <a:lnTo>
                    <a:pt x="0" y="91"/>
                  </a:lnTo>
                  <a:close/>
                </a:path>
              </a:pathLst>
            </a:custGeom>
            <a:solidFill>
              <a:schemeClr val="accent4"/>
            </a:solidFill>
            <a:ln w="9525">
              <a:solidFill>
                <a:schemeClr val="bg1"/>
              </a:solidFill>
              <a:round/>
              <a:headEnd/>
              <a:tailEnd/>
            </a:ln>
          </p:spPr>
          <p:txBody>
            <a:bodyPr/>
            <a:lstStyle/>
            <a:p>
              <a:endParaRPr lang="en-US" sz="3200" dirty="0"/>
            </a:p>
          </p:txBody>
        </p:sp>
        <p:sp>
          <p:nvSpPr>
            <p:cNvPr id="28" name="Freeform 577">
              <a:extLst>
                <a:ext uri="{FF2B5EF4-FFF2-40B4-BE49-F238E27FC236}">
                  <a16:creationId xmlns:a16="http://schemas.microsoft.com/office/drawing/2014/main" id="{282FF823-DAB3-D535-A187-81A20AE1DE7B}"/>
                </a:ext>
              </a:extLst>
            </p:cNvPr>
            <p:cNvSpPr>
              <a:spLocks/>
            </p:cNvSpPr>
            <p:nvPr/>
          </p:nvSpPr>
          <p:spPr bwMode="auto">
            <a:xfrm rot="770163">
              <a:off x="4694930" y="1732769"/>
              <a:ext cx="1284375" cy="885085"/>
            </a:xfrm>
            <a:custGeom>
              <a:avLst/>
              <a:gdLst>
                <a:gd name="T0" fmla="*/ 2147483647 w 630"/>
                <a:gd name="T1" fmla="*/ 2147483647 h 458"/>
                <a:gd name="T2" fmla="*/ 2147483647 w 630"/>
                <a:gd name="T3" fmla="*/ 2147483647 h 458"/>
                <a:gd name="T4" fmla="*/ 2147483647 w 630"/>
                <a:gd name="T5" fmla="*/ 2147483647 h 458"/>
                <a:gd name="T6" fmla="*/ 2147483647 w 630"/>
                <a:gd name="T7" fmla="*/ 2147483647 h 458"/>
                <a:gd name="T8" fmla="*/ 2147483647 w 630"/>
                <a:gd name="T9" fmla="*/ 2147483647 h 458"/>
                <a:gd name="T10" fmla="*/ 2147483647 w 630"/>
                <a:gd name="T11" fmla="*/ 2147483647 h 458"/>
                <a:gd name="T12" fmla="*/ 2147483647 w 630"/>
                <a:gd name="T13" fmla="*/ 2147483647 h 458"/>
                <a:gd name="T14" fmla="*/ 2147483647 w 630"/>
                <a:gd name="T15" fmla="*/ 2147483647 h 458"/>
                <a:gd name="T16" fmla="*/ 2147483647 w 630"/>
                <a:gd name="T17" fmla="*/ 2147483647 h 458"/>
                <a:gd name="T18" fmla="*/ 2147483647 w 630"/>
                <a:gd name="T19" fmla="*/ 2147483647 h 458"/>
                <a:gd name="T20" fmla="*/ 2147483647 w 630"/>
                <a:gd name="T21" fmla="*/ 2147483647 h 458"/>
                <a:gd name="T22" fmla="*/ 2147483647 w 630"/>
                <a:gd name="T23" fmla="*/ 2147483647 h 458"/>
                <a:gd name="T24" fmla="*/ 2147483647 w 630"/>
                <a:gd name="T25" fmla="*/ 2147483647 h 458"/>
                <a:gd name="T26" fmla="*/ 2147483647 w 630"/>
                <a:gd name="T27" fmla="*/ 2147483647 h 458"/>
                <a:gd name="T28" fmla="*/ 2147483647 w 630"/>
                <a:gd name="T29" fmla="*/ 2147483647 h 458"/>
                <a:gd name="T30" fmla="*/ 2147483647 w 630"/>
                <a:gd name="T31" fmla="*/ 2147483647 h 458"/>
                <a:gd name="T32" fmla="*/ 2147483647 w 630"/>
                <a:gd name="T33" fmla="*/ 2147483647 h 458"/>
                <a:gd name="T34" fmla="*/ 2147483647 w 630"/>
                <a:gd name="T35" fmla="*/ 2147483647 h 458"/>
                <a:gd name="T36" fmla="*/ 2147483647 w 630"/>
                <a:gd name="T37" fmla="*/ 2147483647 h 458"/>
                <a:gd name="T38" fmla="*/ 2147483647 w 630"/>
                <a:gd name="T39" fmla="*/ 2147483647 h 458"/>
                <a:gd name="T40" fmla="*/ 2147483647 w 630"/>
                <a:gd name="T41" fmla="*/ 2147483647 h 458"/>
                <a:gd name="T42" fmla="*/ 2147483647 w 630"/>
                <a:gd name="T43" fmla="*/ 2147483647 h 458"/>
                <a:gd name="T44" fmla="*/ 2147483647 w 630"/>
                <a:gd name="T45" fmla="*/ 2147483647 h 458"/>
                <a:gd name="T46" fmla="*/ 2147483647 w 630"/>
                <a:gd name="T47" fmla="*/ 2147483647 h 458"/>
                <a:gd name="T48" fmla="*/ 2147483647 w 630"/>
                <a:gd name="T49" fmla="*/ 2147483647 h 458"/>
                <a:gd name="T50" fmla="*/ 2147483647 w 630"/>
                <a:gd name="T51" fmla="*/ 2147483647 h 458"/>
                <a:gd name="T52" fmla="*/ 2147483647 w 630"/>
                <a:gd name="T53" fmla="*/ 2147483647 h 458"/>
                <a:gd name="T54" fmla="*/ 2147483647 w 630"/>
                <a:gd name="T55" fmla="*/ 2147483647 h 458"/>
                <a:gd name="T56" fmla="*/ 2147483647 w 630"/>
                <a:gd name="T57" fmla="*/ 2147483647 h 458"/>
                <a:gd name="T58" fmla="*/ 2147483647 w 630"/>
                <a:gd name="T59" fmla="*/ 2147483647 h 458"/>
                <a:gd name="T60" fmla="*/ 0 w 630"/>
                <a:gd name="T61" fmla="*/ 2147483647 h 458"/>
                <a:gd name="T62" fmla="*/ 2147483647 w 630"/>
                <a:gd name="T63" fmla="*/ 2147483647 h 458"/>
                <a:gd name="T64" fmla="*/ 2147483647 w 630"/>
                <a:gd name="T65" fmla="*/ 2147483647 h 458"/>
                <a:gd name="T66" fmla="*/ 2147483647 w 630"/>
                <a:gd name="T67" fmla="*/ 2147483647 h 458"/>
                <a:gd name="T68" fmla="*/ 2147483647 w 630"/>
                <a:gd name="T69" fmla="*/ 2147483647 h 458"/>
                <a:gd name="T70" fmla="*/ 2147483647 w 630"/>
                <a:gd name="T71" fmla="*/ 2147483647 h 458"/>
                <a:gd name="T72" fmla="*/ 2147483647 w 630"/>
                <a:gd name="T73" fmla="*/ 2147483647 h 458"/>
                <a:gd name="T74" fmla="*/ 2147483647 w 630"/>
                <a:gd name="T75" fmla="*/ 2147483647 h 458"/>
                <a:gd name="T76" fmla="*/ 2147483647 w 630"/>
                <a:gd name="T77" fmla="*/ 2147483647 h 458"/>
                <a:gd name="T78" fmla="*/ 2147483647 w 630"/>
                <a:gd name="T79" fmla="*/ 2147483647 h 458"/>
                <a:gd name="T80" fmla="*/ 2147483647 w 630"/>
                <a:gd name="T81" fmla="*/ 2147483647 h 458"/>
                <a:gd name="T82" fmla="*/ 2147483647 w 630"/>
                <a:gd name="T83" fmla="*/ 2147483647 h 458"/>
                <a:gd name="T84" fmla="*/ 2147483647 w 630"/>
                <a:gd name="T85" fmla="*/ 2147483647 h 458"/>
                <a:gd name="T86" fmla="*/ 2147483647 w 630"/>
                <a:gd name="T87" fmla="*/ 0 h 458"/>
                <a:gd name="T88" fmla="*/ 2147483647 w 630"/>
                <a:gd name="T89" fmla="*/ 2147483647 h 458"/>
                <a:gd name="T90" fmla="*/ 2147483647 w 630"/>
                <a:gd name="T91" fmla="*/ 2147483647 h 458"/>
                <a:gd name="T92" fmla="*/ 2147483647 w 630"/>
                <a:gd name="T93" fmla="*/ 2147483647 h 458"/>
                <a:gd name="T94" fmla="*/ 2147483647 w 630"/>
                <a:gd name="T95" fmla="*/ 2147483647 h 458"/>
                <a:gd name="T96" fmla="*/ 2147483647 w 630"/>
                <a:gd name="T97" fmla="*/ 2147483647 h 458"/>
                <a:gd name="T98" fmla="*/ 2147483647 w 630"/>
                <a:gd name="T99" fmla="*/ 2147483647 h 458"/>
                <a:gd name="T100" fmla="*/ 2147483647 w 630"/>
                <a:gd name="T101" fmla="*/ 2147483647 h 458"/>
                <a:gd name="T102" fmla="*/ 2147483647 w 630"/>
                <a:gd name="T103" fmla="*/ 2147483647 h 458"/>
                <a:gd name="T104" fmla="*/ 2147483647 w 630"/>
                <a:gd name="T105" fmla="*/ 2147483647 h 458"/>
                <a:gd name="T106" fmla="*/ 2147483647 w 630"/>
                <a:gd name="T107" fmla="*/ 2147483647 h 458"/>
                <a:gd name="T108" fmla="*/ 2147483647 w 630"/>
                <a:gd name="T109" fmla="*/ 2147483647 h 458"/>
                <a:gd name="T110" fmla="*/ 2147483647 w 630"/>
                <a:gd name="T111" fmla="*/ 2147483647 h 458"/>
                <a:gd name="T112" fmla="*/ 2147483647 w 630"/>
                <a:gd name="T113" fmla="*/ 2147483647 h 458"/>
                <a:gd name="T114" fmla="*/ 2147483647 w 630"/>
                <a:gd name="T115" fmla="*/ 2147483647 h 458"/>
                <a:gd name="T116" fmla="*/ 2147483647 w 630"/>
                <a:gd name="T117" fmla="*/ 2147483647 h 4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458"/>
                <a:gd name="T179" fmla="*/ 630 w 630"/>
                <a:gd name="T180" fmla="*/ 458 h 4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458">
                  <a:moveTo>
                    <a:pt x="585" y="302"/>
                  </a:moveTo>
                  <a:lnTo>
                    <a:pt x="580" y="302"/>
                  </a:lnTo>
                  <a:lnTo>
                    <a:pt x="575" y="302"/>
                  </a:lnTo>
                  <a:lnTo>
                    <a:pt x="575" y="297"/>
                  </a:lnTo>
                  <a:lnTo>
                    <a:pt x="570" y="297"/>
                  </a:lnTo>
                  <a:lnTo>
                    <a:pt x="570" y="302"/>
                  </a:lnTo>
                  <a:lnTo>
                    <a:pt x="570" y="307"/>
                  </a:lnTo>
                  <a:lnTo>
                    <a:pt x="560" y="312"/>
                  </a:lnTo>
                  <a:lnTo>
                    <a:pt x="560" y="307"/>
                  </a:lnTo>
                  <a:lnTo>
                    <a:pt x="565" y="307"/>
                  </a:lnTo>
                  <a:lnTo>
                    <a:pt x="565" y="302"/>
                  </a:lnTo>
                  <a:lnTo>
                    <a:pt x="560" y="302"/>
                  </a:lnTo>
                  <a:lnTo>
                    <a:pt x="555" y="302"/>
                  </a:lnTo>
                  <a:lnTo>
                    <a:pt x="550" y="307"/>
                  </a:lnTo>
                  <a:lnTo>
                    <a:pt x="550" y="312"/>
                  </a:lnTo>
                  <a:lnTo>
                    <a:pt x="545" y="312"/>
                  </a:lnTo>
                  <a:lnTo>
                    <a:pt x="540" y="312"/>
                  </a:lnTo>
                  <a:lnTo>
                    <a:pt x="540" y="317"/>
                  </a:lnTo>
                  <a:lnTo>
                    <a:pt x="545" y="317"/>
                  </a:lnTo>
                  <a:lnTo>
                    <a:pt x="540" y="322"/>
                  </a:lnTo>
                  <a:lnTo>
                    <a:pt x="540" y="327"/>
                  </a:lnTo>
                  <a:lnTo>
                    <a:pt x="535" y="327"/>
                  </a:lnTo>
                  <a:lnTo>
                    <a:pt x="530" y="327"/>
                  </a:lnTo>
                  <a:lnTo>
                    <a:pt x="530" y="332"/>
                  </a:lnTo>
                  <a:lnTo>
                    <a:pt x="524" y="332"/>
                  </a:lnTo>
                  <a:lnTo>
                    <a:pt x="519" y="337"/>
                  </a:lnTo>
                  <a:lnTo>
                    <a:pt x="524" y="337"/>
                  </a:lnTo>
                  <a:lnTo>
                    <a:pt x="519" y="342"/>
                  </a:lnTo>
                  <a:lnTo>
                    <a:pt x="519" y="337"/>
                  </a:lnTo>
                  <a:lnTo>
                    <a:pt x="519" y="342"/>
                  </a:lnTo>
                  <a:lnTo>
                    <a:pt x="514" y="342"/>
                  </a:lnTo>
                  <a:lnTo>
                    <a:pt x="514" y="347"/>
                  </a:lnTo>
                  <a:lnTo>
                    <a:pt x="514" y="353"/>
                  </a:lnTo>
                  <a:lnTo>
                    <a:pt x="519" y="353"/>
                  </a:lnTo>
                  <a:lnTo>
                    <a:pt x="519" y="358"/>
                  </a:lnTo>
                  <a:lnTo>
                    <a:pt x="514" y="358"/>
                  </a:lnTo>
                  <a:lnTo>
                    <a:pt x="509" y="358"/>
                  </a:lnTo>
                  <a:lnTo>
                    <a:pt x="509" y="363"/>
                  </a:lnTo>
                  <a:lnTo>
                    <a:pt x="504" y="358"/>
                  </a:lnTo>
                  <a:lnTo>
                    <a:pt x="499" y="363"/>
                  </a:lnTo>
                  <a:lnTo>
                    <a:pt x="489" y="358"/>
                  </a:lnTo>
                  <a:lnTo>
                    <a:pt x="494" y="368"/>
                  </a:lnTo>
                  <a:lnTo>
                    <a:pt x="489" y="368"/>
                  </a:lnTo>
                  <a:lnTo>
                    <a:pt x="494" y="373"/>
                  </a:lnTo>
                  <a:lnTo>
                    <a:pt x="489" y="373"/>
                  </a:lnTo>
                  <a:lnTo>
                    <a:pt x="489" y="378"/>
                  </a:lnTo>
                  <a:lnTo>
                    <a:pt x="489" y="383"/>
                  </a:lnTo>
                  <a:lnTo>
                    <a:pt x="484" y="383"/>
                  </a:lnTo>
                  <a:lnTo>
                    <a:pt x="489" y="388"/>
                  </a:lnTo>
                  <a:lnTo>
                    <a:pt x="489" y="398"/>
                  </a:lnTo>
                  <a:lnTo>
                    <a:pt x="489" y="403"/>
                  </a:lnTo>
                  <a:lnTo>
                    <a:pt x="489" y="413"/>
                  </a:lnTo>
                  <a:lnTo>
                    <a:pt x="489" y="418"/>
                  </a:lnTo>
                  <a:lnTo>
                    <a:pt x="499" y="418"/>
                  </a:lnTo>
                  <a:lnTo>
                    <a:pt x="499" y="423"/>
                  </a:lnTo>
                  <a:lnTo>
                    <a:pt x="499" y="428"/>
                  </a:lnTo>
                  <a:lnTo>
                    <a:pt x="504" y="428"/>
                  </a:lnTo>
                  <a:lnTo>
                    <a:pt x="499" y="433"/>
                  </a:lnTo>
                  <a:lnTo>
                    <a:pt x="494" y="433"/>
                  </a:lnTo>
                  <a:lnTo>
                    <a:pt x="499" y="438"/>
                  </a:lnTo>
                  <a:lnTo>
                    <a:pt x="504" y="438"/>
                  </a:lnTo>
                  <a:lnTo>
                    <a:pt x="504" y="448"/>
                  </a:lnTo>
                  <a:lnTo>
                    <a:pt x="504" y="453"/>
                  </a:lnTo>
                  <a:lnTo>
                    <a:pt x="504" y="458"/>
                  </a:lnTo>
                  <a:lnTo>
                    <a:pt x="499" y="453"/>
                  </a:lnTo>
                  <a:lnTo>
                    <a:pt x="494" y="453"/>
                  </a:lnTo>
                  <a:lnTo>
                    <a:pt x="489" y="453"/>
                  </a:lnTo>
                  <a:lnTo>
                    <a:pt x="479" y="448"/>
                  </a:lnTo>
                  <a:lnTo>
                    <a:pt x="474" y="453"/>
                  </a:lnTo>
                  <a:lnTo>
                    <a:pt x="469" y="448"/>
                  </a:lnTo>
                  <a:lnTo>
                    <a:pt x="464" y="443"/>
                  </a:lnTo>
                  <a:lnTo>
                    <a:pt x="459" y="443"/>
                  </a:lnTo>
                  <a:lnTo>
                    <a:pt x="454" y="443"/>
                  </a:lnTo>
                  <a:lnTo>
                    <a:pt x="454" y="438"/>
                  </a:lnTo>
                  <a:lnTo>
                    <a:pt x="444" y="438"/>
                  </a:lnTo>
                  <a:lnTo>
                    <a:pt x="439" y="438"/>
                  </a:lnTo>
                  <a:lnTo>
                    <a:pt x="429" y="433"/>
                  </a:lnTo>
                  <a:lnTo>
                    <a:pt x="424" y="433"/>
                  </a:lnTo>
                  <a:lnTo>
                    <a:pt x="419" y="433"/>
                  </a:lnTo>
                  <a:lnTo>
                    <a:pt x="414" y="433"/>
                  </a:lnTo>
                  <a:lnTo>
                    <a:pt x="409" y="428"/>
                  </a:lnTo>
                  <a:lnTo>
                    <a:pt x="404" y="428"/>
                  </a:lnTo>
                  <a:lnTo>
                    <a:pt x="398" y="428"/>
                  </a:lnTo>
                  <a:lnTo>
                    <a:pt x="388" y="433"/>
                  </a:lnTo>
                  <a:lnTo>
                    <a:pt x="383" y="433"/>
                  </a:lnTo>
                  <a:lnTo>
                    <a:pt x="383" y="428"/>
                  </a:lnTo>
                  <a:lnTo>
                    <a:pt x="378" y="428"/>
                  </a:lnTo>
                  <a:lnTo>
                    <a:pt x="373" y="428"/>
                  </a:lnTo>
                  <a:lnTo>
                    <a:pt x="373" y="433"/>
                  </a:lnTo>
                  <a:lnTo>
                    <a:pt x="368" y="438"/>
                  </a:lnTo>
                  <a:lnTo>
                    <a:pt x="373" y="438"/>
                  </a:lnTo>
                  <a:lnTo>
                    <a:pt x="368" y="448"/>
                  </a:lnTo>
                  <a:lnTo>
                    <a:pt x="363" y="443"/>
                  </a:lnTo>
                  <a:lnTo>
                    <a:pt x="363" y="448"/>
                  </a:lnTo>
                  <a:lnTo>
                    <a:pt x="358" y="448"/>
                  </a:lnTo>
                  <a:lnTo>
                    <a:pt x="353" y="448"/>
                  </a:lnTo>
                  <a:lnTo>
                    <a:pt x="348" y="453"/>
                  </a:lnTo>
                  <a:lnTo>
                    <a:pt x="348" y="448"/>
                  </a:lnTo>
                  <a:lnTo>
                    <a:pt x="343" y="443"/>
                  </a:lnTo>
                  <a:lnTo>
                    <a:pt x="338" y="443"/>
                  </a:lnTo>
                  <a:lnTo>
                    <a:pt x="333" y="448"/>
                  </a:lnTo>
                  <a:lnTo>
                    <a:pt x="333" y="453"/>
                  </a:lnTo>
                  <a:lnTo>
                    <a:pt x="323" y="453"/>
                  </a:lnTo>
                  <a:lnTo>
                    <a:pt x="318" y="453"/>
                  </a:lnTo>
                  <a:lnTo>
                    <a:pt x="318" y="448"/>
                  </a:lnTo>
                  <a:lnTo>
                    <a:pt x="308" y="438"/>
                  </a:lnTo>
                  <a:lnTo>
                    <a:pt x="313" y="438"/>
                  </a:lnTo>
                  <a:lnTo>
                    <a:pt x="313" y="433"/>
                  </a:lnTo>
                  <a:lnTo>
                    <a:pt x="308" y="428"/>
                  </a:lnTo>
                  <a:lnTo>
                    <a:pt x="308" y="423"/>
                  </a:lnTo>
                  <a:lnTo>
                    <a:pt x="308" y="418"/>
                  </a:lnTo>
                  <a:lnTo>
                    <a:pt x="303" y="423"/>
                  </a:lnTo>
                  <a:lnTo>
                    <a:pt x="298" y="423"/>
                  </a:lnTo>
                  <a:lnTo>
                    <a:pt x="298" y="418"/>
                  </a:lnTo>
                  <a:lnTo>
                    <a:pt x="298" y="413"/>
                  </a:lnTo>
                  <a:lnTo>
                    <a:pt x="293" y="408"/>
                  </a:lnTo>
                  <a:lnTo>
                    <a:pt x="283" y="408"/>
                  </a:lnTo>
                  <a:lnTo>
                    <a:pt x="293" y="428"/>
                  </a:lnTo>
                  <a:lnTo>
                    <a:pt x="288" y="428"/>
                  </a:lnTo>
                  <a:lnTo>
                    <a:pt x="288" y="423"/>
                  </a:lnTo>
                  <a:lnTo>
                    <a:pt x="283" y="423"/>
                  </a:lnTo>
                  <a:lnTo>
                    <a:pt x="278" y="423"/>
                  </a:lnTo>
                  <a:lnTo>
                    <a:pt x="278" y="418"/>
                  </a:lnTo>
                  <a:lnTo>
                    <a:pt x="272" y="413"/>
                  </a:lnTo>
                  <a:lnTo>
                    <a:pt x="272" y="408"/>
                  </a:lnTo>
                  <a:lnTo>
                    <a:pt x="262" y="408"/>
                  </a:lnTo>
                  <a:lnTo>
                    <a:pt x="257" y="408"/>
                  </a:lnTo>
                  <a:lnTo>
                    <a:pt x="252" y="408"/>
                  </a:lnTo>
                  <a:lnTo>
                    <a:pt x="242" y="408"/>
                  </a:lnTo>
                  <a:lnTo>
                    <a:pt x="237" y="403"/>
                  </a:lnTo>
                  <a:lnTo>
                    <a:pt x="237" y="398"/>
                  </a:lnTo>
                  <a:lnTo>
                    <a:pt x="232" y="398"/>
                  </a:lnTo>
                  <a:lnTo>
                    <a:pt x="232" y="403"/>
                  </a:lnTo>
                  <a:lnTo>
                    <a:pt x="227" y="403"/>
                  </a:lnTo>
                  <a:lnTo>
                    <a:pt x="222" y="403"/>
                  </a:lnTo>
                  <a:lnTo>
                    <a:pt x="217" y="403"/>
                  </a:lnTo>
                  <a:lnTo>
                    <a:pt x="207" y="408"/>
                  </a:lnTo>
                  <a:lnTo>
                    <a:pt x="202" y="413"/>
                  </a:lnTo>
                  <a:lnTo>
                    <a:pt x="197" y="413"/>
                  </a:lnTo>
                  <a:lnTo>
                    <a:pt x="192" y="408"/>
                  </a:lnTo>
                  <a:lnTo>
                    <a:pt x="187" y="408"/>
                  </a:lnTo>
                  <a:lnTo>
                    <a:pt x="187" y="413"/>
                  </a:lnTo>
                  <a:lnTo>
                    <a:pt x="182" y="413"/>
                  </a:lnTo>
                  <a:lnTo>
                    <a:pt x="172" y="418"/>
                  </a:lnTo>
                  <a:lnTo>
                    <a:pt x="167" y="413"/>
                  </a:lnTo>
                  <a:lnTo>
                    <a:pt x="162" y="413"/>
                  </a:lnTo>
                  <a:lnTo>
                    <a:pt x="157" y="408"/>
                  </a:lnTo>
                  <a:lnTo>
                    <a:pt x="152" y="408"/>
                  </a:lnTo>
                  <a:lnTo>
                    <a:pt x="141" y="408"/>
                  </a:lnTo>
                  <a:lnTo>
                    <a:pt x="141" y="403"/>
                  </a:lnTo>
                  <a:lnTo>
                    <a:pt x="141" y="393"/>
                  </a:lnTo>
                  <a:lnTo>
                    <a:pt x="141" y="388"/>
                  </a:lnTo>
                  <a:lnTo>
                    <a:pt x="146" y="383"/>
                  </a:lnTo>
                  <a:lnTo>
                    <a:pt x="152" y="383"/>
                  </a:lnTo>
                  <a:lnTo>
                    <a:pt x="157" y="383"/>
                  </a:lnTo>
                  <a:lnTo>
                    <a:pt x="162" y="383"/>
                  </a:lnTo>
                  <a:lnTo>
                    <a:pt x="167" y="383"/>
                  </a:lnTo>
                  <a:lnTo>
                    <a:pt x="172" y="383"/>
                  </a:lnTo>
                  <a:lnTo>
                    <a:pt x="177" y="383"/>
                  </a:lnTo>
                  <a:lnTo>
                    <a:pt x="182" y="383"/>
                  </a:lnTo>
                  <a:lnTo>
                    <a:pt x="187" y="383"/>
                  </a:lnTo>
                  <a:lnTo>
                    <a:pt x="187" y="378"/>
                  </a:lnTo>
                  <a:lnTo>
                    <a:pt x="182" y="373"/>
                  </a:lnTo>
                  <a:lnTo>
                    <a:pt x="177" y="378"/>
                  </a:lnTo>
                  <a:lnTo>
                    <a:pt x="177" y="373"/>
                  </a:lnTo>
                  <a:lnTo>
                    <a:pt x="172" y="373"/>
                  </a:lnTo>
                  <a:lnTo>
                    <a:pt x="172" y="368"/>
                  </a:lnTo>
                  <a:lnTo>
                    <a:pt x="167" y="368"/>
                  </a:lnTo>
                  <a:lnTo>
                    <a:pt x="167" y="363"/>
                  </a:lnTo>
                  <a:lnTo>
                    <a:pt x="167" y="358"/>
                  </a:lnTo>
                  <a:lnTo>
                    <a:pt x="167" y="353"/>
                  </a:lnTo>
                  <a:lnTo>
                    <a:pt x="172" y="347"/>
                  </a:lnTo>
                  <a:lnTo>
                    <a:pt x="172" y="342"/>
                  </a:lnTo>
                  <a:lnTo>
                    <a:pt x="177" y="337"/>
                  </a:lnTo>
                  <a:lnTo>
                    <a:pt x="177" y="332"/>
                  </a:lnTo>
                  <a:lnTo>
                    <a:pt x="172" y="332"/>
                  </a:lnTo>
                  <a:lnTo>
                    <a:pt x="172" y="327"/>
                  </a:lnTo>
                  <a:lnTo>
                    <a:pt x="172" y="322"/>
                  </a:lnTo>
                  <a:lnTo>
                    <a:pt x="167" y="322"/>
                  </a:lnTo>
                  <a:lnTo>
                    <a:pt x="167" y="317"/>
                  </a:lnTo>
                  <a:lnTo>
                    <a:pt x="162" y="317"/>
                  </a:lnTo>
                  <a:lnTo>
                    <a:pt x="162" y="312"/>
                  </a:lnTo>
                  <a:lnTo>
                    <a:pt x="162" y="307"/>
                  </a:lnTo>
                  <a:lnTo>
                    <a:pt x="152" y="307"/>
                  </a:lnTo>
                  <a:lnTo>
                    <a:pt x="141" y="302"/>
                  </a:lnTo>
                  <a:lnTo>
                    <a:pt x="131" y="302"/>
                  </a:lnTo>
                  <a:lnTo>
                    <a:pt x="126" y="287"/>
                  </a:lnTo>
                  <a:lnTo>
                    <a:pt x="121" y="287"/>
                  </a:lnTo>
                  <a:lnTo>
                    <a:pt x="116" y="287"/>
                  </a:lnTo>
                  <a:lnTo>
                    <a:pt x="111" y="282"/>
                  </a:lnTo>
                  <a:lnTo>
                    <a:pt x="101" y="282"/>
                  </a:lnTo>
                  <a:lnTo>
                    <a:pt x="96" y="277"/>
                  </a:lnTo>
                  <a:lnTo>
                    <a:pt x="86" y="272"/>
                  </a:lnTo>
                  <a:lnTo>
                    <a:pt x="81" y="267"/>
                  </a:lnTo>
                  <a:lnTo>
                    <a:pt x="86" y="267"/>
                  </a:lnTo>
                  <a:lnTo>
                    <a:pt x="91" y="262"/>
                  </a:lnTo>
                  <a:lnTo>
                    <a:pt x="86" y="257"/>
                  </a:lnTo>
                  <a:lnTo>
                    <a:pt x="86" y="242"/>
                  </a:lnTo>
                  <a:lnTo>
                    <a:pt x="76" y="242"/>
                  </a:lnTo>
                  <a:lnTo>
                    <a:pt x="71" y="232"/>
                  </a:lnTo>
                  <a:lnTo>
                    <a:pt x="66" y="227"/>
                  </a:lnTo>
                  <a:lnTo>
                    <a:pt x="61" y="222"/>
                  </a:lnTo>
                  <a:lnTo>
                    <a:pt x="61" y="227"/>
                  </a:lnTo>
                  <a:lnTo>
                    <a:pt x="56" y="227"/>
                  </a:lnTo>
                  <a:lnTo>
                    <a:pt x="46" y="222"/>
                  </a:lnTo>
                  <a:lnTo>
                    <a:pt x="46" y="216"/>
                  </a:lnTo>
                  <a:lnTo>
                    <a:pt x="41" y="216"/>
                  </a:lnTo>
                  <a:lnTo>
                    <a:pt x="46" y="211"/>
                  </a:lnTo>
                  <a:lnTo>
                    <a:pt x="51" y="206"/>
                  </a:lnTo>
                  <a:lnTo>
                    <a:pt x="46" y="201"/>
                  </a:lnTo>
                  <a:lnTo>
                    <a:pt x="20" y="201"/>
                  </a:lnTo>
                  <a:lnTo>
                    <a:pt x="10" y="196"/>
                  </a:lnTo>
                  <a:lnTo>
                    <a:pt x="15" y="191"/>
                  </a:lnTo>
                  <a:lnTo>
                    <a:pt x="10" y="191"/>
                  </a:lnTo>
                  <a:lnTo>
                    <a:pt x="5" y="186"/>
                  </a:lnTo>
                  <a:lnTo>
                    <a:pt x="5" y="181"/>
                  </a:lnTo>
                  <a:lnTo>
                    <a:pt x="0" y="181"/>
                  </a:lnTo>
                  <a:lnTo>
                    <a:pt x="0" y="176"/>
                  </a:lnTo>
                  <a:lnTo>
                    <a:pt x="5" y="176"/>
                  </a:lnTo>
                  <a:lnTo>
                    <a:pt x="5" y="171"/>
                  </a:lnTo>
                  <a:lnTo>
                    <a:pt x="5" y="166"/>
                  </a:lnTo>
                  <a:lnTo>
                    <a:pt x="10" y="161"/>
                  </a:lnTo>
                  <a:lnTo>
                    <a:pt x="5" y="161"/>
                  </a:lnTo>
                  <a:lnTo>
                    <a:pt x="15" y="151"/>
                  </a:lnTo>
                  <a:lnTo>
                    <a:pt x="20" y="156"/>
                  </a:lnTo>
                  <a:lnTo>
                    <a:pt x="26" y="156"/>
                  </a:lnTo>
                  <a:lnTo>
                    <a:pt x="26" y="151"/>
                  </a:lnTo>
                  <a:lnTo>
                    <a:pt x="20" y="151"/>
                  </a:lnTo>
                  <a:lnTo>
                    <a:pt x="20" y="146"/>
                  </a:lnTo>
                  <a:lnTo>
                    <a:pt x="26" y="146"/>
                  </a:lnTo>
                  <a:lnTo>
                    <a:pt x="31" y="136"/>
                  </a:lnTo>
                  <a:lnTo>
                    <a:pt x="31" y="131"/>
                  </a:lnTo>
                  <a:lnTo>
                    <a:pt x="36" y="126"/>
                  </a:lnTo>
                  <a:lnTo>
                    <a:pt x="41" y="131"/>
                  </a:lnTo>
                  <a:lnTo>
                    <a:pt x="56" y="126"/>
                  </a:lnTo>
                  <a:lnTo>
                    <a:pt x="61" y="126"/>
                  </a:lnTo>
                  <a:lnTo>
                    <a:pt x="61" y="131"/>
                  </a:lnTo>
                  <a:lnTo>
                    <a:pt x="61" y="136"/>
                  </a:lnTo>
                  <a:lnTo>
                    <a:pt x="66" y="136"/>
                  </a:lnTo>
                  <a:lnTo>
                    <a:pt x="71" y="136"/>
                  </a:lnTo>
                  <a:lnTo>
                    <a:pt x="76" y="136"/>
                  </a:lnTo>
                  <a:lnTo>
                    <a:pt x="76" y="131"/>
                  </a:lnTo>
                  <a:lnTo>
                    <a:pt x="86" y="131"/>
                  </a:lnTo>
                  <a:lnTo>
                    <a:pt x="86" y="126"/>
                  </a:lnTo>
                  <a:lnTo>
                    <a:pt x="91" y="126"/>
                  </a:lnTo>
                  <a:lnTo>
                    <a:pt x="96" y="126"/>
                  </a:lnTo>
                  <a:lnTo>
                    <a:pt x="106" y="121"/>
                  </a:lnTo>
                  <a:lnTo>
                    <a:pt x="111" y="126"/>
                  </a:lnTo>
                  <a:lnTo>
                    <a:pt x="111" y="121"/>
                  </a:lnTo>
                  <a:lnTo>
                    <a:pt x="111" y="116"/>
                  </a:lnTo>
                  <a:lnTo>
                    <a:pt x="116" y="116"/>
                  </a:lnTo>
                  <a:lnTo>
                    <a:pt x="121" y="116"/>
                  </a:lnTo>
                  <a:lnTo>
                    <a:pt x="126" y="101"/>
                  </a:lnTo>
                  <a:lnTo>
                    <a:pt x="126" y="96"/>
                  </a:lnTo>
                  <a:lnTo>
                    <a:pt x="131" y="96"/>
                  </a:lnTo>
                  <a:lnTo>
                    <a:pt x="131" y="90"/>
                  </a:lnTo>
                  <a:lnTo>
                    <a:pt x="131" y="85"/>
                  </a:lnTo>
                  <a:lnTo>
                    <a:pt x="131" y="80"/>
                  </a:lnTo>
                  <a:lnTo>
                    <a:pt x="141" y="80"/>
                  </a:lnTo>
                  <a:lnTo>
                    <a:pt x="141" y="75"/>
                  </a:lnTo>
                  <a:lnTo>
                    <a:pt x="141" y="70"/>
                  </a:lnTo>
                  <a:lnTo>
                    <a:pt x="141" y="65"/>
                  </a:lnTo>
                  <a:lnTo>
                    <a:pt x="152" y="65"/>
                  </a:lnTo>
                  <a:lnTo>
                    <a:pt x="157" y="65"/>
                  </a:lnTo>
                  <a:lnTo>
                    <a:pt x="157" y="60"/>
                  </a:lnTo>
                  <a:lnTo>
                    <a:pt x="162" y="55"/>
                  </a:lnTo>
                  <a:lnTo>
                    <a:pt x="167" y="60"/>
                  </a:lnTo>
                  <a:lnTo>
                    <a:pt x="172" y="60"/>
                  </a:lnTo>
                  <a:lnTo>
                    <a:pt x="172" y="55"/>
                  </a:lnTo>
                  <a:lnTo>
                    <a:pt x="172" y="50"/>
                  </a:lnTo>
                  <a:lnTo>
                    <a:pt x="177" y="45"/>
                  </a:lnTo>
                  <a:lnTo>
                    <a:pt x="177" y="50"/>
                  </a:lnTo>
                  <a:lnTo>
                    <a:pt x="182" y="50"/>
                  </a:lnTo>
                  <a:lnTo>
                    <a:pt x="192" y="50"/>
                  </a:lnTo>
                  <a:lnTo>
                    <a:pt x="197" y="55"/>
                  </a:lnTo>
                  <a:lnTo>
                    <a:pt x="202" y="55"/>
                  </a:lnTo>
                  <a:lnTo>
                    <a:pt x="207" y="55"/>
                  </a:lnTo>
                  <a:lnTo>
                    <a:pt x="207" y="50"/>
                  </a:lnTo>
                  <a:lnTo>
                    <a:pt x="212" y="50"/>
                  </a:lnTo>
                  <a:lnTo>
                    <a:pt x="217" y="45"/>
                  </a:lnTo>
                  <a:lnTo>
                    <a:pt x="222" y="50"/>
                  </a:lnTo>
                  <a:lnTo>
                    <a:pt x="222" y="45"/>
                  </a:lnTo>
                  <a:lnTo>
                    <a:pt x="227" y="45"/>
                  </a:lnTo>
                  <a:lnTo>
                    <a:pt x="232" y="40"/>
                  </a:lnTo>
                  <a:lnTo>
                    <a:pt x="237" y="45"/>
                  </a:lnTo>
                  <a:lnTo>
                    <a:pt x="252" y="45"/>
                  </a:lnTo>
                  <a:lnTo>
                    <a:pt x="257" y="45"/>
                  </a:lnTo>
                  <a:lnTo>
                    <a:pt x="267" y="40"/>
                  </a:lnTo>
                  <a:lnTo>
                    <a:pt x="267" y="35"/>
                  </a:lnTo>
                  <a:lnTo>
                    <a:pt x="267" y="30"/>
                  </a:lnTo>
                  <a:lnTo>
                    <a:pt x="272" y="30"/>
                  </a:lnTo>
                  <a:lnTo>
                    <a:pt x="272" y="25"/>
                  </a:lnTo>
                  <a:lnTo>
                    <a:pt x="267" y="25"/>
                  </a:lnTo>
                  <a:lnTo>
                    <a:pt x="267" y="20"/>
                  </a:lnTo>
                  <a:lnTo>
                    <a:pt x="272" y="20"/>
                  </a:lnTo>
                  <a:lnTo>
                    <a:pt x="278" y="15"/>
                  </a:lnTo>
                  <a:lnTo>
                    <a:pt x="278" y="20"/>
                  </a:lnTo>
                  <a:lnTo>
                    <a:pt x="283" y="20"/>
                  </a:lnTo>
                  <a:lnTo>
                    <a:pt x="288" y="10"/>
                  </a:lnTo>
                  <a:lnTo>
                    <a:pt x="308" y="15"/>
                  </a:lnTo>
                  <a:lnTo>
                    <a:pt x="308" y="10"/>
                  </a:lnTo>
                  <a:lnTo>
                    <a:pt x="313" y="10"/>
                  </a:lnTo>
                  <a:lnTo>
                    <a:pt x="308" y="15"/>
                  </a:lnTo>
                  <a:lnTo>
                    <a:pt x="313" y="15"/>
                  </a:lnTo>
                  <a:lnTo>
                    <a:pt x="318" y="10"/>
                  </a:lnTo>
                  <a:lnTo>
                    <a:pt x="323" y="5"/>
                  </a:lnTo>
                  <a:lnTo>
                    <a:pt x="323" y="0"/>
                  </a:lnTo>
                  <a:lnTo>
                    <a:pt x="328" y="0"/>
                  </a:lnTo>
                  <a:lnTo>
                    <a:pt x="333" y="0"/>
                  </a:lnTo>
                  <a:lnTo>
                    <a:pt x="338" y="5"/>
                  </a:lnTo>
                  <a:lnTo>
                    <a:pt x="338" y="10"/>
                  </a:lnTo>
                  <a:lnTo>
                    <a:pt x="343" y="20"/>
                  </a:lnTo>
                  <a:lnTo>
                    <a:pt x="348" y="20"/>
                  </a:lnTo>
                  <a:lnTo>
                    <a:pt x="368" y="30"/>
                  </a:lnTo>
                  <a:lnTo>
                    <a:pt x="368" y="25"/>
                  </a:lnTo>
                  <a:lnTo>
                    <a:pt x="373" y="30"/>
                  </a:lnTo>
                  <a:lnTo>
                    <a:pt x="368" y="35"/>
                  </a:lnTo>
                  <a:lnTo>
                    <a:pt x="373" y="35"/>
                  </a:lnTo>
                  <a:lnTo>
                    <a:pt x="378" y="40"/>
                  </a:lnTo>
                  <a:lnTo>
                    <a:pt x="388" y="45"/>
                  </a:lnTo>
                  <a:lnTo>
                    <a:pt x="393" y="45"/>
                  </a:lnTo>
                  <a:lnTo>
                    <a:pt x="398" y="45"/>
                  </a:lnTo>
                  <a:lnTo>
                    <a:pt x="404" y="45"/>
                  </a:lnTo>
                  <a:lnTo>
                    <a:pt x="404" y="50"/>
                  </a:lnTo>
                  <a:lnTo>
                    <a:pt x="409" y="55"/>
                  </a:lnTo>
                  <a:lnTo>
                    <a:pt x="404" y="50"/>
                  </a:lnTo>
                  <a:lnTo>
                    <a:pt x="409" y="50"/>
                  </a:lnTo>
                  <a:lnTo>
                    <a:pt x="409" y="55"/>
                  </a:lnTo>
                  <a:lnTo>
                    <a:pt x="414" y="55"/>
                  </a:lnTo>
                  <a:lnTo>
                    <a:pt x="414" y="50"/>
                  </a:lnTo>
                  <a:lnTo>
                    <a:pt x="419" y="55"/>
                  </a:lnTo>
                  <a:lnTo>
                    <a:pt x="414" y="60"/>
                  </a:lnTo>
                  <a:lnTo>
                    <a:pt x="409" y="70"/>
                  </a:lnTo>
                  <a:lnTo>
                    <a:pt x="414" y="70"/>
                  </a:lnTo>
                  <a:lnTo>
                    <a:pt x="419" y="80"/>
                  </a:lnTo>
                  <a:lnTo>
                    <a:pt x="424" y="80"/>
                  </a:lnTo>
                  <a:lnTo>
                    <a:pt x="429" y="75"/>
                  </a:lnTo>
                  <a:lnTo>
                    <a:pt x="429" y="80"/>
                  </a:lnTo>
                  <a:lnTo>
                    <a:pt x="439" y="80"/>
                  </a:lnTo>
                  <a:lnTo>
                    <a:pt x="439" y="75"/>
                  </a:lnTo>
                  <a:lnTo>
                    <a:pt x="439" y="70"/>
                  </a:lnTo>
                  <a:lnTo>
                    <a:pt x="444" y="75"/>
                  </a:lnTo>
                  <a:lnTo>
                    <a:pt x="444" y="80"/>
                  </a:lnTo>
                  <a:lnTo>
                    <a:pt x="449" y="80"/>
                  </a:lnTo>
                  <a:lnTo>
                    <a:pt x="444" y="70"/>
                  </a:lnTo>
                  <a:lnTo>
                    <a:pt x="444" y="65"/>
                  </a:lnTo>
                  <a:lnTo>
                    <a:pt x="449" y="60"/>
                  </a:lnTo>
                  <a:lnTo>
                    <a:pt x="449" y="65"/>
                  </a:lnTo>
                  <a:lnTo>
                    <a:pt x="454" y="65"/>
                  </a:lnTo>
                  <a:lnTo>
                    <a:pt x="454" y="60"/>
                  </a:lnTo>
                  <a:lnTo>
                    <a:pt x="464" y="55"/>
                  </a:lnTo>
                  <a:lnTo>
                    <a:pt x="464" y="60"/>
                  </a:lnTo>
                  <a:lnTo>
                    <a:pt x="464" y="55"/>
                  </a:lnTo>
                  <a:lnTo>
                    <a:pt x="469" y="50"/>
                  </a:lnTo>
                  <a:lnTo>
                    <a:pt x="469" y="55"/>
                  </a:lnTo>
                  <a:lnTo>
                    <a:pt x="484" y="55"/>
                  </a:lnTo>
                  <a:lnTo>
                    <a:pt x="484" y="60"/>
                  </a:lnTo>
                  <a:lnTo>
                    <a:pt x="484" y="65"/>
                  </a:lnTo>
                  <a:lnTo>
                    <a:pt x="489" y="70"/>
                  </a:lnTo>
                  <a:lnTo>
                    <a:pt x="484" y="101"/>
                  </a:lnTo>
                  <a:lnTo>
                    <a:pt x="489" y="106"/>
                  </a:lnTo>
                  <a:lnTo>
                    <a:pt x="489" y="111"/>
                  </a:lnTo>
                  <a:lnTo>
                    <a:pt x="494" y="111"/>
                  </a:lnTo>
                  <a:lnTo>
                    <a:pt x="499" y="111"/>
                  </a:lnTo>
                  <a:lnTo>
                    <a:pt x="504" y="121"/>
                  </a:lnTo>
                  <a:lnTo>
                    <a:pt x="509" y="121"/>
                  </a:lnTo>
                  <a:lnTo>
                    <a:pt x="514" y="116"/>
                  </a:lnTo>
                  <a:lnTo>
                    <a:pt x="519" y="121"/>
                  </a:lnTo>
                  <a:lnTo>
                    <a:pt x="524" y="116"/>
                  </a:lnTo>
                  <a:lnTo>
                    <a:pt x="524" y="111"/>
                  </a:lnTo>
                  <a:lnTo>
                    <a:pt x="524" y="121"/>
                  </a:lnTo>
                  <a:lnTo>
                    <a:pt x="530" y="121"/>
                  </a:lnTo>
                  <a:lnTo>
                    <a:pt x="535" y="121"/>
                  </a:lnTo>
                  <a:lnTo>
                    <a:pt x="540" y="121"/>
                  </a:lnTo>
                  <a:lnTo>
                    <a:pt x="540" y="116"/>
                  </a:lnTo>
                  <a:lnTo>
                    <a:pt x="545" y="116"/>
                  </a:lnTo>
                  <a:lnTo>
                    <a:pt x="555" y="121"/>
                  </a:lnTo>
                  <a:lnTo>
                    <a:pt x="560" y="126"/>
                  </a:lnTo>
                  <a:lnTo>
                    <a:pt x="555" y="126"/>
                  </a:lnTo>
                  <a:lnTo>
                    <a:pt x="555" y="131"/>
                  </a:lnTo>
                  <a:lnTo>
                    <a:pt x="560" y="136"/>
                  </a:lnTo>
                  <a:lnTo>
                    <a:pt x="565" y="141"/>
                  </a:lnTo>
                  <a:lnTo>
                    <a:pt x="570" y="141"/>
                  </a:lnTo>
                  <a:lnTo>
                    <a:pt x="575" y="151"/>
                  </a:lnTo>
                  <a:lnTo>
                    <a:pt x="580" y="151"/>
                  </a:lnTo>
                  <a:lnTo>
                    <a:pt x="590" y="151"/>
                  </a:lnTo>
                  <a:lnTo>
                    <a:pt x="590" y="156"/>
                  </a:lnTo>
                  <a:lnTo>
                    <a:pt x="600" y="151"/>
                  </a:lnTo>
                  <a:lnTo>
                    <a:pt x="600" y="146"/>
                  </a:lnTo>
                  <a:lnTo>
                    <a:pt x="605" y="146"/>
                  </a:lnTo>
                  <a:lnTo>
                    <a:pt x="610" y="146"/>
                  </a:lnTo>
                  <a:lnTo>
                    <a:pt x="605" y="151"/>
                  </a:lnTo>
                  <a:lnTo>
                    <a:pt x="625" y="171"/>
                  </a:lnTo>
                  <a:lnTo>
                    <a:pt x="620" y="171"/>
                  </a:lnTo>
                  <a:lnTo>
                    <a:pt x="615" y="176"/>
                  </a:lnTo>
                  <a:lnTo>
                    <a:pt x="620" y="176"/>
                  </a:lnTo>
                  <a:lnTo>
                    <a:pt x="620" y="181"/>
                  </a:lnTo>
                  <a:lnTo>
                    <a:pt x="625" y="181"/>
                  </a:lnTo>
                  <a:lnTo>
                    <a:pt x="630" y="181"/>
                  </a:lnTo>
                  <a:lnTo>
                    <a:pt x="630" y="191"/>
                  </a:lnTo>
                  <a:lnTo>
                    <a:pt x="605" y="196"/>
                  </a:lnTo>
                  <a:lnTo>
                    <a:pt x="605" y="206"/>
                  </a:lnTo>
                  <a:lnTo>
                    <a:pt x="615" y="211"/>
                  </a:lnTo>
                  <a:lnTo>
                    <a:pt x="615" y="216"/>
                  </a:lnTo>
                  <a:lnTo>
                    <a:pt x="625" y="222"/>
                  </a:lnTo>
                  <a:lnTo>
                    <a:pt x="620" y="237"/>
                  </a:lnTo>
                  <a:lnTo>
                    <a:pt x="615" y="247"/>
                  </a:lnTo>
                  <a:lnTo>
                    <a:pt x="615" y="252"/>
                  </a:lnTo>
                  <a:lnTo>
                    <a:pt x="610" y="257"/>
                  </a:lnTo>
                  <a:lnTo>
                    <a:pt x="605" y="257"/>
                  </a:lnTo>
                  <a:lnTo>
                    <a:pt x="585" y="262"/>
                  </a:lnTo>
                  <a:lnTo>
                    <a:pt x="580" y="257"/>
                  </a:lnTo>
                  <a:lnTo>
                    <a:pt x="575" y="257"/>
                  </a:lnTo>
                  <a:lnTo>
                    <a:pt x="570" y="257"/>
                  </a:lnTo>
                  <a:lnTo>
                    <a:pt x="575" y="262"/>
                  </a:lnTo>
                  <a:lnTo>
                    <a:pt x="575" y="267"/>
                  </a:lnTo>
                  <a:lnTo>
                    <a:pt x="570" y="267"/>
                  </a:lnTo>
                  <a:lnTo>
                    <a:pt x="570" y="282"/>
                  </a:lnTo>
                  <a:lnTo>
                    <a:pt x="585" y="302"/>
                  </a:lnTo>
                  <a:close/>
                </a:path>
              </a:pathLst>
            </a:custGeom>
            <a:solidFill>
              <a:schemeClr val="accent1"/>
            </a:solidFill>
            <a:ln w="9525">
              <a:solidFill>
                <a:schemeClr val="bg1"/>
              </a:solidFill>
              <a:round/>
              <a:headEnd/>
              <a:tailEnd/>
            </a:ln>
          </p:spPr>
          <p:txBody>
            <a:bodyPr/>
            <a:lstStyle/>
            <a:p>
              <a:endParaRPr lang="en-US" sz="3200" dirty="0"/>
            </a:p>
          </p:txBody>
        </p:sp>
        <p:sp>
          <p:nvSpPr>
            <p:cNvPr id="29" name="Freeform 583">
              <a:extLst>
                <a:ext uri="{FF2B5EF4-FFF2-40B4-BE49-F238E27FC236}">
                  <a16:creationId xmlns:a16="http://schemas.microsoft.com/office/drawing/2014/main" id="{86DCF9BF-2F9F-488E-3014-1BBB6C5783E9}"/>
                </a:ext>
              </a:extLst>
            </p:cNvPr>
            <p:cNvSpPr>
              <a:spLocks/>
            </p:cNvSpPr>
            <p:nvPr/>
          </p:nvSpPr>
          <p:spPr bwMode="auto">
            <a:xfrm rot="770163">
              <a:off x="2358136" y="1161046"/>
              <a:ext cx="747328" cy="1042987"/>
            </a:xfrm>
            <a:custGeom>
              <a:avLst/>
              <a:gdLst>
                <a:gd name="T0" fmla="*/ 2147483647 w 368"/>
                <a:gd name="T1" fmla="*/ 2147483647 h 539"/>
                <a:gd name="T2" fmla="*/ 2147483647 w 368"/>
                <a:gd name="T3" fmla="*/ 2147483647 h 539"/>
                <a:gd name="T4" fmla="*/ 2147483647 w 368"/>
                <a:gd name="T5" fmla="*/ 2147483647 h 539"/>
                <a:gd name="T6" fmla="*/ 2147483647 w 368"/>
                <a:gd name="T7" fmla="*/ 2147483647 h 539"/>
                <a:gd name="T8" fmla="*/ 2147483647 w 368"/>
                <a:gd name="T9" fmla="*/ 2147483647 h 539"/>
                <a:gd name="T10" fmla="*/ 2147483647 w 368"/>
                <a:gd name="T11" fmla="*/ 2147483647 h 539"/>
                <a:gd name="T12" fmla="*/ 2147483647 w 368"/>
                <a:gd name="T13" fmla="*/ 2147483647 h 539"/>
                <a:gd name="T14" fmla="*/ 2147483647 w 368"/>
                <a:gd name="T15" fmla="*/ 2147483647 h 539"/>
                <a:gd name="T16" fmla="*/ 2147483647 w 368"/>
                <a:gd name="T17" fmla="*/ 2147483647 h 539"/>
                <a:gd name="T18" fmla="*/ 2147483647 w 368"/>
                <a:gd name="T19" fmla="*/ 2147483647 h 539"/>
                <a:gd name="T20" fmla="*/ 2147483647 w 368"/>
                <a:gd name="T21" fmla="*/ 2147483647 h 539"/>
                <a:gd name="T22" fmla="*/ 2147483647 w 368"/>
                <a:gd name="T23" fmla="*/ 2147483647 h 539"/>
                <a:gd name="T24" fmla="*/ 2147483647 w 368"/>
                <a:gd name="T25" fmla="*/ 2147483647 h 539"/>
                <a:gd name="T26" fmla="*/ 2147483647 w 368"/>
                <a:gd name="T27" fmla="*/ 2147483647 h 539"/>
                <a:gd name="T28" fmla="*/ 2147483647 w 368"/>
                <a:gd name="T29" fmla="*/ 2147483647 h 539"/>
                <a:gd name="T30" fmla="*/ 2147483647 w 368"/>
                <a:gd name="T31" fmla="*/ 2147483647 h 539"/>
                <a:gd name="T32" fmla="*/ 2147483647 w 368"/>
                <a:gd name="T33" fmla="*/ 2147483647 h 539"/>
                <a:gd name="T34" fmla="*/ 0 w 368"/>
                <a:gd name="T35" fmla="*/ 2147483647 h 539"/>
                <a:gd name="T36" fmla="*/ 2147483647 w 368"/>
                <a:gd name="T37" fmla="*/ 2147483647 h 539"/>
                <a:gd name="T38" fmla="*/ 2147483647 w 368"/>
                <a:gd name="T39" fmla="*/ 2147483647 h 539"/>
                <a:gd name="T40" fmla="*/ 2147483647 w 368"/>
                <a:gd name="T41" fmla="*/ 2147483647 h 539"/>
                <a:gd name="T42" fmla="*/ 2147483647 w 368"/>
                <a:gd name="T43" fmla="*/ 2147483647 h 539"/>
                <a:gd name="T44" fmla="*/ 2147483647 w 368"/>
                <a:gd name="T45" fmla="*/ 2147483647 h 539"/>
                <a:gd name="T46" fmla="*/ 2147483647 w 368"/>
                <a:gd name="T47" fmla="*/ 2147483647 h 539"/>
                <a:gd name="T48" fmla="*/ 2147483647 w 368"/>
                <a:gd name="T49" fmla="*/ 2147483647 h 539"/>
                <a:gd name="T50" fmla="*/ 2147483647 w 368"/>
                <a:gd name="T51" fmla="*/ 2147483647 h 539"/>
                <a:gd name="T52" fmla="*/ 2147483647 w 368"/>
                <a:gd name="T53" fmla="*/ 2147483647 h 539"/>
                <a:gd name="T54" fmla="*/ 2147483647 w 368"/>
                <a:gd name="T55" fmla="*/ 2147483647 h 539"/>
                <a:gd name="T56" fmla="*/ 2147483647 w 368"/>
                <a:gd name="T57" fmla="*/ 2147483647 h 539"/>
                <a:gd name="T58" fmla="*/ 2147483647 w 368"/>
                <a:gd name="T59" fmla="*/ 2147483647 h 539"/>
                <a:gd name="T60" fmla="*/ 2147483647 w 368"/>
                <a:gd name="T61" fmla="*/ 2147483647 h 539"/>
                <a:gd name="T62" fmla="*/ 2147483647 w 368"/>
                <a:gd name="T63" fmla="*/ 2147483647 h 539"/>
                <a:gd name="T64" fmla="*/ 2147483647 w 368"/>
                <a:gd name="T65" fmla="*/ 2147483647 h 539"/>
                <a:gd name="T66" fmla="*/ 2147483647 w 368"/>
                <a:gd name="T67" fmla="*/ 2147483647 h 539"/>
                <a:gd name="T68" fmla="*/ 2147483647 w 368"/>
                <a:gd name="T69" fmla="*/ 2147483647 h 539"/>
                <a:gd name="T70" fmla="*/ 2147483647 w 368"/>
                <a:gd name="T71" fmla="*/ 2147483647 h 539"/>
                <a:gd name="T72" fmla="*/ 2147483647 w 368"/>
                <a:gd name="T73" fmla="*/ 2147483647 h 539"/>
                <a:gd name="T74" fmla="*/ 2147483647 w 368"/>
                <a:gd name="T75" fmla="*/ 2147483647 h 539"/>
                <a:gd name="T76" fmla="*/ 2147483647 w 368"/>
                <a:gd name="T77" fmla="*/ 2147483647 h 539"/>
                <a:gd name="T78" fmla="*/ 2147483647 w 368"/>
                <a:gd name="T79" fmla="*/ 2147483647 h 539"/>
                <a:gd name="T80" fmla="*/ 2147483647 w 368"/>
                <a:gd name="T81" fmla="*/ 2147483647 h 539"/>
                <a:gd name="T82" fmla="*/ 2147483647 w 368"/>
                <a:gd name="T83" fmla="*/ 2147483647 h 539"/>
                <a:gd name="T84" fmla="*/ 2147483647 w 368"/>
                <a:gd name="T85" fmla="*/ 2147483647 h 539"/>
                <a:gd name="T86" fmla="*/ 2147483647 w 368"/>
                <a:gd name="T87" fmla="*/ 2147483647 h 539"/>
                <a:gd name="T88" fmla="*/ 2147483647 w 368"/>
                <a:gd name="T89" fmla="*/ 2147483647 h 539"/>
                <a:gd name="T90" fmla="*/ 2147483647 w 368"/>
                <a:gd name="T91" fmla="*/ 2147483647 h 539"/>
                <a:gd name="T92" fmla="*/ 2147483647 w 368"/>
                <a:gd name="T93" fmla="*/ 2147483647 h 539"/>
                <a:gd name="T94" fmla="*/ 2147483647 w 368"/>
                <a:gd name="T95" fmla="*/ 2147483647 h 539"/>
                <a:gd name="T96" fmla="*/ 2147483647 w 368"/>
                <a:gd name="T97" fmla="*/ 2147483647 h 539"/>
                <a:gd name="T98" fmla="*/ 2147483647 w 368"/>
                <a:gd name="T99" fmla="*/ 2147483647 h 539"/>
                <a:gd name="T100" fmla="*/ 2147483647 w 368"/>
                <a:gd name="T101" fmla="*/ 2147483647 h 539"/>
                <a:gd name="T102" fmla="*/ 2147483647 w 368"/>
                <a:gd name="T103" fmla="*/ 2147483647 h 539"/>
                <a:gd name="T104" fmla="*/ 2147483647 w 368"/>
                <a:gd name="T105" fmla="*/ 2147483647 h 539"/>
                <a:gd name="T106" fmla="*/ 2147483647 w 368"/>
                <a:gd name="T107" fmla="*/ 2147483647 h 539"/>
                <a:gd name="T108" fmla="*/ 2147483647 w 368"/>
                <a:gd name="T109" fmla="*/ 2147483647 h 539"/>
                <a:gd name="T110" fmla="*/ 2147483647 w 368"/>
                <a:gd name="T111" fmla="*/ 2147483647 h 539"/>
                <a:gd name="T112" fmla="*/ 2147483647 w 368"/>
                <a:gd name="T113" fmla="*/ 2147483647 h 539"/>
                <a:gd name="T114" fmla="*/ 2147483647 w 368"/>
                <a:gd name="T115" fmla="*/ 2147483647 h 539"/>
                <a:gd name="T116" fmla="*/ 2147483647 w 368"/>
                <a:gd name="T117" fmla="*/ 2147483647 h 539"/>
                <a:gd name="T118" fmla="*/ 2147483647 w 368"/>
                <a:gd name="T119" fmla="*/ 2147483647 h 539"/>
                <a:gd name="T120" fmla="*/ 2147483647 w 368"/>
                <a:gd name="T121" fmla="*/ 2147483647 h 539"/>
                <a:gd name="T122" fmla="*/ 2147483647 w 368"/>
                <a:gd name="T123" fmla="*/ 2147483647 h 5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8"/>
                <a:gd name="T187" fmla="*/ 0 h 539"/>
                <a:gd name="T188" fmla="*/ 368 w 368"/>
                <a:gd name="T189" fmla="*/ 539 h 5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8" h="539">
                  <a:moveTo>
                    <a:pt x="348" y="322"/>
                  </a:moveTo>
                  <a:lnTo>
                    <a:pt x="338" y="327"/>
                  </a:lnTo>
                  <a:lnTo>
                    <a:pt x="338" y="317"/>
                  </a:lnTo>
                  <a:lnTo>
                    <a:pt x="333" y="322"/>
                  </a:lnTo>
                  <a:lnTo>
                    <a:pt x="328" y="317"/>
                  </a:lnTo>
                  <a:lnTo>
                    <a:pt x="328" y="322"/>
                  </a:lnTo>
                  <a:lnTo>
                    <a:pt x="323" y="327"/>
                  </a:lnTo>
                  <a:lnTo>
                    <a:pt x="328" y="332"/>
                  </a:lnTo>
                  <a:lnTo>
                    <a:pt x="318" y="332"/>
                  </a:lnTo>
                  <a:lnTo>
                    <a:pt x="318" y="337"/>
                  </a:lnTo>
                  <a:lnTo>
                    <a:pt x="312" y="343"/>
                  </a:lnTo>
                  <a:lnTo>
                    <a:pt x="307" y="343"/>
                  </a:lnTo>
                  <a:lnTo>
                    <a:pt x="302" y="343"/>
                  </a:lnTo>
                  <a:lnTo>
                    <a:pt x="297" y="337"/>
                  </a:lnTo>
                  <a:lnTo>
                    <a:pt x="297" y="343"/>
                  </a:lnTo>
                  <a:lnTo>
                    <a:pt x="297" y="348"/>
                  </a:lnTo>
                  <a:lnTo>
                    <a:pt x="297" y="353"/>
                  </a:lnTo>
                  <a:lnTo>
                    <a:pt x="292" y="353"/>
                  </a:lnTo>
                  <a:lnTo>
                    <a:pt x="287" y="348"/>
                  </a:lnTo>
                  <a:lnTo>
                    <a:pt x="287" y="353"/>
                  </a:lnTo>
                  <a:lnTo>
                    <a:pt x="282" y="358"/>
                  </a:lnTo>
                  <a:lnTo>
                    <a:pt x="282" y="363"/>
                  </a:lnTo>
                  <a:lnTo>
                    <a:pt x="282" y="368"/>
                  </a:lnTo>
                  <a:lnTo>
                    <a:pt x="277" y="363"/>
                  </a:lnTo>
                  <a:lnTo>
                    <a:pt x="277" y="368"/>
                  </a:lnTo>
                  <a:lnTo>
                    <a:pt x="277" y="373"/>
                  </a:lnTo>
                  <a:lnTo>
                    <a:pt x="272" y="378"/>
                  </a:lnTo>
                  <a:lnTo>
                    <a:pt x="272" y="393"/>
                  </a:lnTo>
                  <a:lnTo>
                    <a:pt x="267" y="393"/>
                  </a:lnTo>
                  <a:lnTo>
                    <a:pt x="267" y="398"/>
                  </a:lnTo>
                  <a:lnTo>
                    <a:pt x="262" y="398"/>
                  </a:lnTo>
                  <a:lnTo>
                    <a:pt x="262" y="403"/>
                  </a:lnTo>
                  <a:lnTo>
                    <a:pt x="257" y="403"/>
                  </a:lnTo>
                  <a:lnTo>
                    <a:pt x="257" y="408"/>
                  </a:lnTo>
                  <a:lnTo>
                    <a:pt x="257" y="413"/>
                  </a:lnTo>
                  <a:lnTo>
                    <a:pt x="252" y="418"/>
                  </a:lnTo>
                  <a:lnTo>
                    <a:pt x="247" y="423"/>
                  </a:lnTo>
                  <a:lnTo>
                    <a:pt x="252" y="428"/>
                  </a:lnTo>
                  <a:lnTo>
                    <a:pt x="247" y="428"/>
                  </a:lnTo>
                  <a:lnTo>
                    <a:pt x="242" y="428"/>
                  </a:lnTo>
                  <a:lnTo>
                    <a:pt x="237" y="433"/>
                  </a:lnTo>
                  <a:lnTo>
                    <a:pt x="232" y="433"/>
                  </a:lnTo>
                  <a:lnTo>
                    <a:pt x="227" y="433"/>
                  </a:lnTo>
                  <a:lnTo>
                    <a:pt x="227" y="438"/>
                  </a:lnTo>
                  <a:lnTo>
                    <a:pt x="222" y="443"/>
                  </a:lnTo>
                  <a:lnTo>
                    <a:pt x="222" y="448"/>
                  </a:lnTo>
                  <a:lnTo>
                    <a:pt x="222" y="453"/>
                  </a:lnTo>
                  <a:lnTo>
                    <a:pt x="217" y="458"/>
                  </a:lnTo>
                  <a:lnTo>
                    <a:pt x="212" y="458"/>
                  </a:lnTo>
                  <a:lnTo>
                    <a:pt x="212" y="463"/>
                  </a:lnTo>
                  <a:lnTo>
                    <a:pt x="207" y="463"/>
                  </a:lnTo>
                  <a:lnTo>
                    <a:pt x="202" y="458"/>
                  </a:lnTo>
                  <a:lnTo>
                    <a:pt x="202" y="453"/>
                  </a:lnTo>
                  <a:lnTo>
                    <a:pt x="197" y="448"/>
                  </a:lnTo>
                  <a:lnTo>
                    <a:pt x="202" y="448"/>
                  </a:lnTo>
                  <a:lnTo>
                    <a:pt x="207" y="448"/>
                  </a:lnTo>
                  <a:lnTo>
                    <a:pt x="202" y="438"/>
                  </a:lnTo>
                  <a:lnTo>
                    <a:pt x="197" y="438"/>
                  </a:lnTo>
                  <a:lnTo>
                    <a:pt x="197" y="448"/>
                  </a:lnTo>
                  <a:lnTo>
                    <a:pt x="192" y="453"/>
                  </a:lnTo>
                  <a:lnTo>
                    <a:pt x="181" y="448"/>
                  </a:lnTo>
                  <a:lnTo>
                    <a:pt x="171" y="448"/>
                  </a:lnTo>
                  <a:lnTo>
                    <a:pt x="171" y="458"/>
                  </a:lnTo>
                  <a:lnTo>
                    <a:pt x="166" y="453"/>
                  </a:lnTo>
                  <a:lnTo>
                    <a:pt x="161" y="453"/>
                  </a:lnTo>
                  <a:lnTo>
                    <a:pt x="156" y="448"/>
                  </a:lnTo>
                  <a:lnTo>
                    <a:pt x="151" y="453"/>
                  </a:lnTo>
                  <a:lnTo>
                    <a:pt x="151" y="458"/>
                  </a:lnTo>
                  <a:lnTo>
                    <a:pt x="146" y="463"/>
                  </a:lnTo>
                  <a:lnTo>
                    <a:pt x="146" y="474"/>
                  </a:lnTo>
                  <a:lnTo>
                    <a:pt x="141" y="474"/>
                  </a:lnTo>
                  <a:lnTo>
                    <a:pt x="136" y="479"/>
                  </a:lnTo>
                  <a:lnTo>
                    <a:pt x="131" y="479"/>
                  </a:lnTo>
                  <a:lnTo>
                    <a:pt x="126" y="479"/>
                  </a:lnTo>
                  <a:lnTo>
                    <a:pt x="121" y="484"/>
                  </a:lnTo>
                  <a:lnTo>
                    <a:pt x="116" y="484"/>
                  </a:lnTo>
                  <a:lnTo>
                    <a:pt x="106" y="494"/>
                  </a:lnTo>
                  <a:lnTo>
                    <a:pt x="101" y="489"/>
                  </a:lnTo>
                  <a:lnTo>
                    <a:pt x="96" y="494"/>
                  </a:lnTo>
                  <a:lnTo>
                    <a:pt x="91" y="499"/>
                  </a:lnTo>
                  <a:lnTo>
                    <a:pt x="86" y="494"/>
                  </a:lnTo>
                  <a:lnTo>
                    <a:pt x="81" y="494"/>
                  </a:lnTo>
                  <a:lnTo>
                    <a:pt x="81" y="499"/>
                  </a:lnTo>
                  <a:lnTo>
                    <a:pt x="81" y="504"/>
                  </a:lnTo>
                  <a:lnTo>
                    <a:pt x="86" y="509"/>
                  </a:lnTo>
                  <a:lnTo>
                    <a:pt x="91" y="509"/>
                  </a:lnTo>
                  <a:lnTo>
                    <a:pt x="86" y="514"/>
                  </a:lnTo>
                  <a:lnTo>
                    <a:pt x="81" y="519"/>
                  </a:lnTo>
                  <a:lnTo>
                    <a:pt x="76" y="529"/>
                  </a:lnTo>
                  <a:lnTo>
                    <a:pt x="71" y="529"/>
                  </a:lnTo>
                  <a:lnTo>
                    <a:pt x="71" y="534"/>
                  </a:lnTo>
                  <a:lnTo>
                    <a:pt x="71" y="539"/>
                  </a:lnTo>
                  <a:lnTo>
                    <a:pt x="35" y="514"/>
                  </a:lnTo>
                  <a:lnTo>
                    <a:pt x="35" y="504"/>
                  </a:lnTo>
                  <a:lnTo>
                    <a:pt x="35" y="499"/>
                  </a:lnTo>
                  <a:lnTo>
                    <a:pt x="35" y="494"/>
                  </a:lnTo>
                  <a:lnTo>
                    <a:pt x="30" y="489"/>
                  </a:lnTo>
                  <a:lnTo>
                    <a:pt x="25" y="489"/>
                  </a:lnTo>
                  <a:lnTo>
                    <a:pt x="30" y="484"/>
                  </a:lnTo>
                  <a:lnTo>
                    <a:pt x="35" y="484"/>
                  </a:lnTo>
                  <a:lnTo>
                    <a:pt x="30" y="474"/>
                  </a:lnTo>
                  <a:lnTo>
                    <a:pt x="25" y="474"/>
                  </a:lnTo>
                  <a:lnTo>
                    <a:pt x="20" y="474"/>
                  </a:lnTo>
                  <a:lnTo>
                    <a:pt x="15" y="474"/>
                  </a:lnTo>
                  <a:lnTo>
                    <a:pt x="10" y="468"/>
                  </a:lnTo>
                  <a:lnTo>
                    <a:pt x="15" y="463"/>
                  </a:lnTo>
                  <a:lnTo>
                    <a:pt x="20" y="463"/>
                  </a:lnTo>
                  <a:lnTo>
                    <a:pt x="15" y="458"/>
                  </a:lnTo>
                  <a:lnTo>
                    <a:pt x="20" y="453"/>
                  </a:lnTo>
                  <a:lnTo>
                    <a:pt x="15" y="448"/>
                  </a:lnTo>
                  <a:lnTo>
                    <a:pt x="20" y="448"/>
                  </a:lnTo>
                  <a:lnTo>
                    <a:pt x="25" y="448"/>
                  </a:lnTo>
                  <a:lnTo>
                    <a:pt x="25" y="443"/>
                  </a:lnTo>
                  <a:lnTo>
                    <a:pt x="20" y="443"/>
                  </a:lnTo>
                  <a:lnTo>
                    <a:pt x="15" y="443"/>
                  </a:lnTo>
                  <a:lnTo>
                    <a:pt x="15" y="438"/>
                  </a:lnTo>
                  <a:lnTo>
                    <a:pt x="15" y="433"/>
                  </a:lnTo>
                  <a:lnTo>
                    <a:pt x="10" y="433"/>
                  </a:lnTo>
                  <a:lnTo>
                    <a:pt x="10" y="428"/>
                  </a:lnTo>
                  <a:lnTo>
                    <a:pt x="5" y="428"/>
                  </a:lnTo>
                  <a:lnTo>
                    <a:pt x="0" y="428"/>
                  </a:lnTo>
                  <a:lnTo>
                    <a:pt x="5" y="423"/>
                  </a:lnTo>
                  <a:lnTo>
                    <a:pt x="10" y="423"/>
                  </a:lnTo>
                  <a:lnTo>
                    <a:pt x="10" y="418"/>
                  </a:lnTo>
                  <a:lnTo>
                    <a:pt x="5" y="413"/>
                  </a:lnTo>
                  <a:lnTo>
                    <a:pt x="0" y="408"/>
                  </a:lnTo>
                  <a:lnTo>
                    <a:pt x="5" y="403"/>
                  </a:lnTo>
                  <a:lnTo>
                    <a:pt x="10" y="403"/>
                  </a:lnTo>
                  <a:lnTo>
                    <a:pt x="15" y="403"/>
                  </a:lnTo>
                  <a:lnTo>
                    <a:pt x="15" y="408"/>
                  </a:lnTo>
                  <a:lnTo>
                    <a:pt x="20" y="403"/>
                  </a:lnTo>
                  <a:lnTo>
                    <a:pt x="25" y="403"/>
                  </a:lnTo>
                  <a:lnTo>
                    <a:pt x="30" y="398"/>
                  </a:lnTo>
                  <a:lnTo>
                    <a:pt x="30" y="393"/>
                  </a:lnTo>
                  <a:lnTo>
                    <a:pt x="30" y="383"/>
                  </a:lnTo>
                  <a:lnTo>
                    <a:pt x="25" y="383"/>
                  </a:lnTo>
                  <a:lnTo>
                    <a:pt x="25" y="378"/>
                  </a:lnTo>
                  <a:lnTo>
                    <a:pt x="30" y="378"/>
                  </a:lnTo>
                  <a:lnTo>
                    <a:pt x="35" y="383"/>
                  </a:lnTo>
                  <a:lnTo>
                    <a:pt x="40" y="378"/>
                  </a:lnTo>
                  <a:lnTo>
                    <a:pt x="40" y="383"/>
                  </a:lnTo>
                  <a:lnTo>
                    <a:pt x="40" y="378"/>
                  </a:lnTo>
                  <a:lnTo>
                    <a:pt x="45" y="378"/>
                  </a:lnTo>
                  <a:lnTo>
                    <a:pt x="40" y="373"/>
                  </a:lnTo>
                  <a:lnTo>
                    <a:pt x="35" y="373"/>
                  </a:lnTo>
                  <a:lnTo>
                    <a:pt x="35" y="368"/>
                  </a:lnTo>
                  <a:lnTo>
                    <a:pt x="35" y="373"/>
                  </a:lnTo>
                  <a:lnTo>
                    <a:pt x="35" y="368"/>
                  </a:lnTo>
                  <a:lnTo>
                    <a:pt x="40" y="363"/>
                  </a:lnTo>
                  <a:lnTo>
                    <a:pt x="50" y="363"/>
                  </a:lnTo>
                  <a:lnTo>
                    <a:pt x="50" y="358"/>
                  </a:lnTo>
                  <a:lnTo>
                    <a:pt x="55" y="358"/>
                  </a:lnTo>
                  <a:lnTo>
                    <a:pt x="60" y="353"/>
                  </a:lnTo>
                  <a:lnTo>
                    <a:pt x="66" y="353"/>
                  </a:lnTo>
                  <a:lnTo>
                    <a:pt x="71" y="348"/>
                  </a:lnTo>
                  <a:lnTo>
                    <a:pt x="71" y="343"/>
                  </a:lnTo>
                  <a:lnTo>
                    <a:pt x="76" y="343"/>
                  </a:lnTo>
                  <a:lnTo>
                    <a:pt x="81" y="343"/>
                  </a:lnTo>
                  <a:lnTo>
                    <a:pt x="86" y="337"/>
                  </a:lnTo>
                  <a:lnTo>
                    <a:pt x="91" y="343"/>
                  </a:lnTo>
                  <a:lnTo>
                    <a:pt x="96" y="348"/>
                  </a:lnTo>
                  <a:lnTo>
                    <a:pt x="91" y="353"/>
                  </a:lnTo>
                  <a:lnTo>
                    <a:pt x="101" y="353"/>
                  </a:lnTo>
                  <a:lnTo>
                    <a:pt x="101" y="348"/>
                  </a:lnTo>
                  <a:lnTo>
                    <a:pt x="111" y="358"/>
                  </a:lnTo>
                  <a:lnTo>
                    <a:pt x="116" y="363"/>
                  </a:lnTo>
                  <a:lnTo>
                    <a:pt x="121" y="358"/>
                  </a:lnTo>
                  <a:lnTo>
                    <a:pt x="116" y="353"/>
                  </a:lnTo>
                  <a:lnTo>
                    <a:pt x="116" y="348"/>
                  </a:lnTo>
                  <a:lnTo>
                    <a:pt x="116" y="343"/>
                  </a:lnTo>
                  <a:lnTo>
                    <a:pt x="116" y="332"/>
                  </a:lnTo>
                  <a:lnTo>
                    <a:pt x="116" y="327"/>
                  </a:lnTo>
                  <a:lnTo>
                    <a:pt x="116" y="322"/>
                  </a:lnTo>
                  <a:lnTo>
                    <a:pt x="116" y="317"/>
                  </a:lnTo>
                  <a:lnTo>
                    <a:pt x="116" y="312"/>
                  </a:lnTo>
                  <a:lnTo>
                    <a:pt x="116" y="307"/>
                  </a:lnTo>
                  <a:lnTo>
                    <a:pt x="116" y="302"/>
                  </a:lnTo>
                  <a:lnTo>
                    <a:pt x="121" y="297"/>
                  </a:lnTo>
                  <a:lnTo>
                    <a:pt x="126" y="297"/>
                  </a:lnTo>
                  <a:lnTo>
                    <a:pt x="131" y="297"/>
                  </a:lnTo>
                  <a:lnTo>
                    <a:pt x="136" y="297"/>
                  </a:lnTo>
                  <a:lnTo>
                    <a:pt x="136" y="292"/>
                  </a:lnTo>
                  <a:lnTo>
                    <a:pt x="131" y="287"/>
                  </a:lnTo>
                  <a:lnTo>
                    <a:pt x="126" y="287"/>
                  </a:lnTo>
                  <a:lnTo>
                    <a:pt x="126" y="282"/>
                  </a:lnTo>
                  <a:lnTo>
                    <a:pt x="126" y="272"/>
                  </a:lnTo>
                  <a:lnTo>
                    <a:pt x="121" y="267"/>
                  </a:lnTo>
                  <a:lnTo>
                    <a:pt x="126" y="262"/>
                  </a:lnTo>
                  <a:lnTo>
                    <a:pt x="131" y="257"/>
                  </a:lnTo>
                  <a:lnTo>
                    <a:pt x="136" y="257"/>
                  </a:lnTo>
                  <a:lnTo>
                    <a:pt x="136" y="252"/>
                  </a:lnTo>
                  <a:lnTo>
                    <a:pt x="136" y="247"/>
                  </a:lnTo>
                  <a:lnTo>
                    <a:pt x="136" y="237"/>
                  </a:lnTo>
                  <a:lnTo>
                    <a:pt x="121" y="232"/>
                  </a:lnTo>
                  <a:lnTo>
                    <a:pt x="106" y="237"/>
                  </a:lnTo>
                  <a:lnTo>
                    <a:pt x="106" y="232"/>
                  </a:lnTo>
                  <a:lnTo>
                    <a:pt x="101" y="227"/>
                  </a:lnTo>
                  <a:lnTo>
                    <a:pt x="106" y="222"/>
                  </a:lnTo>
                  <a:lnTo>
                    <a:pt x="111" y="222"/>
                  </a:lnTo>
                  <a:lnTo>
                    <a:pt x="111" y="217"/>
                  </a:lnTo>
                  <a:lnTo>
                    <a:pt x="116" y="217"/>
                  </a:lnTo>
                  <a:lnTo>
                    <a:pt x="116" y="222"/>
                  </a:lnTo>
                  <a:lnTo>
                    <a:pt x="121" y="222"/>
                  </a:lnTo>
                  <a:lnTo>
                    <a:pt x="121" y="217"/>
                  </a:lnTo>
                  <a:lnTo>
                    <a:pt x="126" y="212"/>
                  </a:lnTo>
                  <a:lnTo>
                    <a:pt x="126" y="206"/>
                  </a:lnTo>
                  <a:lnTo>
                    <a:pt x="116" y="201"/>
                  </a:lnTo>
                  <a:lnTo>
                    <a:pt x="111" y="196"/>
                  </a:lnTo>
                  <a:lnTo>
                    <a:pt x="106" y="191"/>
                  </a:lnTo>
                  <a:lnTo>
                    <a:pt x="106" y="196"/>
                  </a:lnTo>
                  <a:lnTo>
                    <a:pt x="101" y="196"/>
                  </a:lnTo>
                  <a:lnTo>
                    <a:pt x="101" y="191"/>
                  </a:lnTo>
                  <a:lnTo>
                    <a:pt x="96" y="186"/>
                  </a:lnTo>
                  <a:lnTo>
                    <a:pt x="96" y="181"/>
                  </a:lnTo>
                  <a:lnTo>
                    <a:pt x="91" y="181"/>
                  </a:lnTo>
                  <a:lnTo>
                    <a:pt x="86" y="181"/>
                  </a:lnTo>
                  <a:lnTo>
                    <a:pt x="86" y="176"/>
                  </a:lnTo>
                  <a:lnTo>
                    <a:pt x="81" y="181"/>
                  </a:lnTo>
                  <a:lnTo>
                    <a:pt x="81" y="176"/>
                  </a:lnTo>
                  <a:lnTo>
                    <a:pt x="76" y="176"/>
                  </a:lnTo>
                  <a:lnTo>
                    <a:pt x="76" y="171"/>
                  </a:lnTo>
                  <a:lnTo>
                    <a:pt x="71" y="171"/>
                  </a:lnTo>
                  <a:lnTo>
                    <a:pt x="71" y="166"/>
                  </a:lnTo>
                  <a:lnTo>
                    <a:pt x="71" y="161"/>
                  </a:lnTo>
                  <a:lnTo>
                    <a:pt x="66" y="161"/>
                  </a:lnTo>
                  <a:lnTo>
                    <a:pt x="66" y="166"/>
                  </a:lnTo>
                  <a:lnTo>
                    <a:pt x="60" y="161"/>
                  </a:lnTo>
                  <a:lnTo>
                    <a:pt x="55" y="156"/>
                  </a:lnTo>
                  <a:lnTo>
                    <a:pt x="50" y="161"/>
                  </a:lnTo>
                  <a:lnTo>
                    <a:pt x="55" y="161"/>
                  </a:lnTo>
                  <a:lnTo>
                    <a:pt x="55" y="166"/>
                  </a:lnTo>
                  <a:lnTo>
                    <a:pt x="50" y="166"/>
                  </a:lnTo>
                  <a:lnTo>
                    <a:pt x="45" y="161"/>
                  </a:lnTo>
                  <a:lnTo>
                    <a:pt x="40" y="156"/>
                  </a:lnTo>
                  <a:lnTo>
                    <a:pt x="35" y="156"/>
                  </a:lnTo>
                  <a:lnTo>
                    <a:pt x="35" y="151"/>
                  </a:lnTo>
                  <a:lnTo>
                    <a:pt x="35" y="141"/>
                  </a:lnTo>
                  <a:lnTo>
                    <a:pt x="30" y="141"/>
                  </a:lnTo>
                  <a:lnTo>
                    <a:pt x="25" y="141"/>
                  </a:lnTo>
                  <a:lnTo>
                    <a:pt x="25" y="136"/>
                  </a:lnTo>
                  <a:lnTo>
                    <a:pt x="15" y="141"/>
                  </a:lnTo>
                  <a:lnTo>
                    <a:pt x="15" y="136"/>
                  </a:lnTo>
                  <a:lnTo>
                    <a:pt x="25" y="131"/>
                  </a:lnTo>
                  <a:lnTo>
                    <a:pt x="25" y="126"/>
                  </a:lnTo>
                  <a:lnTo>
                    <a:pt x="20" y="131"/>
                  </a:lnTo>
                  <a:lnTo>
                    <a:pt x="20" y="121"/>
                  </a:lnTo>
                  <a:lnTo>
                    <a:pt x="20" y="116"/>
                  </a:lnTo>
                  <a:lnTo>
                    <a:pt x="20" y="111"/>
                  </a:lnTo>
                  <a:lnTo>
                    <a:pt x="15" y="111"/>
                  </a:lnTo>
                  <a:lnTo>
                    <a:pt x="10" y="111"/>
                  </a:lnTo>
                  <a:lnTo>
                    <a:pt x="10" y="106"/>
                  </a:lnTo>
                  <a:lnTo>
                    <a:pt x="5" y="106"/>
                  </a:lnTo>
                  <a:lnTo>
                    <a:pt x="5" y="101"/>
                  </a:lnTo>
                  <a:lnTo>
                    <a:pt x="10" y="101"/>
                  </a:lnTo>
                  <a:lnTo>
                    <a:pt x="15" y="106"/>
                  </a:lnTo>
                  <a:lnTo>
                    <a:pt x="15" y="101"/>
                  </a:lnTo>
                  <a:lnTo>
                    <a:pt x="20" y="101"/>
                  </a:lnTo>
                  <a:lnTo>
                    <a:pt x="20" y="96"/>
                  </a:lnTo>
                  <a:lnTo>
                    <a:pt x="20" y="91"/>
                  </a:lnTo>
                  <a:lnTo>
                    <a:pt x="20" y="86"/>
                  </a:lnTo>
                  <a:lnTo>
                    <a:pt x="25" y="75"/>
                  </a:lnTo>
                  <a:lnTo>
                    <a:pt x="20" y="75"/>
                  </a:lnTo>
                  <a:lnTo>
                    <a:pt x="20" y="70"/>
                  </a:lnTo>
                  <a:lnTo>
                    <a:pt x="25" y="65"/>
                  </a:lnTo>
                  <a:lnTo>
                    <a:pt x="25" y="60"/>
                  </a:lnTo>
                  <a:lnTo>
                    <a:pt x="20" y="65"/>
                  </a:lnTo>
                  <a:lnTo>
                    <a:pt x="15" y="65"/>
                  </a:lnTo>
                  <a:lnTo>
                    <a:pt x="15" y="60"/>
                  </a:lnTo>
                  <a:lnTo>
                    <a:pt x="15" y="55"/>
                  </a:lnTo>
                  <a:lnTo>
                    <a:pt x="15" y="50"/>
                  </a:lnTo>
                  <a:lnTo>
                    <a:pt x="15" y="45"/>
                  </a:lnTo>
                  <a:lnTo>
                    <a:pt x="15" y="35"/>
                  </a:lnTo>
                  <a:lnTo>
                    <a:pt x="20" y="30"/>
                  </a:lnTo>
                  <a:lnTo>
                    <a:pt x="20" y="25"/>
                  </a:lnTo>
                  <a:lnTo>
                    <a:pt x="10" y="25"/>
                  </a:lnTo>
                  <a:lnTo>
                    <a:pt x="5" y="30"/>
                  </a:lnTo>
                  <a:lnTo>
                    <a:pt x="0" y="30"/>
                  </a:lnTo>
                  <a:lnTo>
                    <a:pt x="0" y="25"/>
                  </a:lnTo>
                  <a:lnTo>
                    <a:pt x="10" y="25"/>
                  </a:lnTo>
                  <a:lnTo>
                    <a:pt x="15" y="25"/>
                  </a:lnTo>
                  <a:lnTo>
                    <a:pt x="20" y="20"/>
                  </a:lnTo>
                  <a:lnTo>
                    <a:pt x="25" y="20"/>
                  </a:lnTo>
                  <a:lnTo>
                    <a:pt x="30" y="15"/>
                  </a:lnTo>
                  <a:lnTo>
                    <a:pt x="30" y="10"/>
                  </a:lnTo>
                  <a:lnTo>
                    <a:pt x="35" y="10"/>
                  </a:lnTo>
                  <a:lnTo>
                    <a:pt x="35" y="15"/>
                  </a:lnTo>
                  <a:lnTo>
                    <a:pt x="40" y="10"/>
                  </a:lnTo>
                  <a:lnTo>
                    <a:pt x="45" y="15"/>
                  </a:lnTo>
                  <a:lnTo>
                    <a:pt x="50" y="15"/>
                  </a:lnTo>
                  <a:lnTo>
                    <a:pt x="50" y="10"/>
                  </a:lnTo>
                  <a:lnTo>
                    <a:pt x="55" y="10"/>
                  </a:lnTo>
                  <a:lnTo>
                    <a:pt x="60" y="10"/>
                  </a:lnTo>
                  <a:lnTo>
                    <a:pt x="66" y="10"/>
                  </a:lnTo>
                  <a:lnTo>
                    <a:pt x="66" y="5"/>
                  </a:lnTo>
                  <a:lnTo>
                    <a:pt x="71" y="5"/>
                  </a:lnTo>
                  <a:lnTo>
                    <a:pt x="71" y="10"/>
                  </a:lnTo>
                  <a:lnTo>
                    <a:pt x="76" y="5"/>
                  </a:lnTo>
                  <a:lnTo>
                    <a:pt x="81" y="5"/>
                  </a:lnTo>
                  <a:lnTo>
                    <a:pt x="86" y="5"/>
                  </a:lnTo>
                  <a:lnTo>
                    <a:pt x="86" y="10"/>
                  </a:lnTo>
                  <a:lnTo>
                    <a:pt x="91" y="10"/>
                  </a:lnTo>
                  <a:lnTo>
                    <a:pt x="96" y="10"/>
                  </a:lnTo>
                  <a:lnTo>
                    <a:pt x="101" y="15"/>
                  </a:lnTo>
                  <a:lnTo>
                    <a:pt x="106" y="15"/>
                  </a:lnTo>
                  <a:lnTo>
                    <a:pt x="111" y="15"/>
                  </a:lnTo>
                  <a:lnTo>
                    <a:pt x="116" y="15"/>
                  </a:lnTo>
                  <a:lnTo>
                    <a:pt x="116" y="10"/>
                  </a:lnTo>
                  <a:lnTo>
                    <a:pt x="121" y="10"/>
                  </a:lnTo>
                  <a:lnTo>
                    <a:pt x="121" y="15"/>
                  </a:lnTo>
                  <a:lnTo>
                    <a:pt x="126" y="15"/>
                  </a:lnTo>
                  <a:lnTo>
                    <a:pt x="131" y="10"/>
                  </a:lnTo>
                  <a:lnTo>
                    <a:pt x="136" y="10"/>
                  </a:lnTo>
                  <a:lnTo>
                    <a:pt x="146" y="15"/>
                  </a:lnTo>
                  <a:lnTo>
                    <a:pt x="151" y="20"/>
                  </a:lnTo>
                  <a:lnTo>
                    <a:pt x="156" y="20"/>
                  </a:lnTo>
                  <a:lnTo>
                    <a:pt x="161" y="20"/>
                  </a:lnTo>
                  <a:lnTo>
                    <a:pt x="171" y="10"/>
                  </a:lnTo>
                  <a:lnTo>
                    <a:pt x="181" y="10"/>
                  </a:lnTo>
                  <a:lnTo>
                    <a:pt x="186" y="10"/>
                  </a:lnTo>
                  <a:lnTo>
                    <a:pt x="197" y="15"/>
                  </a:lnTo>
                  <a:lnTo>
                    <a:pt x="202" y="15"/>
                  </a:lnTo>
                  <a:lnTo>
                    <a:pt x="207" y="15"/>
                  </a:lnTo>
                  <a:lnTo>
                    <a:pt x="207" y="10"/>
                  </a:lnTo>
                  <a:lnTo>
                    <a:pt x="212" y="15"/>
                  </a:lnTo>
                  <a:lnTo>
                    <a:pt x="222" y="20"/>
                  </a:lnTo>
                  <a:lnTo>
                    <a:pt x="227" y="20"/>
                  </a:lnTo>
                  <a:lnTo>
                    <a:pt x="232" y="15"/>
                  </a:lnTo>
                  <a:lnTo>
                    <a:pt x="237" y="10"/>
                  </a:lnTo>
                  <a:lnTo>
                    <a:pt x="237" y="5"/>
                  </a:lnTo>
                  <a:lnTo>
                    <a:pt x="242" y="5"/>
                  </a:lnTo>
                  <a:lnTo>
                    <a:pt x="247" y="5"/>
                  </a:lnTo>
                  <a:lnTo>
                    <a:pt x="252" y="5"/>
                  </a:lnTo>
                  <a:lnTo>
                    <a:pt x="257" y="5"/>
                  </a:lnTo>
                  <a:lnTo>
                    <a:pt x="262" y="0"/>
                  </a:lnTo>
                  <a:lnTo>
                    <a:pt x="267" y="0"/>
                  </a:lnTo>
                  <a:lnTo>
                    <a:pt x="272" y="5"/>
                  </a:lnTo>
                  <a:lnTo>
                    <a:pt x="272" y="15"/>
                  </a:lnTo>
                  <a:lnTo>
                    <a:pt x="272" y="20"/>
                  </a:lnTo>
                  <a:lnTo>
                    <a:pt x="277" y="25"/>
                  </a:lnTo>
                  <a:lnTo>
                    <a:pt x="277" y="30"/>
                  </a:lnTo>
                  <a:lnTo>
                    <a:pt x="282" y="30"/>
                  </a:lnTo>
                  <a:lnTo>
                    <a:pt x="282" y="25"/>
                  </a:lnTo>
                  <a:lnTo>
                    <a:pt x="287" y="25"/>
                  </a:lnTo>
                  <a:lnTo>
                    <a:pt x="287" y="30"/>
                  </a:lnTo>
                  <a:lnTo>
                    <a:pt x="287" y="35"/>
                  </a:lnTo>
                  <a:lnTo>
                    <a:pt x="287" y="40"/>
                  </a:lnTo>
                  <a:lnTo>
                    <a:pt x="287" y="45"/>
                  </a:lnTo>
                  <a:lnTo>
                    <a:pt x="292" y="45"/>
                  </a:lnTo>
                  <a:lnTo>
                    <a:pt x="292" y="40"/>
                  </a:lnTo>
                  <a:lnTo>
                    <a:pt x="302" y="35"/>
                  </a:lnTo>
                  <a:lnTo>
                    <a:pt x="307" y="35"/>
                  </a:lnTo>
                  <a:lnTo>
                    <a:pt x="312" y="35"/>
                  </a:lnTo>
                  <a:lnTo>
                    <a:pt x="318" y="30"/>
                  </a:lnTo>
                  <a:lnTo>
                    <a:pt x="323" y="30"/>
                  </a:lnTo>
                  <a:lnTo>
                    <a:pt x="323" y="35"/>
                  </a:lnTo>
                  <a:lnTo>
                    <a:pt x="328" y="30"/>
                  </a:lnTo>
                  <a:lnTo>
                    <a:pt x="333" y="30"/>
                  </a:lnTo>
                  <a:lnTo>
                    <a:pt x="333" y="25"/>
                  </a:lnTo>
                  <a:lnTo>
                    <a:pt x="328" y="20"/>
                  </a:lnTo>
                  <a:lnTo>
                    <a:pt x="333" y="20"/>
                  </a:lnTo>
                  <a:lnTo>
                    <a:pt x="333" y="25"/>
                  </a:lnTo>
                  <a:lnTo>
                    <a:pt x="338" y="25"/>
                  </a:lnTo>
                  <a:lnTo>
                    <a:pt x="338" y="20"/>
                  </a:lnTo>
                  <a:lnTo>
                    <a:pt x="343" y="25"/>
                  </a:lnTo>
                  <a:lnTo>
                    <a:pt x="348" y="25"/>
                  </a:lnTo>
                  <a:lnTo>
                    <a:pt x="353" y="25"/>
                  </a:lnTo>
                  <a:lnTo>
                    <a:pt x="353" y="20"/>
                  </a:lnTo>
                  <a:lnTo>
                    <a:pt x="358" y="25"/>
                  </a:lnTo>
                  <a:lnTo>
                    <a:pt x="363" y="25"/>
                  </a:lnTo>
                  <a:lnTo>
                    <a:pt x="363" y="20"/>
                  </a:lnTo>
                  <a:lnTo>
                    <a:pt x="368" y="20"/>
                  </a:lnTo>
                  <a:lnTo>
                    <a:pt x="368" y="25"/>
                  </a:lnTo>
                  <a:lnTo>
                    <a:pt x="368" y="30"/>
                  </a:lnTo>
                  <a:lnTo>
                    <a:pt x="368" y="35"/>
                  </a:lnTo>
                  <a:lnTo>
                    <a:pt x="363" y="45"/>
                  </a:lnTo>
                  <a:lnTo>
                    <a:pt x="363" y="50"/>
                  </a:lnTo>
                  <a:lnTo>
                    <a:pt x="363" y="55"/>
                  </a:lnTo>
                  <a:lnTo>
                    <a:pt x="368" y="55"/>
                  </a:lnTo>
                  <a:lnTo>
                    <a:pt x="363" y="60"/>
                  </a:lnTo>
                  <a:lnTo>
                    <a:pt x="358" y="65"/>
                  </a:lnTo>
                  <a:lnTo>
                    <a:pt x="353" y="65"/>
                  </a:lnTo>
                  <a:lnTo>
                    <a:pt x="358" y="75"/>
                  </a:lnTo>
                  <a:lnTo>
                    <a:pt x="363" y="80"/>
                  </a:lnTo>
                  <a:lnTo>
                    <a:pt x="363" y="86"/>
                  </a:lnTo>
                  <a:lnTo>
                    <a:pt x="358" y="86"/>
                  </a:lnTo>
                  <a:lnTo>
                    <a:pt x="353" y="80"/>
                  </a:lnTo>
                  <a:lnTo>
                    <a:pt x="348" y="80"/>
                  </a:lnTo>
                  <a:lnTo>
                    <a:pt x="348" y="75"/>
                  </a:lnTo>
                  <a:lnTo>
                    <a:pt x="343" y="75"/>
                  </a:lnTo>
                  <a:lnTo>
                    <a:pt x="343" y="80"/>
                  </a:lnTo>
                  <a:lnTo>
                    <a:pt x="343" y="86"/>
                  </a:lnTo>
                  <a:lnTo>
                    <a:pt x="343" y="91"/>
                  </a:lnTo>
                  <a:lnTo>
                    <a:pt x="343" y="96"/>
                  </a:lnTo>
                  <a:lnTo>
                    <a:pt x="348" y="96"/>
                  </a:lnTo>
                  <a:lnTo>
                    <a:pt x="353" y="101"/>
                  </a:lnTo>
                  <a:lnTo>
                    <a:pt x="353" y="106"/>
                  </a:lnTo>
                  <a:lnTo>
                    <a:pt x="348" y="111"/>
                  </a:lnTo>
                  <a:lnTo>
                    <a:pt x="348" y="116"/>
                  </a:lnTo>
                  <a:lnTo>
                    <a:pt x="343" y="116"/>
                  </a:lnTo>
                  <a:lnTo>
                    <a:pt x="343" y="121"/>
                  </a:lnTo>
                  <a:lnTo>
                    <a:pt x="348" y="126"/>
                  </a:lnTo>
                  <a:lnTo>
                    <a:pt x="343" y="126"/>
                  </a:lnTo>
                  <a:lnTo>
                    <a:pt x="348" y="131"/>
                  </a:lnTo>
                  <a:lnTo>
                    <a:pt x="348" y="141"/>
                  </a:lnTo>
                  <a:lnTo>
                    <a:pt x="343" y="146"/>
                  </a:lnTo>
                  <a:lnTo>
                    <a:pt x="343" y="156"/>
                  </a:lnTo>
                  <a:lnTo>
                    <a:pt x="343" y="161"/>
                  </a:lnTo>
                  <a:lnTo>
                    <a:pt x="338" y="161"/>
                  </a:lnTo>
                  <a:lnTo>
                    <a:pt x="343" y="176"/>
                  </a:lnTo>
                  <a:lnTo>
                    <a:pt x="338" y="176"/>
                  </a:lnTo>
                  <a:lnTo>
                    <a:pt x="338" y="181"/>
                  </a:lnTo>
                  <a:lnTo>
                    <a:pt x="338" y="191"/>
                  </a:lnTo>
                  <a:lnTo>
                    <a:pt x="333" y="191"/>
                  </a:lnTo>
                  <a:lnTo>
                    <a:pt x="333" y="196"/>
                  </a:lnTo>
                  <a:lnTo>
                    <a:pt x="318" y="201"/>
                  </a:lnTo>
                  <a:lnTo>
                    <a:pt x="323" y="201"/>
                  </a:lnTo>
                  <a:lnTo>
                    <a:pt x="323" y="206"/>
                  </a:lnTo>
                  <a:lnTo>
                    <a:pt x="328" y="217"/>
                  </a:lnTo>
                  <a:lnTo>
                    <a:pt x="328" y="222"/>
                  </a:lnTo>
                  <a:lnTo>
                    <a:pt x="333" y="232"/>
                  </a:lnTo>
                  <a:lnTo>
                    <a:pt x="338" y="237"/>
                  </a:lnTo>
                  <a:lnTo>
                    <a:pt x="338" y="252"/>
                  </a:lnTo>
                  <a:lnTo>
                    <a:pt x="343" y="262"/>
                  </a:lnTo>
                  <a:lnTo>
                    <a:pt x="348" y="267"/>
                  </a:lnTo>
                  <a:lnTo>
                    <a:pt x="348" y="272"/>
                  </a:lnTo>
                  <a:lnTo>
                    <a:pt x="353" y="277"/>
                  </a:lnTo>
                  <a:lnTo>
                    <a:pt x="353" y="282"/>
                  </a:lnTo>
                  <a:lnTo>
                    <a:pt x="348" y="292"/>
                  </a:lnTo>
                  <a:lnTo>
                    <a:pt x="343" y="297"/>
                  </a:lnTo>
                  <a:lnTo>
                    <a:pt x="348" y="302"/>
                  </a:lnTo>
                  <a:lnTo>
                    <a:pt x="343" y="307"/>
                  </a:lnTo>
                  <a:lnTo>
                    <a:pt x="348" y="307"/>
                  </a:lnTo>
                  <a:lnTo>
                    <a:pt x="348" y="312"/>
                  </a:lnTo>
                  <a:lnTo>
                    <a:pt x="353" y="317"/>
                  </a:lnTo>
                  <a:lnTo>
                    <a:pt x="348" y="322"/>
                  </a:lnTo>
                  <a:close/>
                </a:path>
              </a:pathLst>
            </a:custGeom>
            <a:solidFill>
              <a:schemeClr val="accent5"/>
            </a:solidFill>
            <a:ln w="9525">
              <a:solidFill>
                <a:schemeClr val="bg1"/>
              </a:solidFill>
              <a:round/>
              <a:headEnd/>
              <a:tailEnd/>
            </a:ln>
          </p:spPr>
          <p:txBody>
            <a:bodyPr/>
            <a:lstStyle/>
            <a:p>
              <a:endParaRPr lang="en-US" sz="3200" dirty="0"/>
            </a:p>
          </p:txBody>
        </p:sp>
        <p:sp>
          <p:nvSpPr>
            <p:cNvPr id="30" name="Freeform 589">
              <a:extLst>
                <a:ext uri="{FF2B5EF4-FFF2-40B4-BE49-F238E27FC236}">
                  <a16:creationId xmlns:a16="http://schemas.microsoft.com/office/drawing/2014/main" id="{09BDDC1E-F82B-66B8-3122-96B6E881752A}"/>
                </a:ext>
              </a:extLst>
            </p:cNvPr>
            <p:cNvSpPr>
              <a:spLocks/>
            </p:cNvSpPr>
            <p:nvPr/>
          </p:nvSpPr>
          <p:spPr bwMode="auto">
            <a:xfrm rot="770163">
              <a:off x="4946933" y="882808"/>
              <a:ext cx="1110402" cy="1020826"/>
            </a:xfrm>
            <a:custGeom>
              <a:avLst/>
              <a:gdLst>
                <a:gd name="T0" fmla="*/ 2147483647 w 549"/>
                <a:gd name="T1" fmla="*/ 2147483647 h 529"/>
                <a:gd name="T2" fmla="*/ 2147483647 w 549"/>
                <a:gd name="T3" fmla="*/ 2147483647 h 529"/>
                <a:gd name="T4" fmla="*/ 2147483647 w 549"/>
                <a:gd name="T5" fmla="*/ 2147483647 h 529"/>
                <a:gd name="T6" fmla="*/ 2147483647 w 549"/>
                <a:gd name="T7" fmla="*/ 2147483647 h 529"/>
                <a:gd name="T8" fmla="*/ 2147483647 w 549"/>
                <a:gd name="T9" fmla="*/ 2147483647 h 529"/>
                <a:gd name="T10" fmla="*/ 2147483647 w 549"/>
                <a:gd name="T11" fmla="*/ 2147483647 h 529"/>
                <a:gd name="T12" fmla="*/ 2147483647 w 549"/>
                <a:gd name="T13" fmla="*/ 2147483647 h 529"/>
                <a:gd name="T14" fmla="*/ 2147483647 w 549"/>
                <a:gd name="T15" fmla="*/ 2147483647 h 529"/>
                <a:gd name="T16" fmla="*/ 2147483647 w 549"/>
                <a:gd name="T17" fmla="*/ 2147483647 h 529"/>
                <a:gd name="T18" fmla="*/ 2147483647 w 549"/>
                <a:gd name="T19" fmla="*/ 2147483647 h 529"/>
                <a:gd name="T20" fmla="*/ 2147483647 w 549"/>
                <a:gd name="T21" fmla="*/ 2147483647 h 529"/>
                <a:gd name="T22" fmla="*/ 2147483647 w 549"/>
                <a:gd name="T23" fmla="*/ 2147483647 h 529"/>
                <a:gd name="T24" fmla="*/ 2147483647 w 549"/>
                <a:gd name="T25" fmla="*/ 2147483647 h 529"/>
                <a:gd name="T26" fmla="*/ 2147483647 w 549"/>
                <a:gd name="T27" fmla="*/ 2147483647 h 529"/>
                <a:gd name="T28" fmla="*/ 2147483647 w 549"/>
                <a:gd name="T29" fmla="*/ 2147483647 h 529"/>
                <a:gd name="T30" fmla="*/ 2147483647 w 549"/>
                <a:gd name="T31" fmla="*/ 2147483647 h 529"/>
                <a:gd name="T32" fmla="*/ 2114628235 w 549"/>
                <a:gd name="T33" fmla="*/ 2147483647 h 529"/>
                <a:gd name="T34" fmla="*/ 2018510419 w 549"/>
                <a:gd name="T35" fmla="*/ 2147483647 h 529"/>
                <a:gd name="T36" fmla="*/ 2114628235 w 549"/>
                <a:gd name="T37" fmla="*/ 2147483647 h 529"/>
                <a:gd name="T38" fmla="*/ 1826266572 w 549"/>
                <a:gd name="T39" fmla="*/ 2147483647 h 529"/>
                <a:gd name="T40" fmla="*/ 1537915862 w 549"/>
                <a:gd name="T41" fmla="*/ 2147483647 h 529"/>
                <a:gd name="T42" fmla="*/ 1153436041 w 549"/>
                <a:gd name="T43" fmla="*/ 2147483647 h 529"/>
                <a:gd name="T44" fmla="*/ 768957931 w 549"/>
                <a:gd name="T45" fmla="*/ 2147483647 h 529"/>
                <a:gd name="T46" fmla="*/ 865075062 w 549"/>
                <a:gd name="T47" fmla="*/ 2147483647 h 529"/>
                <a:gd name="T48" fmla="*/ 672840628 w 549"/>
                <a:gd name="T49" fmla="*/ 2147483647 h 529"/>
                <a:gd name="T50" fmla="*/ 576713571 w 549"/>
                <a:gd name="T51" fmla="*/ 2147483647 h 529"/>
                <a:gd name="T52" fmla="*/ 768957931 w 549"/>
                <a:gd name="T53" fmla="*/ 2147483647 h 529"/>
                <a:gd name="T54" fmla="*/ 768957931 w 549"/>
                <a:gd name="T55" fmla="*/ 2147483647 h 529"/>
                <a:gd name="T56" fmla="*/ 768957931 w 549"/>
                <a:gd name="T57" fmla="*/ 2147483647 h 529"/>
                <a:gd name="T58" fmla="*/ 480596097 w 549"/>
                <a:gd name="T59" fmla="*/ 2147483647 h 529"/>
                <a:gd name="T60" fmla="*/ 96117431 w 549"/>
                <a:gd name="T61" fmla="*/ 2147483647 h 529"/>
                <a:gd name="T62" fmla="*/ 96117431 w 549"/>
                <a:gd name="T63" fmla="*/ 2147483647 h 529"/>
                <a:gd name="T64" fmla="*/ 384478965 w 549"/>
                <a:gd name="T65" fmla="*/ 2147483647 h 529"/>
                <a:gd name="T66" fmla="*/ 576713571 w 549"/>
                <a:gd name="T67" fmla="*/ 2147483647 h 529"/>
                <a:gd name="T68" fmla="*/ 576713571 w 549"/>
                <a:gd name="T69" fmla="*/ 2147483647 h 529"/>
                <a:gd name="T70" fmla="*/ 384478965 w 549"/>
                <a:gd name="T71" fmla="*/ 2147483647 h 529"/>
                <a:gd name="T72" fmla="*/ 0 w 549"/>
                <a:gd name="T73" fmla="*/ 1695488554 h 529"/>
                <a:gd name="T74" fmla="*/ 96117431 w 549"/>
                <a:gd name="T75" fmla="*/ 1053259706 h 529"/>
                <a:gd name="T76" fmla="*/ 384478965 w 549"/>
                <a:gd name="T77" fmla="*/ 667918723 h 529"/>
                <a:gd name="T78" fmla="*/ 865075062 w 549"/>
                <a:gd name="T79" fmla="*/ 385339913 h 529"/>
                <a:gd name="T80" fmla="*/ 1441788462 w 549"/>
                <a:gd name="T81" fmla="*/ 256889382 h 529"/>
                <a:gd name="T82" fmla="*/ 2018510419 w 549"/>
                <a:gd name="T83" fmla="*/ 667918723 h 529"/>
                <a:gd name="T84" fmla="*/ 2147483647 w 549"/>
                <a:gd name="T85" fmla="*/ 1053259706 h 529"/>
                <a:gd name="T86" fmla="*/ 2147483647 w 549"/>
                <a:gd name="T87" fmla="*/ 2080827219 h 529"/>
                <a:gd name="T88" fmla="*/ 2147483647 w 549"/>
                <a:gd name="T89" fmla="*/ 2147483647 h 529"/>
                <a:gd name="T90" fmla="*/ 2147483647 w 549"/>
                <a:gd name="T91" fmla="*/ 2147483647 h 529"/>
                <a:gd name="T92" fmla="*/ 2147483647 w 549"/>
                <a:gd name="T93" fmla="*/ 2147483647 h 529"/>
                <a:gd name="T94" fmla="*/ 2147483647 w 549"/>
                <a:gd name="T95" fmla="*/ 2147483647 h 529"/>
                <a:gd name="T96" fmla="*/ 2147483647 w 549"/>
                <a:gd name="T97" fmla="*/ 2147483647 h 529"/>
                <a:gd name="T98" fmla="*/ 2147483647 w 549"/>
                <a:gd name="T99" fmla="*/ 2147483647 h 529"/>
                <a:gd name="T100" fmla="*/ 2147483647 w 549"/>
                <a:gd name="T101" fmla="*/ 2147483647 h 529"/>
                <a:gd name="T102" fmla="*/ 2147483647 w 549"/>
                <a:gd name="T103" fmla="*/ 2147483647 h 529"/>
                <a:gd name="T104" fmla="*/ 2147483647 w 549"/>
                <a:gd name="T105" fmla="*/ 2147483647 h 529"/>
                <a:gd name="T106" fmla="*/ 2147483647 w 549"/>
                <a:gd name="T107" fmla="*/ 2147483647 h 529"/>
                <a:gd name="T108" fmla="*/ 2147483647 w 549"/>
                <a:gd name="T109" fmla="*/ 2147483647 h 529"/>
                <a:gd name="T110" fmla="*/ 2147483647 w 549"/>
                <a:gd name="T111" fmla="*/ 2147483647 h 529"/>
                <a:gd name="T112" fmla="*/ 2147483647 w 549"/>
                <a:gd name="T113" fmla="*/ 2147483647 h 529"/>
                <a:gd name="T114" fmla="*/ 2147483647 w 549"/>
                <a:gd name="T115" fmla="*/ 2147483647 h 529"/>
                <a:gd name="T116" fmla="*/ 2147483647 w 549"/>
                <a:gd name="T117" fmla="*/ 2147483647 h 529"/>
                <a:gd name="T118" fmla="*/ 2147483647 w 549"/>
                <a:gd name="T119" fmla="*/ 2147483647 h 529"/>
                <a:gd name="T120" fmla="*/ 2147483647 w 549"/>
                <a:gd name="T121" fmla="*/ 2147483647 h 529"/>
                <a:gd name="T122" fmla="*/ 2147483647 w 549"/>
                <a:gd name="T123" fmla="*/ 2147483647 h 5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9"/>
                <a:gd name="T187" fmla="*/ 0 h 529"/>
                <a:gd name="T188" fmla="*/ 549 w 549"/>
                <a:gd name="T189" fmla="*/ 529 h 5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9" h="529">
                  <a:moveTo>
                    <a:pt x="544" y="403"/>
                  </a:moveTo>
                  <a:lnTo>
                    <a:pt x="544" y="408"/>
                  </a:lnTo>
                  <a:lnTo>
                    <a:pt x="549" y="408"/>
                  </a:lnTo>
                  <a:lnTo>
                    <a:pt x="549" y="414"/>
                  </a:lnTo>
                  <a:lnTo>
                    <a:pt x="544" y="419"/>
                  </a:lnTo>
                  <a:lnTo>
                    <a:pt x="539" y="419"/>
                  </a:lnTo>
                  <a:lnTo>
                    <a:pt x="534" y="419"/>
                  </a:lnTo>
                  <a:lnTo>
                    <a:pt x="534" y="424"/>
                  </a:lnTo>
                  <a:lnTo>
                    <a:pt x="529" y="424"/>
                  </a:lnTo>
                  <a:lnTo>
                    <a:pt x="524" y="429"/>
                  </a:lnTo>
                  <a:lnTo>
                    <a:pt x="529" y="429"/>
                  </a:lnTo>
                  <a:lnTo>
                    <a:pt x="524" y="434"/>
                  </a:lnTo>
                  <a:lnTo>
                    <a:pt x="514" y="429"/>
                  </a:lnTo>
                  <a:lnTo>
                    <a:pt x="509" y="429"/>
                  </a:lnTo>
                  <a:lnTo>
                    <a:pt x="509" y="434"/>
                  </a:lnTo>
                  <a:lnTo>
                    <a:pt x="504" y="434"/>
                  </a:lnTo>
                  <a:lnTo>
                    <a:pt x="504" y="439"/>
                  </a:lnTo>
                  <a:lnTo>
                    <a:pt x="494" y="439"/>
                  </a:lnTo>
                  <a:lnTo>
                    <a:pt x="488" y="444"/>
                  </a:lnTo>
                  <a:lnTo>
                    <a:pt x="494" y="449"/>
                  </a:lnTo>
                  <a:lnTo>
                    <a:pt x="494" y="454"/>
                  </a:lnTo>
                  <a:lnTo>
                    <a:pt x="488" y="454"/>
                  </a:lnTo>
                  <a:lnTo>
                    <a:pt x="488" y="459"/>
                  </a:lnTo>
                  <a:lnTo>
                    <a:pt x="494" y="464"/>
                  </a:lnTo>
                  <a:lnTo>
                    <a:pt x="488" y="464"/>
                  </a:lnTo>
                  <a:lnTo>
                    <a:pt x="483" y="469"/>
                  </a:lnTo>
                  <a:lnTo>
                    <a:pt x="478" y="464"/>
                  </a:lnTo>
                  <a:lnTo>
                    <a:pt x="478" y="469"/>
                  </a:lnTo>
                  <a:lnTo>
                    <a:pt x="473" y="469"/>
                  </a:lnTo>
                  <a:lnTo>
                    <a:pt x="468" y="479"/>
                  </a:lnTo>
                  <a:lnTo>
                    <a:pt x="463" y="479"/>
                  </a:lnTo>
                  <a:lnTo>
                    <a:pt x="463" y="484"/>
                  </a:lnTo>
                  <a:lnTo>
                    <a:pt x="458" y="494"/>
                  </a:lnTo>
                  <a:lnTo>
                    <a:pt x="453" y="494"/>
                  </a:lnTo>
                  <a:lnTo>
                    <a:pt x="453" y="489"/>
                  </a:lnTo>
                  <a:lnTo>
                    <a:pt x="443" y="494"/>
                  </a:lnTo>
                  <a:lnTo>
                    <a:pt x="448" y="499"/>
                  </a:lnTo>
                  <a:lnTo>
                    <a:pt x="448" y="504"/>
                  </a:lnTo>
                  <a:lnTo>
                    <a:pt x="433" y="504"/>
                  </a:lnTo>
                  <a:lnTo>
                    <a:pt x="433" y="499"/>
                  </a:lnTo>
                  <a:lnTo>
                    <a:pt x="428" y="504"/>
                  </a:lnTo>
                  <a:lnTo>
                    <a:pt x="428" y="509"/>
                  </a:lnTo>
                  <a:lnTo>
                    <a:pt x="428" y="504"/>
                  </a:lnTo>
                  <a:lnTo>
                    <a:pt x="418" y="509"/>
                  </a:lnTo>
                  <a:lnTo>
                    <a:pt x="418" y="514"/>
                  </a:lnTo>
                  <a:lnTo>
                    <a:pt x="413" y="514"/>
                  </a:lnTo>
                  <a:lnTo>
                    <a:pt x="413" y="509"/>
                  </a:lnTo>
                  <a:lnTo>
                    <a:pt x="408" y="514"/>
                  </a:lnTo>
                  <a:lnTo>
                    <a:pt x="408" y="519"/>
                  </a:lnTo>
                  <a:lnTo>
                    <a:pt x="413" y="529"/>
                  </a:lnTo>
                  <a:lnTo>
                    <a:pt x="408" y="529"/>
                  </a:lnTo>
                  <a:lnTo>
                    <a:pt x="408" y="524"/>
                  </a:lnTo>
                  <a:lnTo>
                    <a:pt x="403" y="519"/>
                  </a:lnTo>
                  <a:lnTo>
                    <a:pt x="403" y="524"/>
                  </a:lnTo>
                  <a:lnTo>
                    <a:pt x="403" y="529"/>
                  </a:lnTo>
                  <a:lnTo>
                    <a:pt x="393" y="529"/>
                  </a:lnTo>
                  <a:lnTo>
                    <a:pt x="393" y="524"/>
                  </a:lnTo>
                  <a:lnTo>
                    <a:pt x="388" y="529"/>
                  </a:lnTo>
                  <a:lnTo>
                    <a:pt x="383" y="529"/>
                  </a:lnTo>
                  <a:lnTo>
                    <a:pt x="378" y="519"/>
                  </a:lnTo>
                  <a:lnTo>
                    <a:pt x="373" y="519"/>
                  </a:lnTo>
                  <a:lnTo>
                    <a:pt x="378" y="509"/>
                  </a:lnTo>
                  <a:lnTo>
                    <a:pt x="383" y="504"/>
                  </a:lnTo>
                  <a:lnTo>
                    <a:pt x="378" y="499"/>
                  </a:lnTo>
                  <a:lnTo>
                    <a:pt x="378" y="504"/>
                  </a:lnTo>
                  <a:lnTo>
                    <a:pt x="373" y="504"/>
                  </a:lnTo>
                  <a:lnTo>
                    <a:pt x="373" y="499"/>
                  </a:lnTo>
                  <a:lnTo>
                    <a:pt x="368" y="499"/>
                  </a:lnTo>
                  <a:lnTo>
                    <a:pt x="373" y="504"/>
                  </a:lnTo>
                  <a:lnTo>
                    <a:pt x="368" y="499"/>
                  </a:lnTo>
                  <a:lnTo>
                    <a:pt x="368" y="494"/>
                  </a:lnTo>
                  <a:lnTo>
                    <a:pt x="362" y="494"/>
                  </a:lnTo>
                  <a:lnTo>
                    <a:pt x="357" y="494"/>
                  </a:lnTo>
                  <a:lnTo>
                    <a:pt x="352" y="494"/>
                  </a:lnTo>
                  <a:lnTo>
                    <a:pt x="342" y="489"/>
                  </a:lnTo>
                  <a:lnTo>
                    <a:pt x="337" y="484"/>
                  </a:lnTo>
                  <a:lnTo>
                    <a:pt x="332" y="484"/>
                  </a:lnTo>
                  <a:lnTo>
                    <a:pt x="337" y="479"/>
                  </a:lnTo>
                  <a:lnTo>
                    <a:pt x="332" y="474"/>
                  </a:lnTo>
                  <a:lnTo>
                    <a:pt x="332" y="479"/>
                  </a:lnTo>
                  <a:lnTo>
                    <a:pt x="312" y="469"/>
                  </a:lnTo>
                  <a:lnTo>
                    <a:pt x="307" y="469"/>
                  </a:lnTo>
                  <a:lnTo>
                    <a:pt x="302" y="459"/>
                  </a:lnTo>
                  <a:lnTo>
                    <a:pt x="302" y="454"/>
                  </a:lnTo>
                  <a:lnTo>
                    <a:pt x="297" y="449"/>
                  </a:lnTo>
                  <a:lnTo>
                    <a:pt x="292" y="449"/>
                  </a:lnTo>
                  <a:lnTo>
                    <a:pt x="287" y="449"/>
                  </a:lnTo>
                  <a:lnTo>
                    <a:pt x="287" y="454"/>
                  </a:lnTo>
                  <a:lnTo>
                    <a:pt x="282" y="459"/>
                  </a:lnTo>
                  <a:lnTo>
                    <a:pt x="277" y="464"/>
                  </a:lnTo>
                  <a:lnTo>
                    <a:pt x="272" y="464"/>
                  </a:lnTo>
                  <a:lnTo>
                    <a:pt x="277" y="459"/>
                  </a:lnTo>
                  <a:lnTo>
                    <a:pt x="272" y="459"/>
                  </a:lnTo>
                  <a:lnTo>
                    <a:pt x="272" y="464"/>
                  </a:lnTo>
                  <a:lnTo>
                    <a:pt x="252" y="459"/>
                  </a:lnTo>
                  <a:lnTo>
                    <a:pt x="247" y="469"/>
                  </a:lnTo>
                  <a:lnTo>
                    <a:pt x="242" y="469"/>
                  </a:lnTo>
                  <a:lnTo>
                    <a:pt x="242" y="464"/>
                  </a:lnTo>
                  <a:lnTo>
                    <a:pt x="236" y="469"/>
                  </a:lnTo>
                  <a:lnTo>
                    <a:pt x="231" y="469"/>
                  </a:lnTo>
                  <a:lnTo>
                    <a:pt x="231" y="474"/>
                  </a:lnTo>
                  <a:lnTo>
                    <a:pt x="236" y="474"/>
                  </a:lnTo>
                  <a:lnTo>
                    <a:pt x="236" y="479"/>
                  </a:lnTo>
                  <a:lnTo>
                    <a:pt x="231" y="479"/>
                  </a:lnTo>
                  <a:lnTo>
                    <a:pt x="231" y="484"/>
                  </a:lnTo>
                  <a:lnTo>
                    <a:pt x="231" y="489"/>
                  </a:lnTo>
                  <a:lnTo>
                    <a:pt x="221" y="494"/>
                  </a:lnTo>
                  <a:lnTo>
                    <a:pt x="216" y="494"/>
                  </a:lnTo>
                  <a:lnTo>
                    <a:pt x="201" y="494"/>
                  </a:lnTo>
                  <a:lnTo>
                    <a:pt x="196" y="489"/>
                  </a:lnTo>
                  <a:lnTo>
                    <a:pt x="191" y="494"/>
                  </a:lnTo>
                  <a:lnTo>
                    <a:pt x="186" y="494"/>
                  </a:lnTo>
                  <a:lnTo>
                    <a:pt x="186" y="499"/>
                  </a:lnTo>
                  <a:lnTo>
                    <a:pt x="181" y="494"/>
                  </a:lnTo>
                  <a:lnTo>
                    <a:pt x="176" y="499"/>
                  </a:lnTo>
                  <a:lnTo>
                    <a:pt x="171" y="499"/>
                  </a:lnTo>
                  <a:lnTo>
                    <a:pt x="171" y="504"/>
                  </a:lnTo>
                  <a:lnTo>
                    <a:pt x="166" y="504"/>
                  </a:lnTo>
                  <a:lnTo>
                    <a:pt x="161" y="504"/>
                  </a:lnTo>
                  <a:lnTo>
                    <a:pt x="156" y="499"/>
                  </a:lnTo>
                  <a:lnTo>
                    <a:pt x="146" y="499"/>
                  </a:lnTo>
                  <a:lnTo>
                    <a:pt x="141" y="499"/>
                  </a:lnTo>
                  <a:lnTo>
                    <a:pt x="141" y="494"/>
                  </a:lnTo>
                  <a:lnTo>
                    <a:pt x="136" y="499"/>
                  </a:lnTo>
                  <a:lnTo>
                    <a:pt x="136" y="504"/>
                  </a:lnTo>
                  <a:lnTo>
                    <a:pt x="136" y="509"/>
                  </a:lnTo>
                  <a:lnTo>
                    <a:pt x="131" y="509"/>
                  </a:lnTo>
                  <a:lnTo>
                    <a:pt x="126" y="504"/>
                  </a:lnTo>
                  <a:lnTo>
                    <a:pt x="121" y="509"/>
                  </a:lnTo>
                  <a:lnTo>
                    <a:pt x="121" y="514"/>
                  </a:lnTo>
                  <a:lnTo>
                    <a:pt x="116" y="514"/>
                  </a:lnTo>
                  <a:lnTo>
                    <a:pt x="105" y="514"/>
                  </a:lnTo>
                  <a:lnTo>
                    <a:pt x="105" y="509"/>
                  </a:lnTo>
                  <a:lnTo>
                    <a:pt x="100" y="509"/>
                  </a:lnTo>
                  <a:lnTo>
                    <a:pt x="105" y="504"/>
                  </a:lnTo>
                  <a:lnTo>
                    <a:pt x="110" y="499"/>
                  </a:lnTo>
                  <a:lnTo>
                    <a:pt x="105" y="494"/>
                  </a:lnTo>
                  <a:lnTo>
                    <a:pt x="110" y="494"/>
                  </a:lnTo>
                  <a:lnTo>
                    <a:pt x="110" y="489"/>
                  </a:lnTo>
                  <a:lnTo>
                    <a:pt x="105" y="489"/>
                  </a:lnTo>
                  <a:lnTo>
                    <a:pt x="105" y="479"/>
                  </a:lnTo>
                  <a:lnTo>
                    <a:pt x="100" y="479"/>
                  </a:lnTo>
                  <a:lnTo>
                    <a:pt x="105" y="474"/>
                  </a:lnTo>
                  <a:lnTo>
                    <a:pt x="105" y="469"/>
                  </a:lnTo>
                  <a:lnTo>
                    <a:pt x="105" y="464"/>
                  </a:lnTo>
                  <a:lnTo>
                    <a:pt x="100" y="459"/>
                  </a:lnTo>
                  <a:lnTo>
                    <a:pt x="105" y="459"/>
                  </a:lnTo>
                  <a:lnTo>
                    <a:pt x="110" y="454"/>
                  </a:lnTo>
                  <a:lnTo>
                    <a:pt x="116" y="454"/>
                  </a:lnTo>
                  <a:lnTo>
                    <a:pt x="121" y="449"/>
                  </a:lnTo>
                  <a:lnTo>
                    <a:pt x="116" y="449"/>
                  </a:lnTo>
                  <a:lnTo>
                    <a:pt x="110" y="444"/>
                  </a:lnTo>
                  <a:lnTo>
                    <a:pt x="105" y="449"/>
                  </a:lnTo>
                  <a:lnTo>
                    <a:pt x="95" y="434"/>
                  </a:lnTo>
                  <a:lnTo>
                    <a:pt x="100" y="434"/>
                  </a:lnTo>
                  <a:lnTo>
                    <a:pt x="95" y="434"/>
                  </a:lnTo>
                  <a:lnTo>
                    <a:pt x="95" y="429"/>
                  </a:lnTo>
                  <a:lnTo>
                    <a:pt x="95" y="424"/>
                  </a:lnTo>
                  <a:lnTo>
                    <a:pt x="90" y="419"/>
                  </a:lnTo>
                  <a:lnTo>
                    <a:pt x="95" y="419"/>
                  </a:lnTo>
                  <a:lnTo>
                    <a:pt x="90" y="414"/>
                  </a:lnTo>
                  <a:lnTo>
                    <a:pt x="95" y="408"/>
                  </a:lnTo>
                  <a:lnTo>
                    <a:pt x="95" y="414"/>
                  </a:lnTo>
                  <a:lnTo>
                    <a:pt x="95" y="408"/>
                  </a:lnTo>
                  <a:lnTo>
                    <a:pt x="95" y="403"/>
                  </a:lnTo>
                  <a:lnTo>
                    <a:pt x="90" y="393"/>
                  </a:lnTo>
                  <a:lnTo>
                    <a:pt x="85" y="398"/>
                  </a:lnTo>
                  <a:lnTo>
                    <a:pt x="80" y="398"/>
                  </a:lnTo>
                  <a:lnTo>
                    <a:pt x="80" y="393"/>
                  </a:lnTo>
                  <a:lnTo>
                    <a:pt x="75" y="388"/>
                  </a:lnTo>
                  <a:lnTo>
                    <a:pt x="70" y="388"/>
                  </a:lnTo>
                  <a:lnTo>
                    <a:pt x="65" y="393"/>
                  </a:lnTo>
                  <a:lnTo>
                    <a:pt x="70" y="393"/>
                  </a:lnTo>
                  <a:lnTo>
                    <a:pt x="60" y="393"/>
                  </a:lnTo>
                  <a:lnTo>
                    <a:pt x="65" y="388"/>
                  </a:lnTo>
                  <a:lnTo>
                    <a:pt x="60" y="388"/>
                  </a:lnTo>
                  <a:lnTo>
                    <a:pt x="65" y="383"/>
                  </a:lnTo>
                  <a:lnTo>
                    <a:pt x="65" y="378"/>
                  </a:lnTo>
                  <a:lnTo>
                    <a:pt x="60" y="378"/>
                  </a:lnTo>
                  <a:lnTo>
                    <a:pt x="60" y="373"/>
                  </a:lnTo>
                  <a:lnTo>
                    <a:pt x="55" y="373"/>
                  </a:lnTo>
                  <a:lnTo>
                    <a:pt x="50" y="368"/>
                  </a:lnTo>
                  <a:lnTo>
                    <a:pt x="45" y="373"/>
                  </a:lnTo>
                  <a:lnTo>
                    <a:pt x="40" y="373"/>
                  </a:lnTo>
                  <a:lnTo>
                    <a:pt x="40" y="358"/>
                  </a:lnTo>
                  <a:lnTo>
                    <a:pt x="35" y="353"/>
                  </a:lnTo>
                  <a:lnTo>
                    <a:pt x="35" y="348"/>
                  </a:lnTo>
                  <a:lnTo>
                    <a:pt x="35" y="343"/>
                  </a:lnTo>
                  <a:lnTo>
                    <a:pt x="40" y="343"/>
                  </a:lnTo>
                  <a:lnTo>
                    <a:pt x="45" y="338"/>
                  </a:lnTo>
                  <a:lnTo>
                    <a:pt x="40" y="333"/>
                  </a:lnTo>
                  <a:lnTo>
                    <a:pt x="45" y="323"/>
                  </a:lnTo>
                  <a:lnTo>
                    <a:pt x="40" y="323"/>
                  </a:lnTo>
                  <a:lnTo>
                    <a:pt x="40" y="318"/>
                  </a:lnTo>
                  <a:lnTo>
                    <a:pt x="35" y="318"/>
                  </a:lnTo>
                  <a:lnTo>
                    <a:pt x="35" y="313"/>
                  </a:lnTo>
                  <a:lnTo>
                    <a:pt x="40" y="313"/>
                  </a:lnTo>
                  <a:lnTo>
                    <a:pt x="40" y="308"/>
                  </a:lnTo>
                  <a:lnTo>
                    <a:pt x="40" y="303"/>
                  </a:lnTo>
                  <a:lnTo>
                    <a:pt x="35" y="303"/>
                  </a:lnTo>
                  <a:lnTo>
                    <a:pt x="30" y="308"/>
                  </a:lnTo>
                  <a:lnTo>
                    <a:pt x="30" y="303"/>
                  </a:lnTo>
                  <a:lnTo>
                    <a:pt x="30" y="298"/>
                  </a:lnTo>
                  <a:lnTo>
                    <a:pt x="25" y="298"/>
                  </a:lnTo>
                  <a:lnTo>
                    <a:pt x="25" y="293"/>
                  </a:lnTo>
                  <a:lnTo>
                    <a:pt x="25" y="288"/>
                  </a:lnTo>
                  <a:lnTo>
                    <a:pt x="25" y="283"/>
                  </a:lnTo>
                  <a:lnTo>
                    <a:pt x="30" y="288"/>
                  </a:lnTo>
                  <a:lnTo>
                    <a:pt x="30" y="293"/>
                  </a:lnTo>
                  <a:lnTo>
                    <a:pt x="35" y="298"/>
                  </a:lnTo>
                  <a:lnTo>
                    <a:pt x="40" y="293"/>
                  </a:lnTo>
                  <a:lnTo>
                    <a:pt x="40" y="298"/>
                  </a:lnTo>
                  <a:lnTo>
                    <a:pt x="45" y="293"/>
                  </a:lnTo>
                  <a:lnTo>
                    <a:pt x="40" y="293"/>
                  </a:lnTo>
                  <a:lnTo>
                    <a:pt x="35" y="293"/>
                  </a:lnTo>
                  <a:lnTo>
                    <a:pt x="40" y="288"/>
                  </a:lnTo>
                  <a:lnTo>
                    <a:pt x="45" y="288"/>
                  </a:lnTo>
                  <a:lnTo>
                    <a:pt x="40" y="283"/>
                  </a:lnTo>
                  <a:lnTo>
                    <a:pt x="35" y="277"/>
                  </a:lnTo>
                  <a:lnTo>
                    <a:pt x="35" y="272"/>
                  </a:lnTo>
                  <a:lnTo>
                    <a:pt x="35" y="267"/>
                  </a:lnTo>
                  <a:lnTo>
                    <a:pt x="35" y="262"/>
                  </a:lnTo>
                  <a:lnTo>
                    <a:pt x="35" y="257"/>
                  </a:lnTo>
                  <a:lnTo>
                    <a:pt x="40" y="262"/>
                  </a:lnTo>
                  <a:lnTo>
                    <a:pt x="40" y="257"/>
                  </a:lnTo>
                  <a:lnTo>
                    <a:pt x="40" y="247"/>
                  </a:lnTo>
                  <a:lnTo>
                    <a:pt x="35" y="242"/>
                  </a:lnTo>
                  <a:lnTo>
                    <a:pt x="30" y="242"/>
                  </a:lnTo>
                  <a:lnTo>
                    <a:pt x="30" y="237"/>
                  </a:lnTo>
                  <a:lnTo>
                    <a:pt x="35" y="237"/>
                  </a:lnTo>
                  <a:lnTo>
                    <a:pt x="40" y="237"/>
                  </a:lnTo>
                  <a:lnTo>
                    <a:pt x="40" y="232"/>
                  </a:lnTo>
                  <a:lnTo>
                    <a:pt x="35" y="237"/>
                  </a:lnTo>
                  <a:lnTo>
                    <a:pt x="35" y="232"/>
                  </a:lnTo>
                  <a:lnTo>
                    <a:pt x="30" y="227"/>
                  </a:lnTo>
                  <a:lnTo>
                    <a:pt x="25" y="227"/>
                  </a:lnTo>
                  <a:lnTo>
                    <a:pt x="25" y="222"/>
                  </a:lnTo>
                  <a:lnTo>
                    <a:pt x="20" y="222"/>
                  </a:lnTo>
                  <a:lnTo>
                    <a:pt x="20" y="212"/>
                  </a:lnTo>
                  <a:lnTo>
                    <a:pt x="25" y="207"/>
                  </a:lnTo>
                  <a:lnTo>
                    <a:pt x="20" y="207"/>
                  </a:lnTo>
                  <a:lnTo>
                    <a:pt x="25" y="207"/>
                  </a:lnTo>
                  <a:lnTo>
                    <a:pt x="25" y="202"/>
                  </a:lnTo>
                  <a:lnTo>
                    <a:pt x="20" y="202"/>
                  </a:lnTo>
                  <a:lnTo>
                    <a:pt x="15" y="197"/>
                  </a:lnTo>
                  <a:lnTo>
                    <a:pt x="10" y="197"/>
                  </a:lnTo>
                  <a:lnTo>
                    <a:pt x="10" y="192"/>
                  </a:lnTo>
                  <a:lnTo>
                    <a:pt x="5" y="192"/>
                  </a:lnTo>
                  <a:lnTo>
                    <a:pt x="5" y="187"/>
                  </a:lnTo>
                  <a:lnTo>
                    <a:pt x="5" y="182"/>
                  </a:lnTo>
                  <a:lnTo>
                    <a:pt x="5" y="177"/>
                  </a:lnTo>
                  <a:lnTo>
                    <a:pt x="10" y="182"/>
                  </a:lnTo>
                  <a:lnTo>
                    <a:pt x="10" y="177"/>
                  </a:lnTo>
                  <a:lnTo>
                    <a:pt x="5" y="172"/>
                  </a:lnTo>
                  <a:lnTo>
                    <a:pt x="5" y="167"/>
                  </a:lnTo>
                  <a:lnTo>
                    <a:pt x="5" y="162"/>
                  </a:lnTo>
                  <a:lnTo>
                    <a:pt x="5" y="167"/>
                  </a:lnTo>
                  <a:lnTo>
                    <a:pt x="5" y="162"/>
                  </a:lnTo>
                  <a:lnTo>
                    <a:pt x="5" y="157"/>
                  </a:lnTo>
                  <a:lnTo>
                    <a:pt x="10" y="157"/>
                  </a:lnTo>
                  <a:lnTo>
                    <a:pt x="10" y="151"/>
                  </a:lnTo>
                  <a:lnTo>
                    <a:pt x="15" y="146"/>
                  </a:lnTo>
                  <a:lnTo>
                    <a:pt x="20" y="146"/>
                  </a:lnTo>
                  <a:lnTo>
                    <a:pt x="20" y="141"/>
                  </a:lnTo>
                  <a:lnTo>
                    <a:pt x="25" y="136"/>
                  </a:lnTo>
                  <a:lnTo>
                    <a:pt x="30" y="141"/>
                  </a:lnTo>
                  <a:lnTo>
                    <a:pt x="35" y="136"/>
                  </a:lnTo>
                  <a:lnTo>
                    <a:pt x="30" y="131"/>
                  </a:lnTo>
                  <a:lnTo>
                    <a:pt x="35" y="131"/>
                  </a:lnTo>
                  <a:lnTo>
                    <a:pt x="35" y="126"/>
                  </a:lnTo>
                  <a:lnTo>
                    <a:pt x="35" y="121"/>
                  </a:lnTo>
                  <a:lnTo>
                    <a:pt x="30" y="126"/>
                  </a:lnTo>
                  <a:lnTo>
                    <a:pt x="30" y="121"/>
                  </a:lnTo>
                  <a:lnTo>
                    <a:pt x="25" y="121"/>
                  </a:lnTo>
                  <a:lnTo>
                    <a:pt x="20" y="116"/>
                  </a:lnTo>
                  <a:lnTo>
                    <a:pt x="15" y="116"/>
                  </a:lnTo>
                  <a:lnTo>
                    <a:pt x="15" y="111"/>
                  </a:lnTo>
                  <a:lnTo>
                    <a:pt x="25" y="111"/>
                  </a:lnTo>
                  <a:lnTo>
                    <a:pt x="25" y="106"/>
                  </a:lnTo>
                  <a:lnTo>
                    <a:pt x="30" y="106"/>
                  </a:lnTo>
                  <a:lnTo>
                    <a:pt x="35" y="106"/>
                  </a:lnTo>
                  <a:lnTo>
                    <a:pt x="40" y="101"/>
                  </a:lnTo>
                  <a:lnTo>
                    <a:pt x="45" y="101"/>
                  </a:lnTo>
                  <a:lnTo>
                    <a:pt x="45" y="91"/>
                  </a:lnTo>
                  <a:lnTo>
                    <a:pt x="35" y="91"/>
                  </a:lnTo>
                  <a:lnTo>
                    <a:pt x="30" y="91"/>
                  </a:lnTo>
                  <a:lnTo>
                    <a:pt x="25" y="86"/>
                  </a:lnTo>
                  <a:lnTo>
                    <a:pt x="20" y="86"/>
                  </a:lnTo>
                  <a:lnTo>
                    <a:pt x="20" y="81"/>
                  </a:lnTo>
                  <a:lnTo>
                    <a:pt x="10" y="81"/>
                  </a:lnTo>
                  <a:lnTo>
                    <a:pt x="10" y="86"/>
                  </a:lnTo>
                  <a:lnTo>
                    <a:pt x="10" y="81"/>
                  </a:lnTo>
                  <a:lnTo>
                    <a:pt x="5" y="81"/>
                  </a:lnTo>
                  <a:lnTo>
                    <a:pt x="5" y="76"/>
                  </a:lnTo>
                  <a:lnTo>
                    <a:pt x="0" y="71"/>
                  </a:lnTo>
                  <a:lnTo>
                    <a:pt x="0" y="66"/>
                  </a:lnTo>
                  <a:lnTo>
                    <a:pt x="5" y="61"/>
                  </a:lnTo>
                  <a:lnTo>
                    <a:pt x="5" y="66"/>
                  </a:lnTo>
                  <a:lnTo>
                    <a:pt x="5" y="61"/>
                  </a:lnTo>
                  <a:lnTo>
                    <a:pt x="10" y="56"/>
                  </a:lnTo>
                  <a:lnTo>
                    <a:pt x="5" y="51"/>
                  </a:lnTo>
                  <a:lnTo>
                    <a:pt x="0" y="51"/>
                  </a:lnTo>
                  <a:lnTo>
                    <a:pt x="5" y="46"/>
                  </a:lnTo>
                  <a:lnTo>
                    <a:pt x="5" y="41"/>
                  </a:lnTo>
                  <a:lnTo>
                    <a:pt x="5" y="36"/>
                  </a:lnTo>
                  <a:lnTo>
                    <a:pt x="5" y="31"/>
                  </a:lnTo>
                  <a:lnTo>
                    <a:pt x="5" y="26"/>
                  </a:lnTo>
                  <a:lnTo>
                    <a:pt x="10" y="26"/>
                  </a:lnTo>
                  <a:lnTo>
                    <a:pt x="10" y="20"/>
                  </a:lnTo>
                  <a:lnTo>
                    <a:pt x="15" y="20"/>
                  </a:lnTo>
                  <a:lnTo>
                    <a:pt x="20" y="20"/>
                  </a:lnTo>
                  <a:lnTo>
                    <a:pt x="20" y="26"/>
                  </a:lnTo>
                  <a:lnTo>
                    <a:pt x="20" y="31"/>
                  </a:lnTo>
                  <a:lnTo>
                    <a:pt x="25" y="31"/>
                  </a:lnTo>
                  <a:lnTo>
                    <a:pt x="30" y="31"/>
                  </a:lnTo>
                  <a:lnTo>
                    <a:pt x="30" y="26"/>
                  </a:lnTo>
                  <a:lnTo>
                    <a:pt x="35" y="26"/>
                  </a:lnTo>
                  <a:lnTo>
                    <a:pt x="35" y="20"/>
                  </a:lnTo>
                  <a:lnTo>
                    <a:pt x="40" y="15"/>
                  </a:lnTo>
                  <a:lnTo>
                    <a:pt x="45" y="15"/>
                  </a:lnTo>
                  <a:lnTo>
                    <a:pt x="45" y="10"/>
                  </a:lnTo>
                  <a:lnTo>
                    <a:pt x="50" y="5"/>
                  </a:lnTo>
                  <a:lnTo>
                    <a:pt x="55" y="5"/>
                  </a:lnTo>
                  <a:lnTo>
                    <a:pt x="60" y="5"/>
                  </a:lnTo>
                  <a:lnTo>
                    <a:pt x="65" y="0"/>
                  </a:lnTo>
                  <a:lnTo>
                    <a:pt x="70" y="0"/>
                  </a:lnTo>
                  <a:lnTo>
                    <a:pt x="70" y="5"/>
                  </a:lnTo>
                  <a:lnTo>
                    <a:pt x="75" y="10"/>
                  </a:lnTo>
                  <a:lnTo>
                    <a:pt x="80" y="10"/>
                  </a:lnTo>
                  <a:lnTo>
                    <a:pt x="85" y="10"/>
                  </a:lnTo>
                  <a:lnTo>
                    <a:pt x="90" y="10"/>
                  </a:lnTo>
                  <a:lnTo>
                    <a:pt x="90" y="15"/>
                  </a:lnTo>
                  <a:lnTo>
                    <a:pt x="95" y="15"/>
                  </a:lnTo>
                  <a:lnTo>
                    <a:pt x="95" y="20"/>
                  </a:lnTo>
                  <a:lnTo>
                    <a:pt x="100" y="26"/>
                  </a:lnTo>
                  <a:lnTo>
                    <a:pt x="105" y="26"/>
                  </a:lnTo>
                  <a:lnTo>
                    <a:pt x="105" y="31"/>
                  </a:lnTo>
                  <a:lnTo>
                    <a:pt x="110" y="31"/>
                  </a:lnTo>
                  <a:lnTo>
                    <a:pt x="116" y="31"/>
                  </a:lnTo>
                  <a:lnTo>
                    <a:pt x="121" y="31"/>
                  </a:lnTo>
                  <a:lnTo>
                    <a:pt x="126" y="36"/>
                  </a:lnTo>
                  <a:lnTo>
                    <a:pt x="126" y="41"/>
                  </a:lnTo>
                  <a:lnTo>
                    <a:pt x="131" y="41"/>
                  </a:lnTo>
                  <a:lnTo>
                    <a:pt x="136" y="41"/>
                  </a:lnTo>
                  <a:lnTo>
                    <a:pt x="136" y="51"/>
                  </a:lnTo>
                  <a:lnTo>
                    <a:pt x="136" y="56"/>
                  </a:lnTo>
                  <a:lnTo>
                    <a:pt x="131" y="61"/>
                  </a:lnTo>
                  <a:lnTo>
                    <a:pt x="136" y="61"/>
                  </a:lnTo>
                  <a:lnTo>
                    <a:pt x="141" y="66"/>
                  </a:lnTo>
                  <a:lnTo>
                    <a:pt x="141" y="71"/>
                  </a:lnTo>
                  <a:lnTo>
                    <a:pt x="146" y="76"/>
                  </a:lnTo>
                  <a:lnTo>
                    <a:pt x="146" y="81"/>
                  </a:lnTo>
                  <a:lnTo>
                    <a:pt x="151" y="81"/>
                  </a:lnTo>
                  <a:lnTo>
                    <a:pt x="156" y="86"/>
                  </a:lnTo>
                  <a:lnTo>
                    <a:pt x="156" y="81"/>
                  </a:lnTo>
                  <a:lnTo>
                    <a:pt x="161" y="86"/>
                  </a:lnTo>
                  <a:lnTo>
                    <a:pt x="166" y="86"/>
                  </a:lnTo>
                  <a:lnTo>
                    <a:pt x="171" y="91"/>
                  </a:lnTo>
                  <a:lnTo>
                    <a:pt x="176" y="91"/>
                  </a:lnTo>
                  <a:lnTo>
                    <a:pt x="176" y="96"/>
                  </a:lnTo>
                  <a:lnTo>
                    <a:pt x="176" y="101"/>
                  </a:lnTo>
                  <a:lnTo>
                    <a:pt x="181" y="106"/>
                  </a:lnTo>
                  <a:lnTo>
                    <a:pt x="186" y="101"/>
                  </a:lnTo>
                  <a:lnTo>
                    <a:pt x="191" y="101"/>
                  </a:lnTo>
                  <a:lnTo>
                    <a:pt x="201" y="101"/>
                  </a:lnTo>
                  <a:lnTo>
                    <a:pt x="206" y="101"/>
                  </a:lnTo>
                  <a:lnTo>
                    <a:pt x="211" y="106"/>
                  </a:lnTo>
                  <a:lnTo>
                    <a:pt x="211" y="111"/>
                  </a:lnTo>
                  <a:lnTo>
                    <a:pt x="216" y="116"/>
                  </a:lnTo>
                  <a:lnTo>
                    <a:pt x="221" y="121"/>
                  </a:lnTo>
                  <a:lnTo>
                    <a:pt x="221" y="126"/>
                  </a:lnTo>
                  <a:lnTo>
                    <a:pt x="221" y="131"/>
                  </a:lnTo>
                  <a:lnTo>
                    <a:pt x="216" y="131"/>
                  </a:lnTo>
                  <a:lnTo>
                    <a:pt x="206" y="136"/>
                  </a:lnTo>
                  <a:lnTo>
                    <a:pt x="201" y="136"/>
                  </a:lnTo>
                  <a:lnTo>
                    <a:pt x="196" y="141"/>
                  </a:lnTo>
                  <a:lnTo>
                    <a:pt x="191" y="146"/>
                  </a:lnTo>
                  <a:lnTo>
                    <a:pt x="186" y="146"/>
                  </a:lnTo>
                  <a:lnTo>
                    <a:pt x="176" y="157"/>
                  </a:lnTo>
                  <a:lnTo>
                    <a:pt x="171" y="162"/>
                  </a:lnTo>
                  <a:lnTo>
                    <a:pt x="181" y="167"/>
                  </a:lnTo>
                  <a:lnTo>
                    <a:pt x="186" y="167"/>
                  </a:lnTo>
                  <a:lnTo>
                    <a:pt x="191" y="172"/>
                  </a:lnTo>
                  <a:lnTo>
                    <a:pt x="196" y="172"/>
                  </a:lnTo>
                  <a:lnTo>
                    <a:pt x="196" y="177"/>
                  </a:lnTo>
                  <a:lnTo>
                    <a:pt x="201" y="177"/>
                  </a:lnTo>
                  <a:lnTo>
                    <a:pt x="206" y="177"/>
                  </a:lnTo>
                  <a:lnTo>
                    <a:pt x="211" y="187"/>
                  </a:lnTo>
                  <a:lnTo>
                    <a:pt x="216" y="192"/>
                  </a:lnTo>
                  <a:lnTo>
                    <a:pt x="221" y="197"/>
                  </a:lnTo>
                  <a:lnTo>
                    <a:pt x="216" y="197"/>
                  </a:lnTo>
                  <a:lnTo>
                    <a:pt x="216" y="202"/>
                  </a:lnTo>
                  <a:lnTo>
                    <a:pt x="216" y="207"/>
                  </a:lnTo>
                  <a:lnTo>
                    <a:pt x="216" y="212"/>
                  </a:lnTo>
                  <a:lnTo>
                    <a:pt x="216" y="217"/>
                  </a:lnTo>
                  <a:lnTo>
                    <a:pt x="216" y="222"/>
                  </a:lnTo>
                  <a:lnTo>
                    <a:pt x="221" y="227"/>
                  </a:lnTo>
                  <a:lnTo>
                    <a:pt x="226" y="227"/>
                  </a:lnTo>
                  <a:lnTo>
                    <a:pt x="231" y="227"/>
                  </a:lnTo>
                  <a:lnTo>
                    <a:pt x="231" y="222"/>
                  </a:lnTo>
                  <a:lnTo>
                    <a:pt x="236" y="227"/>
                  </a:lnTo>
                  <a:lnTo>
                    <a:pt x="236" y="242"/>
                  </a:lnTo>
                  <a:lnTo>
                    <a:pt x="236" y="247"/>
                  </a:lnTo>
                  <a:lnTo>
                    <a:pt x="236" y="252"/>
                  </a:lnTo>
                  <a:lnTo>
                    <a:pt x="236" y="257"/>
                  </a:lnTo>
                  <a:lnTo>
                    <a:pt x="242" y="257"/>
                  </a:lnTo>
                  <a:lnTo>
                    <a:pt x="247" y="257"/>
                  </a:lnTo>
                  <a:lnTo>
                    <a:pt x="252" y="247"/>
                  </a:lnTo>
                  <a:lnTo>
                    <a:pt x="257" y="247"/>
                  </a:lnTo>
                  <a:lnTo>
                    <a:pt x="262" y="252"/>
                  </a:lnTo>
                  <a:lnTo>
                    <a:pt x="267" y="252"/>
                  </a:lnTo>
                  <a:lnTo>
                    <a:pt x="272" y="252"/>
                  </a:lnTo>
                  <a:lnTo>
                    <a:pt x="277" y="247"/>
                  </a:lnTo>
                  <a:lnTo>
                    <a:pt x="282" y="247"/>
                  </a:lnTo>
                  <a:lnTo>
                    <a:pt x="287" y="247"/>
                  </a:lnTo>
                  <a:lnTo>
                    <a:pt x="292" y="242"/>
                  </a:lnTo>
                  <a:lnTo>
                    <a:pt x="297" y="242"/>
                  </a:lnTo>
                  <a:lnTo>
                    <a:pt x="297" y="237"/>
                  </a:lnTo>
                  <a:lnTo>
                    <a:pt x="302" y="237"/>
                  </a:lnTo>
                  <a:lnTo>
                    <a:pt x="302" y="242"/>
                  </a:lnTo>
                  <a:lnTo>
                    <a:pt x="302" y="247"/>
                  </a:lnTo>
                  <a:lnTo>
                    <a:pt x="307" y="252"/>
                  </a:lnTo>
                  <a:lnTo>
                    <a:pt x="312" y="252"/>
                  </a:lnTo>
                  <a:lnTo>
                    <a:pt x="317" y="252"/>
                  </a:lnTo>
                  <a:lnTo>
                    <a:pt x="322" y="252"/>
                  </a:lnTo>
                  <a:lnTo>
                    <a:pt x="322" y="247"/>
                  </a:lnTo>
                  <a:lnTo>
                    <a:pt x="332" y="247"/>
                  </a:lnTo>
                  <a:lnTo>
                    <a:pt x="332" y="237"/>
                  </a:lnTo>
                  <a:lnTo>
                    <a:pt x="342" y="237"/>
                  </a:lnTo>
                  <a:lnTo>
                    <a:pt x="342" y="232"/>
                  </a:lnTo>
                  <a:lnTo>
                    <a:pt x="342" y="227"/>
                  </a:lnTo>
                  <a:lnTo>
                    <a:pt x="347" y="222"/>
                  </a:lnTo>
                  <a:lnTo>
                    <a:pt x="352" y="222"/>
                  </a:lnTo>
                  <a:lnTo>
                    <a:pt x="357" y="222"/>
                  </a:lnTo>
                  <a:lnTo>
                    <a:pt x="362" y="222"/>
                  </a:lnTo>
                  <a:lnTo>
                    <a:pt x="368" y="222"/>
                  </a:lnTo>
                  <a:lnTo>
                    <a:pt x="368" y="217"/>
                  </a:lnTo>
                  <a:lnTo>
                    <a:pt x="378" y="217"/>
                  </a:lnTo>
                  <a:lnTo>
                    <a:pt x="378" y="222"/>
                  </a:lnTo>
                  <a:lnTo>
                    <a:pt x="378" y="227"/>
                  </a:lnTo>
                  <a:lnTo>
                    <a:pt x="383" y="237"/>
                  </a:lnTo>
                  <a:lnTo>
                    <a:pt x="388" y="237"/>
                  </a:lnTo>
                  <a:lnTo>
                    <a:pt x="393" y="242"/>
                  </a:lnTo>
                  <a:lnTo>
                    <a:pt x="393" y="247"/>
                  </a:lnTo>
                  <a:lnTo>
                    <a:pt x="398" y="247"/>
                  </a:lnTo>
                  <a:lnTo>
                    <a:pt x="393" y="252"/>
                  </a:lnTo>
                  <a:lnTo>
                    <a:pt x="398" y="252"/>
                  </a:lnTo>
                  <a:lnTo>
                    <a:pt x="408" y="257"/>
                  </a:lnTo>
                  <a:lnTo>
                    <a:pt x="413" y="252"/>
                  </a:lnTo>
                  <a:lnTo>
                    <a:pt x="418" y="252"/>
                  </a:lnTo>
                  <a:lnTo>
                    <a:pt x="418" y="247"/>
                  </a:lnTo>
                  <a:lnTo>
                    <a:pt x="423" y="242"/>
                  </a:lnTo>
                  <a:lnTo>
                    <a:pt x="428" y="247"/>
                  </a:lnTo>
                  <a:lnTo>
                    <a:pt x="428" y="242"/>
                  </a:lnTo>
                  <a:lnTo>
                    <a:pt x="438" y="242"/>
                  </a:lnTo>
                  <a:lnTo>
                    <a:pt x="443" y="247"/>
                  </a:lnTo>
                  <a:lnTo>
                    <a:pt x="438" y="252"/>
                  </a:lnTo>
                  <a:lnTo>
                    <a:pt x="433" y="257"/>
                  </a:lnTo>
                  <a:lnTo>
                    <a:pt x="428" y="257"/>
                  </a:lnTo>
                  <a:lnTo>
                    <a:pt x="428" y="262"/>
                  </a:lnTo>
                  <a:lnTo>
                    <a:pt x="433" y="262"/>
                  </a:lnTo>
                  <a:lnTo>
                    <a:pt x="433" y="267"/>
                  </a:lnTo>
                  <a:lnTo>
                    <a:pt x="438" y="272"/>
                  </a:lnTo>
                  <a:lnTo>
                    <a:pt x="443" y="277"/>
                  </a:lnTo>
                  <a:lnTo>
                    <a:pt x="448" y="277"/>
                  </a:lnTo>
                  <a:lnTo>
                    <a:pt x="448" y="288"/>
                  </a:lnTo>
                  <a:lnTo>
                    <a:pt x="453" y="293"/>
                  </a:lnTo>
                  <a:lnTo>
                    <a:pt x="458" y="298"/>
                  </a:lnTo>
                  <a:lnTo>
                    <a:pt x="458" y="303"/>
                  </a:lnTo>
                  <a:lnTo>
                    <a:pt x="463" y="308"/>
                  </a:lnTo>
                  <a:lnTo>
                    <a:pt x="468" y="308"/>
                  </a:lnTo>
                  <a:lnTo>
                    <a:pt x="473" y="308"/>
                  </a:lnTo>
                  <a:lnTo>
                    <a:pt x="478" y="313"/>
                  </a:lnTo>
                  <a:lnTo>
                    <a:pt x="478" y="328"/>
                  </a:lnTo>
                  <a:lnTo>
                    <a:pt x="483" y="333"/>
                  </a:lnTo>
                  <a:lnTo>
                    <a:pt x="488" y="333"/>
                  </a:lnTo>
                  <a:lnTo>
                    <a:pt x="483" y="338"/>
                  </a:lnTo>
                  <a:lnTo>
                    <a:pt x="478" y="338"/>
                  </a:lnTo>
                  <a:lnTo>
                    <a:pt x="473" y="343"/>
                  </a:lnTo>
                  <a:lnTo>
                    <a:pt x="473" y="348"/>
                  </a:lnTo>
                  <a:lnTo>
                    <a:pt x="483" y="353"/>
                  </a:lnTo>
                  <a:lnTo>
                    <a:pt x="483" y="358"/>
                  </a:lnTo>
                  <a:lnTo>
                    <a:pt x="478" y="358"/>
                  </a:lnTo>
                  <a:lnTo>
                    <a:pt x="478" y="363"/>
                  </a:lnTo>
                  <a:lnTo>
                    <a:pt x="483" y="363"/>
                  </a:lnTo>
                  <a:lnTo>
                    <a:pt x="488" y="363"/>
                  </a:lnTo>
                  <a:lnTo>
                    <a:pt x="488" y="368"/>
                  </a:lnTo>
                  <a:lnTo>
                    <a:pt x="494" y="378"/>
                  </a:lnTo>
                  <a:lnTo>
                    <a:pt x="499" y="383"/>
                  </a:lnTo>
                  <a:lnTo>
                    <a:pt x="504" y="383"/>
                  </a:lnTo>
                  <a:lnTo>
                    <a:pt x="509" y="383"/>
                  </a:lnTo>
                  <a:lnTo>
                    <a:pt x="514" y="383"/>
                  </a:lnTo>
                  <a:lnTo>
                    <a:pt x="519" y="383"/>
                  </a:lnTo>
                  <a:lnTo>
                    <a:pt x="524" y="388"/>
                  </a:lnTo>
                  <a:lnTo>
                    <a:pt x="524" y="393"/>
                  </a:lnTo>
                  <a:lnTo>
                    <a:pt x="524" y="398"/>
                  </a:lnTo>
                  <a:lnTo>
                    <a:pt x="534" y="403"/>
                  </a:lnTo>
                  <a:lnTo>
                    <a:pt x="539" y="403"/>
                  </a:lnTo>
                  <a:lnTo>
                    <a:pt x="544" y="403"/>
                  </a:lnTo>
                  <a:close/>
                </a:path>
              </a:pathLst>
            </a:custGeom>
            <a:solidFill>
              <a:schemeClr val="accent2"/>
            </a:solidFill>
            <a:ln w="9525">
              <a:solidFill>
                <a:schemeClr val="bg1"/>
              </a:solidFill>
              <a:round/>
              <a:headEnd/>
              <a:tailEnd/>
            </a:ln>
          </p:spPr>
          <p:txBody>
            <a:bodyPr/>
            <a:lstStyle/>
            <a:p>
              <a:endParaRPr lang="en-US" sz="3200" dirty="0"/>
            </a:p>
          </p:txBody>
        </p:sp>
        <p:sp>
          <p:nvSpPr>
            <p:cNvPr id="31" name="Freeform 596">
              <a:extLst>
                <a:ext uri="{FF2B5EF4-FFF2-40B4-BE49-F238E27FC236}">
                  <a16:creationId xmlns:a16="http://schemas.microsoft.com/office/drawing/2014/main" id="{6BB9A309-B33B-0B8C-B9C3-76C3EA568DD8}"/>
                </a:ext>
              </a:extLst>
            </p:cNvPr>
            <p:cNvSpPr>
              <a:spLocks/>
            </p:cNvSpPr>
            <p:nvPr/>
          </p:nvSpPr>
          <p:spPr bwMode="auto">
            <a:xfrm rot="770163">
              <a:off x="2155606" y="1979630"/>
              <a:ext cx="735225" cy="896166"/>
            </a:xfrm>
            <a:custGeom>
              <a:avLst/>
              <a:gdLst>
                <a:gd name="T0" fmla="*/ 2147483647 w 363"/>
                <a:gd name="T1" fmla="*/ 2147483647 h 464"/>
                <a:gd name="T2" fmla="*/ 2147483647 w 363"/>
                <a:gd name="T3" fmla="*/ 2147483647 h 464"/>
                <a:gd name="T4" fmla="*/ 2147483647 w 363"/>
                <a:gd name="T5" fmla="*/ 2147483647 h 464"/>
                <a:gd name="T6" fmla="*/ 2147483647 w 363"/>
                <a:gd name="T7" fmla="*/ 2147483647 h 464"/>
                <a:gd name="T8" fmla="*/ 2147483647 w 363"/>
                <a:gd name="T9" fmla="*/ 2147483647 h 464"/>
                <a:gd name="T10" fmla="*/ 2147483647 w 363"/>
                <a:gd name="T11" fmla="*/ 2147483647 h 464"/>
                <a:gd name="T12" fmla="*/ 2147483647 w 363"/>
                <a:gd name="T13" fmla="*/ 2147483647 h 464"/>
                <a:gd name="T14" fmla="*/ 2147483647 w 363"/>
                <a:gd name="T15" fmla="*/ 2147483647 h 464"/>
                <a:gd name="T16" fmla="*/ 2147483647 w 363"/>
                <a:gd name="T17" fmla="*/ 2147483647 h 464"/>
                <a:gd name="T18" fmla="*/ 2147483647 w 363"/>
                <a:gd name="T19" fmla="*/ 2147483647 h 464"/>
                <a:gd name="T20" fmla="*/ 2147483647 w 363"/>
                <a:gd name="T21" fmla="*/ 2147483647 h 464"/>
                <a:gd name="T22" fmla="*/ 2147483647 w 363"/>
                <a:gd name="T23" fmla="*/ 2147483647 h 464"/>
                <a:gd name="T24" fmla="*/ 2147483647 w 363"/>
                <a:gd name="T25" fmla="*/ 2147483647 h 464"/>
                <a:gd name="T26" fmla="*/ 2147483647 w 363"/>
                <a:gd name="T27" fmla="*/ 2147483647 h 464"/>
                <a:gd name="T28" fmla="*/ 2147483647 w 363"/>
                <a:gd name="T29" fmla="*/ 2147483647 h 464"/>
                <a:gd name="T30" fmla="*/ 2147483647 w 363"/>
                <a:gd name="T31" fmla="*/ 2147483647 h 464"/>
                <a:gd name="T32" fmla="*/ 2147483647 w 363"/>
                <a:gd name="T33" fmla="*/ 2147483647 h 464"/>
                <a:gd name="T34" fmla="*/ 2147483647 w 363"/>
                <a:gd name="T35" fmla="*/ 2147483647 h 464"/>
                <a:gd name="T36" fmla="*/ 2147483647 w 363"/>
                <a:gd name="T37" fmla="*/ 2147483647 h 464"/>
                <a:gd name="T38" fmla="*/ 2147483647 w 363"/>
                <a:gd name="T39" fmla="*/ 2147483647 h 464"/>
                <a:gd name="T40" fmla="*/ 2147483647 w 363"/>
                <a:gd name="T41" fmla="*/ 2147483647 h 464"/>
                <a:gd name="T42" fmla="*/ 2147483647 w 363"/>
                <a:gd name="T43" fmla="*/ 2147483647 h 464"/>
                <a:gd name="T44" fmla="*/ 2147483647 w 363"/>
                <a:gd name="T45" fmla="*/ 2147483647 h 464"/>
                <a:gd name="T46" fmla="*/ 2147483647 w 363"/>
                <a:gd name="T47" fmla="*/ 2147483647 h 464"/>
                <a:gd name="T48" fmla="*/ 2147483647 w 363"/>
                <a:gd name="T49" fmla="*/ 2147483647 h 464"/>
                <a:gd name="T50" fmla="*/ 2147483647 w 363"/>
                <a:gd name="T51" fmla="*/ 2147483647 h 464"/>
                <a:gd name="T52" fmla="*/ 2147483647 w 363"/>
                <a:gd name="T53" fmla="*/ 2147483647 h 464"/>
                <a:gd name="T54" fmla="*/ 2147483647 w 363"/>
                <a:gd name="T55" fmla="*/ 2147483647 h 464"/>
                <a:gd name="T56" fmla="*/ 2147483647 w 363"/>
                <a:gd name="T57" fmla="*/ 2147483647 h 464"/>
                <a:gd name="T58" fmla="*/ 2147483647 w 363"/>
                <a:gd name="T59" fmla="*/ 2147483647 h 464"/>
                <a:gd name="T60" fmla="*/ 2147483647 w 363"/>
                <a:gd name="T61" fmla="*/ 2147483647 h 464"/>
                <a:gd name="T62" fmla="*/ 2147483647 w 363"/>
                <a:gd name="T63" fmla="*/ 2147483647 h 464"/>
                <a:gd name="T64" fmla="*/ 2147483647 w 363"/>
                <a:gd name="T65" fmla="*/ 2147483647 h 464"/>
                <a:gd name="T66" fmla="*/ 2147483647 w 363"/>
                <a:gd name="T67" fmla="*/ 2147483647 h 464"/>
                <a:gd name="T68" fmla="*/ 2147483647 w 363"/>
                <a:gd name="T69" fmla="*/ 2147483647 h 464"/>
                <a:gd name="T70" fmla="*/ 2147483647 w 363"/>
                <a:gd name="T71" fmla="*/ 2147483647 h 464"/>
                <a:gd name="T72" fmla="*/ 2147483647 w 363"/>
                <a:gd name="T73" fmla="*/ 2147483647 h 464"/>
                <a:gd name="T74" fmla="*/ 2147483647 w 363"/>
                <a:gd name="T75" fmla="*/ 2147483647 h 464"/>
                <a:gd name="T76" fmla="*/ 2147483647 w 363"/>
                <a:gd name="T77" fmla="*/ 2147483647 h 464"/>
                <a:gd name="T78" fmla="*/ 2147483647 w 363"/>
                <a:gd name="T79" fmla="*/ 2147483647 h 464"/>
                <a:gd name="T80" fmla="*/ 2147483647 w 363"/>
                <a:gd name="T81" fmla="*/ 2147483647 h 464"/>
                <a:gd name="T82" fmla="*/ 2147483647 w 363"/>
                <a:gd name="T83" fmla="*/ 2147483647 h 464"/>
                <a:gd name="T84" fmla="*/ 2147483647 w 363"/>
                <a:gd name="T85" fmla="*/ 2147483647 h 464"/>
                <a:gd name="T86" fmla="*/ 2147483647 w 363"/>
                <a:gd name="T87" fmla="*/ 2147483647 h 464"/>
                <a:gd name="T88" fmla="*/ 2147483647 w 363"/>
                <a:gd name="T89" fmla="*/ 2147483647 h 464"/>
                <a:gd name="T90" fmla="*/ 2147483647 w 363"/>
                <a:gd name="T91" fmla="*/ 2147483647 h 464"/>
                <a:gd name="T92" fmla="*/ 2147483647 w 363"/>
                <a:gd name="T93" fmla="*/ 2147483647 h 464"/>
                <a:gd name="T94" fmla="*/ 2147483647 w 363"/>
                <a:gd name="T95" fmla="*/ 2147483647 h 464"/>
                <a:gd name="T96" fmla="*/ 2147483647 w 363"/>
                <a:gd name="T97" fmla="*/ 2147483647 h 464"/>
                <a:gd name="T98" fmla="*/ 2147483647 w 363"/>
                <a:gd name="T99" fmla="*/ 2147483647 h 464"/>
                <a:gd name="T100" fmla="*/ 2147483647 w 363"/>
                <a:gd name="T101" fmla="*/ 2147483647 h 464"/>
                <a:gd name="T102" fmla="*/ 2147483647 w 363"/>
                <a:gd name="T103" fmla="*/ 2147483647 h 464"/>
                <a:gd name="T104" fmla="*/ 2147483647 w 363"/>
                <a:gd name="T105" fmla="*/ 2147483647 h 464"/>
                <a:gd name="T106" fmla="*/ 2147483647 w 363"/>
                <a:gd name="T107" fmla="*/ 2147483647 h 464"/>
                <a:gd name="T108" fmla="*/ 2147483647 w 363"/>
                <a:gd name="T109" fmla="*/ 2147483647 h 464"/>
                <a:gd name="T110" fmla="*/ 2147483647 w 363"/>
                <a:gd name="T111" fmla="*/ 2147483647 h 464"/>
                <a:gd name="T112" fmla="*/ 2147483647 w 363"/>
                <a:gd name="T113" fmla="*/ 2147483647 h 464"/>
                <a:gd name="T114" fmla="*/ 2147483647 w 363"/>
                <a:gd name="T115" fmla="*/ 2147483647 h 4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3"/>
                <a:gd name="T175" fmla="*/ 0 h 464"/>
                <a:gd name="T176" fmla="*/ 363 w 363"/>
                <a:gd name="T177" fmla="*/ 464 h 4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3" h="464">
                  <a:moveTo>
                    <a:pt x="363" y="444"/>
                  </a:moveTo>
                  <a:lnTo>
                    <a:pt x="348" y="449"/>
                  </a:lnTo>
                  <a:lnTo>
                    <a:pt x="348" y="454"/>
                  </a:lnTo>
                  <a:lnTo>
                    <a:pt x="343" y="459"/>
                  </a:lnTo>
                  <a:lnTo>
                    <a:pt x="338" y="459"/>
                  </a:lnTo>
                  <a:lnTo>
                    <a:pt x="333" y="459"/>
                  </a:lnTo>
                  <a:lnTo>
                    <a:pt x="333" y="454"/>
                  </a:lnTo>
                  <a:lnTo>
                    <a:pt x="327" y="454"/>
                  </a:lnTo>
                  <a:lnTo>
                    <a:pt x="322" y="459"/>
                  </a:lnTo>
                  <a:lnTo>
                    <a:pt x="317" y="464"/>
                  </a:lnTo>
                  <a:lnTo>
                    <a:pt x="312" y="459"/>
                  </a:lnTo>
                  <a:lnTo>
                    <a:pt x="307" y="459"/>
                  </a:lnTo>
                  <a:lnTo>
                    <a:pt x="307" y="454"/>
                  </a:lnTo>
                  <a:lnTo>
                    <a:pt x="302" y="444"/>
                  </a:lnTo>
                  <a:lnTo>
                    <a:pt x="302" y="439"/>
                  </a:lnTo>
                  <a:lnTo>
                    <a:pt x="297" y="444"/>
                  </a:lnTo>
                  <a:lnTo>
                    <a:pt x="297" y="449"/>
                  </a:lnTo>
                  <a:lnTo>
                    <a:pt x="302" y="454"/>
                  </a:lnTo>
                  <a:lnTo>
                    <a:pt x="302" y="459"/>
                  </a:lnTo>
                  <a:lnTo>
                    <a:pt x="297" y="459"/>
                  </a:lnTo>
                  <a:lnTo>
                    <a:pt x="292" y="459"/>
                  </a:lnTo>
                  <a:lnTo>
                    <a:pt x="287" y="454"/>
                  </a:lnTo>
                  <a:lnTo>
                    <a:pt x="287" y="449"/>
                  </a:lnTo>
                  <a:lnTo>
                    <a:pt x="287" y="444"/>
                  </a:lnTo>
                  <a:lnTo>
                    <a:pt x="287" y="434"/>
                  </a:lnTo>
                  <a:lnTo>
                    <a:pt x="282" y="434"/>
                  </a:lnTo>
                  <a:lnTo>
                    <a:pt x="282" y="439"/>
                  </a:lnTo>
                  <a:lnTo>
                    <a:pt x="282" y="444"/>
                  </a:lnTo>
                  <a:lnTo>
                    <a:pt x="277" y="444"/>
                  </a:lnTo>
                  <a:lnTo>
                    <a:pt x="272" y="444"/>
                  </a:lnTo>
                  <a:lnTo>
                    <a:pt x="272" y="449"/>
                  </a:lnTo>
                  <a:lnTo>
                    <a:pt x="267" y="454"/>
                  </a:lnTo>
                  <a:lnTo>
                    <a:pt x="262" y="454"/>
                  </a:lnTo>
                  <a:lnTo>
                    <a:pt x="257" y="454"/>
                  </a:lnTo>
                  <a:lnTo>
                    <a:pt x="252" y="454"/>
                  </a:lnTo>
                  <a:lnTo>
                    <a:pt x="252" y="449"/>
                  </a:lnTo>
                  <a:lnTo>
                    <a:pt x="252" y="444"/>
                  </a:lnTo>
                  <a:lnTo>
                    <a:pt x="242" y="439"/>
                  </a:lnTo>
                  <a:lnTo>
                    <a:pt x="237" y="439"/>
                  </a:lnTo>
                  <a:lnTo>
                    <a:pt x="232" y="444"/>
                  </a:lnTo>
                  <a:lnTo>
                    <a:pt x="232" y="449"/>
                  </a:lnTo>
                  <a:lnTo>
                    <a:pt x="227" y="444"/>
                  </a:lnTo>
                  <a:lnTo>
                    <a:pt x="222" y="444"/>
                  </a:lnTo>
                  <a:lnTo>
                    <a:pt x="217" y="444"/>
                  </a:lnTo>
                  <a:lnTo>
                    <a:pt x="212" y="444"/>
                  </a:lnTo>
                  <a:lnTo>
                    <a:pt x="212" y="439"/>
                  </a:lnTo>
                  <a:lnTo>
                    <a:pt x="212" y="434"/>
                  </a:lnTo>
                  <a:lnTo>
                    <a:pt x="207" y="434"/>
                  </a:lnTo>
                  <a:lnTo>
                    <a:pt x="207" y="429"/>
                  </a:lnTo>
                  <a:lnTo>
                    <a:pt x="207" y="424"/>
                  </a:lnTo>
                  <a:lnTo>
                    <a:pt x="201" y="418"/>
                  </a:lnTo>
                  <a:lnTo>
                    <a:pt x="196" y="418"/>
                  </a:lnTo>
                  <a:lnTo>
                    <a:pt x="191" y="413"/>
                  </a:lnTo>
                  <a:lnTo>
                    <a:pt x="186" y="413"/>
                  </a:lnTo>
                  <a:lnTo>
                    <a:pt x="181" y="413"/>
                  </a:lnTo>
                  <a:lnTo>
                    <a:pt x="176" y="408"/>
                  </a:lnTo>
                  <a:lnTo>
                    <a:pt x="171" y="408"/>
                  </a:lnTo>
                  <a:lnTo>
                    <a:pt x="171" y="403"/>
                  </a:lnTo>
                  <a:lnTo>
                    <a:pt x="171" y="398"/>
                  </a:lnTo>
                  <a:lnTo>
                    <a:pt x="166" y="398"/>
                  </a:lnTo>
                  <a:lnTo>
                    <a:pt x="166" y="403"/>
                  </a:lnTo>
                  <a:lnTo>
                    <a:pt x="161" y="408"/>
                  </a:lnTo>
                  <a:lnTo>
                    <a:pt x="151" y="403"/>
                  </a:lnTo>
                  <a:lnTo>
                    <a:pt x="151" y="408"/>
                  </a:lnTo>
                  <a:lnTo>
                    <a:pt x="146" y="408"/>
                  </a:lnTo>
                  <a:lnTo>
                    <a:pt x="141" y="408"/>
                  </a:lnTo>
                  <a:lnTo>
                    <a:pt x="136" y="403"/>
                  </a:lnTo>
                  <a:lnTo>
                    <a:pt x="131" y="403"/>
                  </a:lnTo>
                  <a:lnTo>
                    <a:pt x="131" y="408"/>
                  </a:lnTo>
                  <a:lnTo>
                    <a:pt x="131" y="413"/>
                  </a:lnTo>
                  <a:lnTo>
                    <a:pt x="126" y="413"/>
                  </a:lnTo>
                  <a:lnTo>
                    <a:pt x="126" y="408"/>
                  </a:lnTo>
                  <a:lnTo>
                    <a:pt x="131" y="403"/>
                  </a:lnTo>
                  <a:lnTo>
                    <a:pt x="126" y="398"/>
                  </a:lnTo>
                  <a:lnTo>
                    <a:pt x="131" y="393"/>
                  </a:lnTo>
                  <a:lnTo>
                    <a:pt x="126" y="388"/>
                  </a:lnTo>
                  <a:lnTo>
                    <a:pt x="121" y="393"/>
                  </a:lnTo>
                  <a:lnTo>
                    <a:pt x="121" y="398"/>
                  </a:lnTo>
                  <a:lnTo>
                    <a:pt x="116" y="398"/>
                  </a:lnTo>
                  <a:lnTo>
                    <a:pt x="121" y="403"/>
                  </a:lnTo>
                  <a:lnTo>
                    <a:pt x="121" y="408"/>
                  </a:lnTo>
                  <a:lnTo>
                    <a:pt x="116" y="408"/>
                  </a:lnTo>
                  <a:lnTo>
                    <a:pt x="111" y="408"/>
                  </a:lnTo>
                  <a:lnTo>
                    <a:pt x="111" y="403"/>
                  </a:lnTo>
                  <a:lnTo>
                    <a:pt x="111" y="398"/>
                  </a:lnTo>
                  <a:lnTo>
                    <a:pt x="111" y="393"/>
                  </a:lnTo>
                  <a:lnTo>
                    <a:pt x="111" y="388"/>
                  </a:lnTo>
                  <a:lnTo>
                    <a:pt x="106" y="388"/>
                  </a:lnTo>
                  <a:lnTo>
                    <a:pt x="106" y="383"/>
                  </a:lnTo>
                  <a:lnTo>
                    <a:pt x="101" y="383"/>
                  </a:lnTo>
                  <a:lnTo>
                    <a:pt x="96" y="383"/>
                  </a:lnTo>
                  <a:lnTo>
                    <a:pt x="91" y="378"/>
                  </a:lnTo>
                  <a:lnTo>
                    <a:pt x="86" y="373"/>
                  </a:lnTo>
                  <a:lnTo>
                    <a:pt x="75" y="383"/>
                  </a:lnTo>
                  <a:lnTo>
                    <a:pt x="70" y="373"/>
                  </a:lnTo>
                  <a:lnTo>
                    <a:pt x="65" y="373"/>
                  </a:lnTo>
                  <a:lnTo>
                    <a:pt x="60" y="368"/>
                  </a:lnTo>
                  <a:lnTo>
                    <a:pt x="60" y="363"/>
                  </a:lnTo>
                  <a:lnTo>
                    <a:pt x="70" y="358"/>
                  </a:lnTo>
                  <a:lnTo>
                    <a:pt x="70" y="363"/>
                  </a:lnTo>
                  <a:lnTo>
                    <a:pt x="75" y="358"/>
                  </a:lnTo>
                  <a:lnTo>
                    <a:pt x="70" y="358"/>
                  </a:lnTo>
                  <a:lnTo>
                    <a:pt x="70" y="353"/>
                  </a:lnTo>
                  <a:lnTo>
                    <a:pt x="70" y="348"/>
                  </a:lnTo>
                  <a:lnTo>
                    <a:pt x="65" y="348"/>
                  </a:lnTo>
                  <a:lnTo>
                    <a:pt x="60" y="348"/>
                  </a:lnTo>
                  <a:lnTo>
                    <a:pt x="45" y="343"/>
                  </a:lnTo>
                  <a:lnTo>
                    <a:pt x="45" y="338"/>
                  </a:lnTo>
                  <a:lnTo>
                    <a:pt x="50" y="338"/>
                  </a:lnTo>
                  <a:lnTo>
                    <a:pt x="50" y="333"/>
                  </a:lnTo>
                  <a:lnTo>
                    <a:pt x="50" y="328"/>
                  </a:lnTo>
                  <a:lnTo>
                    <a:pt x="55" y="323"/>
                  </a:lnTo>
                  <a:lnTo>
                    <a:pt x="55" y="318"/>
                  </a:lnTo>
                  <a:lnTo>
                    <a:pt x="50" y="323"/>
                  </a:lnTo>
                  <a:lnTo>
                    <a:pt x="45" y="318"/>
                  </a:lnTo>
                  <a:lnTo>
                    <a:pt x="40" y="318"/>
                  </a:lnTo>
                  <a:lnTo>
                    <a:pt x="40" y="313"/>
                  </a:lnTo>
                  <a:lnTo>
                    <a:pt x="35" y="313"/>
                  </a:lnTo>
                  <a:lnTo>
                    <a:pt x="35" y="308"/>
                  </a:lnTo>
                  <a:lnTo>
                    <a:pt x="35" y="298"/>
                  </a:lnTo>
                  <a:lnTo>
                    <a:pt x="40" y="293"/>
                  </a:lnTo>
                  <a:lnTo>
                    <a:pt x="35" y="293"/>
                  </a:lnTo>
                  <a:lnTo>
                    <a:pt x="30" y="287"/>
                  </a:lnTo>
                  <a:lnTo>
                    <a:pt x="25" y="282"/>
                  </a:lnTo>
                  <a:lnTo>
                    <a:pt x="20" y="287"/>
                  </a:lnTo>
                  <a:lnTo>
                    <a:pt x="15" y="272"/>
                  </a:lnTo>
                  <a:lnTo>
                    <a:pt x="5" y="262"/>
                  </a:lnTo>
                  <a:lnTo>
                    <a:pt x="5" y="252"/>
                  </a:lnTo>
                  <a:lnTo>
                    <a:pt x="5" y="247"/>
                  </a:lnTo>
                  <a:lnTo>
                    <a:pt x="0" y="242"/>
                  </a:lnTo>
                  <a:lnTo>
                    <a:pt x="15" y="237"/>
                  </a:lnTo>
                  <a:lnTo>
                    <a:pt x="20" y="232"/>
                  </a:lnTo>
                  <a:lnTo>
                    <a:pt x="25" y="232"/>
                  </a:lnTo>
                  <a:lnTo>
                    <a:pt x="20" y="227"/>
                  </a:lnTo>
                  <a:lnTo>
                    <a:pt x="25" y="227"/>
                  </a:lnTo>
                  <a:lnTo>
                    <a:pt x="30" y="222"/>
                  </a:lnTo>
                  <a:lnTo>
                    <a:pt x="30" y="227"/>
                  </a:lnTo>
                  <a:lnTo>
                    <a:pt x="30" y="222"/>
                  </a:lnTo>
                  <a:lnTo>
                    <a:pt x="35" y="222"/>
                  </a:lnTo>
                  <a:lnTo>
                    <a:pt x="40" y="217"/>
                  </a:lnTo>
                  <a:lnTo>
                    <a:pt x="40" y="212"/>
                  </a:lnTo>
                  <a:lnTo>
                    <a:pt x="45" y="212"/>
                  </a:lnTo>
                  <a:lnTo>
                    <a:pt x="40" y="207"/>
                  </a:lnTo>
                  <a:lnTo>
                    <a:pt x="45" y="207"/>
                  </a:lnTo>
                  <a:lnTo>
                    <a:pt x="40" y="202"/>
                  </a:lnTo>
                  <a:lnTo>
                    <a:pt x="45" y="187"/>
                  </a:lnTo>
                  <a:lnTo>
                    <a:pt x="50" y="187"/>
                  </a:lnTo>
                  <a:lnTo>
                    <a:pt x="55" y="192"/>
                  </a:lnTo>
                  <a:lnTo>
                    <a:pt x="55" y="187"/>
                  </a:lnTo>
                  <a:lnTo>
                    <a:pt x="60" y="182"/>
                  </a:lnTo>
                  <a:lnTo>
                    <a:pt x="55" y="177"/>
                  </a:lnTo>
                  <a:lnTo>
                    <a:pt x="50" y="162"/>
                  </a:lnTo>
                  <a:lnTo>
                    <a:pt x="50" y="156"/>
                  </a:lnTo>
                  <a:lnTo>
                    <a:pt x="55" y="162"/>
                  </a:lnTo>
                  <a:lnTo>
                    <a:pt x="60" y="156"/>
                  </a:lnTo>
                  <a:lnTo>
                    <a:pt x="60" y="151"/>
                  </a:lnTo>
                  <a:lnTo>
                    <a:pt x="65" y="156"/>
                  </a:lnTo>
                  <a:lnTo>
                    <a:pt x="65" y="151"/>
                  </a:lnTo>
                  <a:lnTo>
                    <a:pt x="75" y="151"/>
                  </a:lnTo>
                  <a:lnTo>
                    <a:pt x="81" y="151"/>
                  </a:lnTo>
                  <a:lnTo>
                    <a:pt x="86" y="146"/>
                  </a:lnTo>
                  <a:lnTo>
                    <a:pt x="86" y="141"/>
                  </a:lnTo>
                  <a:lnTo>
                    <a:pt x="91" y="141"/>
                  </a:lnTo>
                  <a:lnTo>
                    <a:pt x="96" y="141"/>
                  </a:lnTo>
                  <a:lnTo>
                    <a:pt x="96" y="131"/>
                  </a:lnTo>
                  <a:lnTo>
                    <a:pt x="96" y="126"/>
                  </a:lnTo>
                  <a:lnTo>
                    <a:pt x="96" y="121"/>
                  </a:lnTo>
                  <a:lnTo>
                    <a:pt x="101" y="116"/>
                  </a:lnTo>
                  <a:lnTo>
                    <a:pt x="96" y="111"/>
                  </a:lnTo>
                  <a:lnTo>
                    <a:pt x="96" y="106"/>
                  </a:lnTo>
                  <a:lnTo>
                    <a:pt x="91" y="106"/>
                  </a:lnTo>
                  <a:lnTo>
                    <a:pt x="86" y="101"/>
                  </a:lnTo>
                  <a:lnTo>
                    <a:pt x="86" y="96"/>
                  </a:lnTo>
                  <a:lnTo>
                    <a:pt x="86" y="91"/>
                  </a:lnTo>
                  <a:lnTo>
                    <a:pt x="91" y="91"/>
                  </a:lnTo>
                  <a:lnTo>
                    <a:pt x="96" y="81"/>
                  </a:lnTo>
                  <a:lnTo>
                    <a:pt x="101" y="76"/>
                  </a:lnTo>
                  <a:lnTo>
                    <a:pt x="106" y="71"/>
                  </a:lnTo>
                  <a:lnTo>
                    <a:pt x="101" y="71"/>
                  </a:lnTo>
                  <a:lnTo>
                    <a:pt x="96" y="66"/>
                  </a:lnTo>
                  <a:lnTo>
                    <a:pt x="96" y="61"/>
                  </a:lnTo>
                  <a:lnTo>
                    <a:pt x="96" y="56"/>
                  </a:lnTo>
                  <a:lnTo>
                    <a:pt x="101" y="56"/>
                  </a:lnTo>
                  <a:lnTo>
                    <a:pt x="106" y="61"/>
                  </a:lnTo>
                  <a:lnTo>
                    <a:pt x="111" y="56"/>
                  </a:lnTo>
                  <a:lnTo>
                    <a:pt x="116" y="51"/>
                  </a:lnTo>
                  <a:lnTo>
                    <a:pt x="121" y="56"/>
                  </a:lnTo>
                  <a:lnTo>
                    <a:pt x="131" y="46"/>
                  </a:lnTo>
                  <a:lnTo>
                    <a:pt x="136" y="46"/>
                  </a:lnTo>
                  <a:lnTo>
                    <a:pt x="141" y="41"/>
                  </a:lnTo>
                  <a:lnTo>
                    <a:pt x="146" y="41"/>
                  </a:lnTo>
                  <a:lnTo>
                    <a:pt x="151" y="41"/>
                  </a:lnTo>
                  <a:lnTo>
                    <a:pt x="156" y="36"/>
                  </a:lnTo>
                  <a:lnTo>
                    <a:pt x="161" y="36"/>
                  </a:lnTo>
                  <a:lnTo>
                    <a:pt x="161" y="25"/>
                  </a:lnTo>
                  <a:lnTo>
                    <a:pt x="166" y="20"/>
                  </a:lnTo>
                  <a:lnTo>
                    <a:pt x="166" y="15"/>
                  </a:lnTo>
                  <a:lnTo>
                    <a:pt x="171" y="10"/>
                  </a:lnTo>
                  <a:lnTo>
                    <a:pt x="176" y="15"/>
                  </a:lnTo>
                  <a:lnTo>
                    <a:pt x="181" y="15"/>
                  </a:lnTo>
                  <a:lnTo>
                    <a:pt x="186" y="20"/>
                  </a:lnTo>
                  <a:lnTo>
                    <a:pt x="186" y="10"/>
                  </a:lnTo>
                  <a:lnTo>
                    <a:pt x="196" y="10"/>
                  </a:lnTo>
                  <a:lnTo>
                    <a:pt x="207" y="15"/>
                  </a:lnTo>
                  <a:lnTo>
                    <a:pt x="212" y="10"/>
                  </a:lnTo>
                  <a:lnTo>
                    <a:pt x="212" y="0"/>
                  </a:lnTo>
                  <a:lnTo>
                    <a:pt x="217" y="0"/>
                  </a:lnTo>
                  <a:lnTo>
                    <a:pt x="222" y="10"/>
                  </a:lnTo>
                  <a:lnTo>
                    <a:pt x="217" y="10"/>
                  </a:lnTo>
                  <a:lnTo>
                    <a:pt x="212" y="10"/>
                  </a:lnTo>
                  <a:lnTo>
                    <a:pt x="217" y="15"/>
                  </a:lnTo>
                  <a:lnTo>
                    <a:pt x="217" y="20"/>
                  </a:lnTo>
                  <a:lnTo>
                    <a:pt x="222" y="25"/>
                  </a:lnTo>
                  <a:lnTo>
                    <a:pt x="227" y="25"/>
                  </a:lnTo>
                  <a:lnTo>
                    <a:pt x="222" y="30"/>
                  </a:lnTo>
                  <a:lnTo>
                    <a:pt x="227" y="30"/>
                  </a:lnTo>
                  <a:lnTo>
                    <a:pt x="227" y="36"/>
                  </a:lnTo>
                  <a:lnTo>
                    <a:pt x="232" y="41"/>
                  </a:lnTo>
                  <a:lnTo>
                    <a:pt x="237" y="41"/>
                  </a:lnTo>
                  <a:lnTo>
                    <a:pt x="222" y="46"/>
                  </a:lnTo>
                  <a:lnTo>
                    <a:pt x="222" y="51"/>
                  </a:lnTo>
                  <a:lnTo>
                    <a:pt x="227" y="51"/>
                  </a:lnTo>
                  <a:lnTo>
                    <a:pt x="227" y="56"/>
                  </a:lnTo>
                  <a:lnTo>
                    <a:pt x="232" y="56"/>
                  </a:lnTo>
                  <a:lnTo>
                    <a:pt x="227" y="61"/>
                  </a:lnTo>
                  <a:lnTo>
                    <a:pt x="222" y="66"/>
                  </a:lnTo>
                  <a:lnTo>
                    <a:pt x="227" y="66"/>
                  </a:lnTo>
                  <a:lnTo>
                    <a:pt x="232" y="66"/>
                  </a:lnTo>
                  <a:lnTo>
                    <a:pt x="232" y="76"/>
                  </a:lnTo>
                  <a:lnTo>
                    <a:pt x="227" y="76"/>
                  </a:lnTo>
                  <a:lnTo>
                    <a:pt x="227" y="71"/>
                  </a:lnTo>
                  <a:lnTo>
                    <a:pt x="222" y="76"/>
                  </a:lnTo>
                  <a:lnTo>
                    <a:pt x="227" y="76"/>
                  </a:lnTo>
                  <a:lnTo>
                    <a:pt x="222" y="81"/>
                  </a:lnTo>
                  <a:lnTo>
                    <a:pt x="222" y="86"/>
                  </a:lnTo>
                  <a:lnTo>
                    <a:pt x="227" y="91"/>
                  </a:lnTo>
                  <a:lnTo>
                    <a:pt x="227" y="96"/>
                  </a:lnTo>
                  <a:lnTo>
                    <a:pt x="237" y="106"/>
                  </a:lnTo>
                  <a:lnTo>
                    <a:pt x="237" y="111"/>
                  </a:lnTo>
                  <a:lnTo>
                    <a:pt x="237" y="116"/>
                  </a:lnTo>
                  <a:lnTo>
                    <a:pt x="242" y="121"/>
                  </a:lnTo>
                  <a:lnTo>
                    <a:pt x="247" y="126"/>
                  </a:lnTo>
                  <a:lnTo>
                    <a:pt x="252" y="131"/>
                  </a:lnTo>
                  <a:lnTo>
                    <a:pt x="252" y="136"/>
                  </a:lnTo>
                  <a:lnTo>
                    <a:pt x="252" y="141"/>
                  </a:lnTo>
                  <a:lnTo>
                    <a:pt x="247" y="141"/>
                  </a:lnTo>
                  <a:lnTo>
                    <a:pt x="247" y="146"/>
                  </a:lnTo>
                  <a:lnTo>
                    <a:pt x="252" y="146"/>
                  </a:lnTo>
                  <a:lnTo>
                    <a:pt x="257" y="151"/>
                  </a:lnTo>
                  <a:lnTo>
                    <a:pt x="262" y="151"/>
                  </a:lnTo>
                  <a:lnTo>
                    <a:pt x="262" y="156"/>
                  </a:lnTo>
                  <a:lnTo>
                    <a:pt x="262" y="162"/>
                  </a:lnTo>
                  <a:lnTo>
                    <a:pt x="262" y="167"/>
                  </a:lnTo>
                  <a:lnTo>
                    <a:pt x="257" y="167"/>
                  </a:lnTo>
                  <a:lnTo>
                    <a:pt x="257" y="172"/>
                  </a:lnTo>
                  <a:lnTo>
                    <a:pt x="257" y="177"/>
                  </a:lnTo>
                  <a:lnTo>
                    <a:pt x="257" y="182"/>
                  </a:lnTo>
                  <a:lnTo>
                    <a:pt x="262" y="187"/>
                  </a:lnTo>
                  <a:lnTo>
                    <a:pt x="257" y="192"/>
                  </a:lnTo>
                  <a:lnTo>
                    <a:pt x="257" y="187"/>
                  </a:lnTo>
                  <a:lnTo>
                    <a:pt x="252" y="192"/>
                  </a:lnTo>
                  <a:lnTo>
                    <a:pt x="252" y="197"/>
                  </a:lnTo>
                  <a:lnTo>
                    <a:pt x="252" y="202"/>
                  </a:lnTo>
                  <a:lnTo>
                    <a:pt x="257" y="207"/>
                  </a:lnTo>
                  <a:lnTo>
                    <a:pt x="262" y="207"/>
                  </a:lnTo>
                  <a:lnTo>
                    <a:pt x="262" y="212"/>
                  </a:lnTo>
                  <a:lnTo>
                    <a:pt x="262" y="217"/>
                  </a:lnTo>
                  <a:lnTo>
                    <a:pt x="262" y="222"/>
                  </a:lnTo>
                  <a:lnTo>
                    <a:pt x="267" y="222"/>
                  </a:lnTo>
                  <a:lnTo>
                    <a:pt x="272" y="227"/>
                  </a:lnTo>
                  <a:lnTo>
                    <a:pt x="272" y="232"/>
                  </a:lnTo>
                  <a:lnTo>
                    <a:pt x="277" y="237"/>
                  </a:lnTo>
                  <a:lnTo>
                    <a:pt x="277" y="242"/>
                  </a:lnTo>
                  <a:lnTo>
                    <a:pt x="272" y="242"/>
                  </a:lnTo>
                  <a:lnTo>
                    <a:pt x="277" y="242"/>
                  </a:lnTo>
                  <a:lnTo>
                    <a:pt x="272" y="247"/>
                  </a:lnTo>
                  <a:lnTo>
                    <a:pt x="277" y="247"/>
                  </a:lnTo>
                  <a:lnTo>
                    <a:pt x="282" y="252"/>
                  </a:lnTo>
                  <a:lnTo>
                    <a:pt x="282" y="257"/>
                  </a:lnTo>
                  <a:lnTo>
                    <a:pt x="282" y="262"/>
                  </a:lnTo>
                  <a:lnTo>
                    <a:pt x="282" y="267"/>
                  </a:lnTo>
                  <a:lnTo>
                    <a:pt x="277" y="272"/>
                  </a:lnTo>
                  <a:lnTo>
                    <a:pt x="277" y="277"/>
                  </a:lnTo>
                  <a:lnTo>
                    <a:pt x="277" y="282"/>
                  </a:lnTo>
                  <a:lnTo>
                    <a:pt x="277" y="287"/>
                  </a:lnTo>
                  <a:lnTo>
                    <a:pt x="282" y="293"/>
                  </a:lnTo>
                  <a:lnTo>
                    <a:pt x="282" y="298"/>
                  </a:lnTo>
                  <a:lnTo>
                    <a:pt x="282" y="303"/>
                  </a:lnTo>
                  <a:lnTo>
                    <a:pt x="287" y="308"/>
                  </a:lnTo>
                  <a:lnTo>
                    <a:pt x="287" y="313"/>
                  </a:lnTo>
                  <a:lnTo>
                    <a:pt x="287" y="318"/>
                  </a:lnTo>
                  <a:lnTo>
                    <a:pt x="287" y="313"/>
                  </a:lnTo>
                  <a:lnTo>
                    <a:pt x="287" y="318"/>
                  </a:lnTo>
                  <a:lnTo>
                    <a:pt x="287" y="323"/>
                  </a:lnTo>
                  <a:lnTo>
                    <a:pt x="292" y="328"/>
                  </a:lnTo>
                  <a:lnTo>
                    <a:pt x="287" y="328"/>
                  </a:lnTo>
                  <a:lnTo>
                    <a:pt x="292" y="333"/>
                  </a:lnTo>
                  <a:lnTo>
                    <a:pt x="287" y="333"/>
                  </a:lnTo>
                  <a:lnTo>
                    <a:pt x="287" y="338"/>
                  </a:lnTo>
                  <a:lnTo>
                    <a:pt x="292" y="338"/>
                  </a:lnTo>
                  <a:lnTo>
                    <a:pt x="292" y="343"/>
                  </a:lnTo>
                  <a:lnTo>
                    <a:pt x="287" y="343"/>
                  </a:lnTo>
                  <a:lnTo>
                    <a:pt x="292" y="343"/>
                  </a:lnTo>
                  <a:lnTo>
                    <a:pt x="297" y="348"/>
                  </a:lnTo>
                  <a:lnTo>
                    <a:pt x="292" y="353"/>
                  </a:lnTo>
                  <a:lnTo>
                    <a:pt x="297" y="353"/>
                  </a:lnTo>
                  <a:lnTo>
                    <a:pt x="297" y="358"/>
                  </a:lnTo>
                  <a:lnTo>
                    <a:pt x="292" y="358"/>
                  </a:lnTo>
                  <a:lnTo>
                    <a:pt x="297" y="358"/>
                  </a:lnTo>
                  <a:lnTo>
                    <a:pt x="302" y="358"/>
                  </a:lnTo>
                  <a:lnTo>
                    <a:pt x="297" y="358"/>
                  </a:lnTo>
                  <a:lnTo>
                    <a:pt x="297" y="363"/>
                  </a:lnTo>
                  <a:lnTo>
                    <a:pt x="302" y="363"/>
                  </a:lnTo>
                  <a:lnTo>
                    <a:pt x="302" y="368"/>
                  </a:lnTo>
                  <a:lnTo>
                    <a:pt x="302" y="373"/>
                  </a:lnTo>
                  <a:lnTo>
                    <a:pt x="302" y="378"/>
                  </a:lnTo>
                  <a:lnTo>
                    <a:pt x="307" y="378"/>
                  </a:lnTo>
                  <a:lnTo>
                    <a:pt x="312" y="378"/>
                  </a:lnTo>
                  <a:lnTo>
                    <a:pt x="312" y="383"/>
                  </a:lnTo>
                  <a:lnTo>
                    <a:pt x="307" y="383"/>
                  </a:lnTo>
                  <a:lnTo>
                    <a:pt x="312" y="388"/>
                  </a:lnTo>
                  <a:lnTo>
                    <a:pt x="307" y="388"/>
                  </a:lnTo>
                  <a:lnTo>
                    <a:pt x="302" y="388"/>
                  </a:lnTo>
                  <a:lnTo>
                    <a:pt x="307" y="388"/>
                  </a:lnTo>
                  <a:lnTo>
                    <a:pt x="307" y="393"/>
                  </a:lnTo>
                  <a:lnTo>
                    <a:pt x="312" y="398"/>
                  </a:lnTo>
                  <a:lnTo>
                    <a:pt x="312" y="403"/>
                  </a:lnTo>
                  <a:lnTo>
                    <a:pt x="312" y="408"/>
                  </a:lnTo>
                  <a:lnTo>
                    <a:pt x="317" y="413"/>
                  </a:lnTo>
                  <a:lnTo>
                    <a:pt x="312" y="413"/>
                  </a:lnTo>
                  <a:lnTo>
                    <a:pt x="312" y="418"/>
                  </a:lnTo>
                  <a:lnTo>
                    <a:pt x="317" y="418"/>
                  </a:lnTo>
                  <a:lnTo>
                    <a:pt x="322" y="418"/>
                  </a:lnTo>
                  <a:lnTo>
                    <a:pt x="322" y="424"/>
                  </a:lnTo>
                  <a:lnTo>
                    <a:pt x="327" y="424"/>
                  </a:lnTo>
                  <a:lnTo>
                    <a:pt x="327" y="418"/>
                  </a:lnTo>
                  <a:lnTo>
                    <a:pt x="333" y="418"/>
                  </a:lnTo>
                  <a:lnTo>
                    <a:pt x="333" y="424"/>
                  </a:lnTo>
                  <a:lnTo>
                    <a:pt x="327" y="424"/>
                  </a:lnTo>
                  <a:lnTo>
                    <a:pt x="327" y="429"/>
                  </a:lnTo>
                  <a:lnTo>
                    <a:pt x="333" y="424"/>
                  </a:lnTo>
                  <a:lnTo>
                    <a:pt x="333" y="429"/>
                  </a:lnTo>
                  <a:lnTo>
                    <a:pt x="333" y="434"/>
                  </a:lnTo>
                  <a:lnTo>
                    <a:pt x="333" y="429"/>
                  </a:lnTo>
                  <a:lnTo>
                    <a:pt x="338" y="434"/>
                  </a:lnTo>
                  <a:lnTo>
                    <a:pt x="343" y="439"/>
                  </a:lnTo>
                  <a:lnTo>
                    <a:pt x="343" y="444"/>
                  </a:lnTo>
                  <a:lnTo>
                    <a:pt x="348" y="444"/>
                  </a:lnTo>
                  <a:lnTo>
                    <a:pt x="348" y="449"/>
                  </a:lnTo>
                  <a:lnTo>
                    <a:pt x="348" y="444"/>
                  </a:lnTo>
                  <a:lnTo>
                    <a:pt x="353" y="444"/>
                  </a:lnTo>
                  <a:lnTo>
                    <a:pt x="358" y="444"/>
                  </a:lnTo>
                  <a:lnTo>
                    <a:pt x="363" y="444"/>
                  </a:lnTo>
                  <a:close/>
                </a:path>
              </a:pathLst>
            </a:custGeom>
            <a:solidFill>
              <a:schemeClr val="accent5"/>
            </a:solidFill>
            <a:ln w="9525">
              <a:solidFill>
                <a:schemeClr val="bg1"/>
              </a:solidFill>
              <a:round/>
              <a:headEnd/>
              <a:tailEnd/>
            </a:ln>
          </p:spPr>
          <p:txBody>
            <a:bodyPr/>
            <a:lstStyle/>
            <a:p>
              <a:endParaRPr lang="en-US" sz="3200" dirty="0"/>
            </a:p>
          </p:txBody>
        </p:sp>
        <p:sp>
          <p:nvSpPr>
            <p:cNvPr id="32" name="Freeform 601">
              <a:extLst>
                <a:ext uri="{FF2B5EF4-FFF2-40B4-BE49-F238E27FC236}">
                  <a16:creationId xmlns:a16="http://schemas.microsoft.com/office/drawing/2014/main" id="{7C331B2B-001D-0C13-AFDD-19D03B0B0598}"/>
                </a:ext>
              </a:extLst>
            </p:cNvPr>
            <p:cNvSpPr>
              <a:spLocks/>
            </p:cNvSpPr>
            <p:nvPr/>
          </p:nvSpPr>
          <p:spPr bwMode="auto">
            <a:xfrm rot="770163">
              <a:off x="5696138" y="1599587"/>
              <a:ext cx="1170914" cy="1080386"/>
            </a:xfrm>
            <a:custGeom>
              <a:avLst/>
              <a:gdLst>
                <a:gd name="T0" fmla="*/ 2147483647 w 580"/>
                <a:gd name="T1" fmla="*/ 2147483647 h 560"/>
                <a:gd name="T2" fmla="*/ 2147483647 w 580"/>
                <a:gd name="T3" fmla="*/ 2147483647 h 560"/>
                <a:gd name="T4" fmla="*/ 2147483647 w 580"/>
                <a:gd name="T5" fmla="*/ 2147483647 h 560"/>
                <a:gd name="T6" fmla="*/ 2147483647 w 580"/>
                <a:gd name="T7" fmla="*/ 2147483647 h 560"/>
                <a:gd name="T8" fmla="*/ 2147483647 w 580"/>
                <a:gd name="T9" fmla="*/ 2147483647 h 560"/>
                <a:gd name="T10" fmla="*/ 2147483647 w 580"/>
                <a:gd name="T11" fmla="*/ 2147483647 h 560"/>
                <a:gd name="T12" fmla="*/ 2147483647 w 580"/>
                <a:gd name="T13" fmla="*/ 2147483647 h 560"/>
                <a:gd name="T14" fmla="*/ 2147483647 w 580"/>
                <a:gd name="T15" fmla="*/ 2147483647 h 560"/>
                <a:gd name="T16" fmla="*/ 2147483647 w 580"/>
                <a:gd name="T17" fmla="*/ 2147483647 h 560"/>
                <a:gd name="T18" fmla="*/ 2147483647 w 580"/>
                <a:gd name="T19" fmla="*/ 2147483647 h 560"/>
                <a:gd name="T20" fmla="*/ 2147483647 w 580"/>
                <a:gd name="T21" fmla="*/ 2147483647 h 560"/>
                <a:gd name="T22" fmla="*/ 2147483647 w 580"/>
                <a:gd name="T23" fmla="*/ 2147483647 h 560"/>
                <a:gd name="T24" fmla="*/ 2147483647 w 580"/>
                <a:gd name="T25" fmla="*/ 2147483647 h 560"/>
                <a:gd name="T26" fmla="*/ 2147483647 w 580"/>
                <a:gd name="T27" fmla="*/ 2147483647 h 560"/>
                <a:gd name="T28" fmla="*/ 2147483647 w 580"/>
                <a:gd name="T29" fmla="*/ 2147483647 h 560"/>
                <a:gd name="T30" fmla="*/ 2147483647 w 580"/>
                <a:gd name="T31" fmla="*/ 2147483647 h 560"/>
                <a:gd name="T32" fmla="*/ 2147483647 w 580"/>
                <a:gd name="T33" fmla="*/ 2147483647 h 560"/>
                <a:gd name="T34" fmla="*/ 2147483647 w 580"/>
                <a:gd name="T35" fmla="*/ 2147483647 h 560"/>
                <a:gd name="T36" fmla="*/ 2147483647 w 580"/>
                <a:gd name="T37" fmla="*/ 2147483647 h 560"/>
                <a:gd name="T38" fmla="*/ 2147483647 w 580"/>
                <a:gd name="T39" fmla="*/ 2147483647 h 560"/>
                <a:gd name="T40" fmla="*/ 2147483647 w 580"/>
                <a:gd name="T41" fmla="*/ 2147483647 h 560"/>
                <a:gd name="T42" fmla="*/ 2147483647 w 580"/>
                <a:gd name="T43" fmla="*/ 2147483647 h 560"/>
                <a:gd name="T44" fmla="*/ 2147483647 w 580"/>
                <a:gd name="T45" fmla="*/ 2147483647 h 560"/>
                <a:gd name="T46" fmla="*/ 2147483647 w 580"/>
                <a:gd name="T47" fmla="*/ 2147483647 h 560"/>
                <a:gd name="T48" fmla="*/ 2147483647 w 580"/>
                <a:gd name="T49" fmla="*/ 2147483647 h 560"/>
                <a:gd name="T50" fmla="*/ 2147483647 w 580"/>
                <a:gd name="T51" fmla="*/ 2147483647 h 560"/>
                <a:gd name="T52" fmla="*/ 2147483647 w 580"/>
                <a:gd name="T53" fmla="*/ 2147483647 h 560"/>
                <a:gd name="T54" fmla="*/ 2147483647 w 580"/>
                <a:gd name="T55" fmla="*/ 2147483647 h 560"/>
                <a:gd name="T56" fmla="*/ 2147483647 w 580"/>
                <a:gd name="T57" fmla="*/ 2147483647 h 560"/>
                <a:gd name="T58" fmla="*/ 2147483647 w 580"/>
                <a:gd name="T59" fmla="*/ 2147483647 h 560"/>
                <a:gd name="T60" fmla="*/ 2147483647 w 580"/>
                <a:gd name="T61" fmla="*/ 2147483647 h 560"/>
                <a:gd name="T62" fmla="*/ 2147483647 w 580"/>
                <a:gd name="T63" fmla="*/ 2147483647 h 560"/>
                <a:gd name="T64" fmla="*/ 2147483647 w 580"/>
                <a:gd name="T65" fmla="*/ 2147483647 h 560"/>
                <a:gd name="T66" fmla="*/ 2147483647 w 580"/>
                <a:gd name="T67" fmla="*/ 2147483647 h 560"/>
                <a:gd name="T68" fmla="*/ 2147483647 w 580"/>
                <a:gd name="T69" fmla="*/ 2147483647 h 560"/>
                <a:gd name="T70" fmla="*/ 2147483647 w 580"/>
                <a:gd name="T71" fmla="*/ 2147483647 h 560"/>
                <a:gd name="T72" fmla="*/ 2147483647 w 580"/>
                <a:gd name="T73" fmla="*/ 2147483647 h 560"/>
                <a:gd name="T74" fmla="*/ 2147483647 w 580"/>
                <a:gd name="T75" fmla="*/ 2147483647 h 560"/>
                <a:gd name="T76" fmla="*/ 2147483647 w 580"/>
                <a:gd name="T77" fmla="*/ 2147483647 h 560"/>
                <a:gd name="T78" fmla="*/ 2147483647 w 580"/>
                <a:gd name="T79" fmla="*/ 2147483647 h 560"/>
                <a:gd name="T80" fmla="*/ 2147483647 w 580"/>
                <a:gd name="T81" fmla="*/ 2147483647 h 560"/>
                <a:gd name="T82" fmla="*/ 2147483647 w 580"/>
                <a:gd name="T83" fmla="*/ 2147483647 h 560"/>
                <a:gd name="T84" fmla="*/ 2147483647 w 580"/>
                <a:gd name="T85" fmla="*/ 2147483647 h 560"/>
                <a:gd name="T86" fmla="*/ 2147483647 w 580"/>
                <a:gd name="T87" fmla="*/ 2147483647 h 560"/>
                <a:gd name="T88" fmla="*/ 2147483647 w 580"/>
                <a:gd name="T89" fmla="*/ 2147483647 h 560"/>
                <a:gd name="T90" fmla="*/ 2147483647 w 580"/>
                <a:gd name="T91" fmla="*/ 2147483647 h 560"/>
                <a:gd name="T92" fmla="*/ 2147483647 w 580"/>
                <a:gd name="T93" fmla="*/ 2147483647 h 560"/>
                <a:gd name="T94" fmla="*/ 2147483647 w 580"/>
                <a:gd name="T95" fmla="*/ 2147483647 h 560"/>
                <a:gd name="T96" fmla="*/ 2147483647 w 580"/>
                <a:gd name="T97" fmla="*/ 2147483647 h 560"/>
                <a:gd name="T98" fmla="*/ 2147483647 w 580"/>
                <a:gd name="T99" fmla="*/ 2147483647 h 560"/>
                <a:gd name="T100" fmla="*/ 2147483647 w 580"/>
                <a:gd name="T101" fmla="*/ 2147483647 h 560"/>
                <a:gd name="T102" fmla="*/ 2147483647 w 580"/>
                <a:gd name="T103" fmla="*/ 2147483647 h 560"/>
                <a:gd name="T104" fmla="*/ 2147483647 w 580"/>
                <a:gd name="T105" fmla="*/ 2147483647 h 560"/>
                <a:gd name="T106" fmla="*/ 2147483647 w 580"/>
                <a:gd name="T107" fmla="*/ 2147483647 h 560"/>
                <a:gd name="T108" fmla="*/ 2147483647 w 580"/>
                <a:gd name="T109" fmla="*/ 2147483647 h 560"/>
                <a:gd name="T110" fmla="*/ 2147483647 w 580"/>
                <a:gd name="T111" fmla="*/ 2147483647 h 560"/>
                <a:gd name="T112" fmla="*/ 2147483647 w 580"/>
                <a:gd name="T113" fmla="*/ 2147483647 h 560"/>
                <a:gd name="T114" fmla="*/ 2147483647 w 580"/>
                <a:gd name="T115" fmla="*/ 2147483647 h 560"/>
                <a:gd name="T116" fmla="*/ 2147483647 w 580"/>
                <a:gd name="T117" fmla="*/ 2147483647 h 560"/>
                <a:gd name="T118" fmla="*/ 2147483647 w 580"/>
                <a:gd name="T119" fmla="*/ 2147483647 h 560"/>
                <a:gd name="T120" fmla="*/ 2147483647 w 580"/>
                <a:gd name="T121" fmla="*/ 2147483647 h 560"/>
                <a:gd name="T122" fmla="*/ 2147483647 w 580"/>
                <a:gd name="T123" fmla="*/ 2147483647 h 560"/>
                <a:gd name="T124" fmla="*/ 2147483647 w 580"/>
                <a:gd name="T125" fmla="*/ 2147483647 h 5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0"/>
                <a:gd name="T190" fmla="*/ 0 h 560"/>
                <a:gd name="T191" fmla="*/ 580 w 580"/>
                <a:gd name="T192" fmla="*/ 560 h 5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0" h="560">
                  <a:moveTo>
                    <a:pt x="570" y="278"/>
                  </a:moveTo>
                  <a:lnTo>
                    <a:pt x="570" y="288"/>
                  </a:lnTo>
                  <a:lnTo>
                    <a:pt x="565" y="288"/>
                  </a:lnTo>
                  <a:lnTo>
                    <a:pt x="560" y="288"/>
                  </a:lnTo>
                  <a:lnTo>
                    <a:pt x="560" y="293"/>
                  </a:lnTo>
                  <a:lnTo>
                    <a:pt x="534" y="293"/>
                  </a:lnTo>
                  <a:lnTo>
                    <a:pt x="524" y="298"/>
                  </a:lnTo>
                  <a:lnTo>
                    <a:pt x="519" y="298"/>
                  </a:lnTo>
                  <a:lnTo>
                    <a:pt x="519" y="308"/>
                  </a:lnTo>
                  <a:lnTo>
                    <a:pt x="514" y="313"/>
                  </a:lnTo>
                  <a:lnTo>
                    <a:pt x="519" y="313"/>
                  </a:lnTo>
                  <a:lnTo>
                    <a:pt x="524" y="313"/>
                  </a:lnTo>
                  <a:lnTo>
                    <a:pt x="529" y="318"/>
                  </a:lnTo>
                  <a:lnTo>
                    <a:pt x="524" y="318"/>
                  </a:lnTo>
                  <a:lnTo>
                    <a:pt x="529" y="323"/>
                  </a:lnTo>
                  <a:lnTo>
                    <a:pt x="534" y="323"/>
                  </a:lnTo>
                  <a:lnTo>
                    <a:pt x="529" y="333"/>
                  </a:lnTo>
                  <a:lnTo>
                    <a:pt x="524" y="333"/>
                  </a:lnTo>
                  <a:lnTo>
                    <a:pt x="524" y="338"/>
                  </a:lnTo>
                  <a:lnTo>
                    <a:pt x="519" y="338"/>
                  </a:lnTo>
                  <a:lnTo>
                    <a:pt x="524" y="338"/>
                  </a:lnTo>
                  <a:lnTo>
                    <a:pt x="524" y="343"/>
                  </a:lnTo>
                  <a:lnTo>
                    <a:pt x="524" y="348"/>
                  </a:lnTo>
                  <a:lnTo>
                    <a:pt x="514" y="353"/>
                  </a:lnTo>
                  <a:lnTo>
                    <a:pt x="509" y="358"/>
                  </a:lnTo>
                  <a:lnTo>
                    <a:pt x="514" y="363"/>
                  </a:lnTo>
                  <a:lnTo>
                    <a:pt x="514" y="373"/>
                  </a:lnTo>
                  <a:lnTo>
                    <a:pt x="509" y="373"/>
                  </a:lnTo>
                  <a:lnTo>
                    <a:pt x="504" y="373"/>
                  </a:lnTo>
                  <a:lnTo>
                    <a:pt x="509" y="378"/>
                  </a:lnTo>
                  <a:lnTo>
                    <a:pt x="504" y="383"/>
                  </a:lnTo>
                  <a:lnTo>
                    <a:pt x="504" y="378"/>
                  </a:lnTo>
                  <a:lnTo>
                    <a:pt x="504" y="383"/>
                  </a:lnTo>
                  <a:lnTo>
                    <a:pt x="504" y="388"/>
                  </a:lnTo>
                  <a:lnTo>
                    <a:pt x="509" y="388"/>
                  </a:lnTo>
                  <a:lnTo>
                    <a:pt x="514" y="388"/>
                  </a:lnTo>
                  <a:lnTo>
                    <a:pt x="514" y="393"/>
                  </a:lnTo>
                  <a:lnTo>
                    <a:pt x="504" y="399"/>
                  </a:lnTo>
                  <a:lnTo>
                    <a:pt x="504" y="404"/>
                  </a:lnTo>
                  <a:lnTo>
                    <a:pt x="499" y="404"/>
                  </a:lnTo>
                  <a:lnTo>
                    <a:pt x="499" y="409"/>
                  </a:lnTo>
                  <a:lnTo>
                    <a:pt x="494" y="419"/>
                  </a:lnTo>
                  <a:lnTo>
                    <a:pt x="499" y="419"/>
                  </a:lnTo>
                  <a:lnTo>
                    <a:pt x="499" y="429"/>
                  </a:lnTo>
                  <a:lnTo>
                    <a:pt x="494" y="429"/>
                  </a:lnTo>
                  <a:lnTo>
                    <a:pt x="489" y="429"/>
                  </a:lnTo>
                  <a:lnTo>
                    <a:pt x="484" y="424"/>
                  </a:lnTo>
                  <a:lnTo>
                    <a:pt x="479" y="439"/>
                  </a:lnTo>
                  <a:lnTo>
                    <a:pt x="474" y="439"/>
                  </a:lnTo>
                  <a:lnTo>
                    <a:pt x="469" y="444"/>
                  </a:lnTo>
                  <a:lnTo>
                    <a:pt x="469" y="449"/>
                  </a:lnTo>
                  <a:lnTo>
                    <a:pt x="474" y="449"/>
                  </a:lnTo>
                  <a:lnTo>
                    <a:pt x="479" y="449"/>
                  </a:lnTo>
                  <a:lnTo>
                    <a:pt x="479" y="454"/>
                  </a:lnTo>
                  <a:lnTo>
                    <a:pt x="484" y="454"/>
                  </a:lnTo>
                  <a:lnTo>
                    <a:pt x="479" y="459"/>
                  </a:lnTo>
                  <a:lnTo>
                    <a:pt x="469" y="454"/>
                  </a:lnTo>
                  <a:lnTo>
                    <a:pt x="464" y="449"/>
                  </a:lnTo>
                  <a:lnTo>
                    <a:pt x="464" y="454"/>
                  </a:lnTo>
                  <a:lnTo>
                    <a:pt x="449" y="454"/>
                  </a:lnTo>
                  <a:lnTo>
                    <a:pt x="449" y="464"/>
                  </a:lnTo>
                  <a:lnTo>
                    <a:pt x="444" y="464"/>
                  </a:lnTo>
                  <a:lnTo>
                    <a:pt x="439" y="464"/>
                  </a:lnTo>
                  <a:lnTo>
                    <a:pt x="434" y="459"/>
                  </a:lnTo>
                  <a:lnTo>
                    <a:pt x="428" y="459"/>
                  </a:lnTo>
                  <a:lnTo>
                    <a:pt x="423" y="464"/>
                  </a:lnTo>
                  <a:lnTo>
                    <a:pt x="423" y="469"/>
                  </a:lnTo>
                  <a:lnTo>
                    <a:pt x="439" y="484"/>
                  </a:lnTo>
                  <a:lnTo>
                    <a:pt x="434" y="494"/>
                  </a:lnTo>
                  <a:lnTo>
                    <a:pt x="439" y="499"/>
                  </a:lnTo>
                  <a:lnTo>
                    <a:pt x="444" y="509"/>
                  </a:lnTo>
                  <a:lnTo>
                    <a:pt x="434" y="514"/>
                  </a:lnTo>
                  <a:lnTo>
                    <a:pt x="434" y="519"/>
                  </a:lnTo>
                  <a:lnTo>
                    <a:pt x="423" y="524"/>
                  </a:lnTo>
                  <a:lnTo>
                    <a:pt x="418" y="519"/>
                  </a:lnTo>
                  <a:lnTo>
                    <a:pt x="413" y="519"/>
                  </a:lnTo>
                  <a:lnTo>
                    <a:pt x="398" y="514"/>
                  </a:lnTo>
                  <a:lnTo>
                    <a:pt x="398" y="524"/>
                  </a:lnTo>
                  <a:lnTo>
                    <a:pt x="393" y="524"/>
                  </a:lnTo>
                  <a:lnTo>
                    <a:pt x="398" y="530"/>
                  </a:lnTo>
                  <a:lnTo>
                    <a:pt x="393" y="545"/>
                  </a:lnTo>
                  <a:lnTo>
                    <a:pt x="383" y="550"/>
                  </a:lnTo>
                  <a:lnTo>
                    <a:pt x="378" y="560"/>
                  </a:lnTo>
                  <a:lnTo>
                    <a:pt x="373" y="555"/>
                  </a:lnTo>
                  <a:lnTo>
                    <a:pt x="378" y="545"/>
                  </a:lnTo>
                  <a:lnTo>
                    <a:pt x="363" y="540"/>
                  </a:lnTo>
                  <a:lnTo>
                    <a:pt x="363" y="535"/>
                  </a:lnTo>
                  <a:lnTo>
                    <a:pt x="363" y="524"/>
                  </a:lnTo>
                  <a:lnTo>
                    <a:pt x="348" y="524"/>
                  </a:lnTo>
                  <a:lnTo>
                    <a:pt x="333" y="519"/>
                  </a:lnTo>
                  <a:lnTo>
                    <a:pt x="333" y="514"/>
                  </a:lnTo>
                  <a:lnTo>
                    <a:pt x="333" y="509"/>
                  </a:lnTo>
                  <a:lnTo>
                    <a:pt x="328" y="504"/>
                  </a:lnTo>
                  <a:lnTo>
                    <a:pt x="328" y="499"/>
                  </a:lnTo>
                  <a:lnTo>
                    <a:pt x="323" y="499"/>
                  </a:lnTo>
                  <a:lnTo>
                    <a:pt x="313" y="504"/>
                  </a:lnTo>
                  <a:lnTo>
                    <a:pt x="313" y="499"/>
                  </a:lnTo>
                  <a:lnTo>
                    <a:pt x="303" y="494"/>
                  </a:lnTo>
                  <a:lnTo>
                    <a:pt x="303" y="489"/>
                  </a:lnTo>
                  <a:lnTo>
                    <a:pt x="297" y="489"/>
                  </a:lnTo>
                  <a:lnTo>
                    <a:pt x="297" y="479"/>
                  </a:lnTo>
                  <a:lnTo>
                    <a:pt x="287" y="474"/>
                  </a:lnTo>
                  <a:lnTo>
                    <a:pt x="292" y="469"/>
                  </a:lnTo>
                  <a:lnTo>
                    <a:pt x="282" y="464"/>
                  </a:lnTo>
                  <a:lnTo>
                    <a:pt x="277" y="464"/>
                  </a:lnTo>
                  <a:lnTo>
                    <a:pt x="277" y="469"/>
                  </a:lnTo>
                  <a:lnTo>
                    <a:pt x="272" y="469"/>
                  </a:lnTo>
                  <a:lnTo>
                    <a:pt x="267" y="469"/>
                  </a:lnTo>
                  <a:lnTo>
                    <a:pt x="267" y="474"/>
                  </a:lnTo>
                  <a:lnTo>
                    <a:pt x="267" y="479"/>
                  </a:lnTo>
                  <a:lnTo>
                    <a:pt x="262" y="479"/>
                  </a:lnTo>
                  <a:lnTo>
                    <a:pt x="262" y="484"/>
                  </a:lnTo>
                  <a:lnTo>
                    <a:pt x="257" y="484"/>
                  </a:lnTo>
                  <a:lnTo>
                    <a:pt x="252" y="479"/>
                  </a:lnTo>
                  <a:lnTo>
                    <a:pt x="252" y="484"/>
                  </a:lnTo>
                  <a:lnTo>
                    <a:pt x="247" y="484"/>
                  </a:lnTo>
                  <a:lnTo>
                    <a:pt x="242" y="484"/>
                  </a:lnTo>
                  <a:lnTo>
                    <a:pt x="242" y="489"/>
                  </a:lnTo>
                  <a:lnTo>
                    <a:pt x="237" y="489"/>
                  </a:lnTo>
                  <a:lnTo>
                    <a:pt x="237" y="484"/>
                  </a:lnTo>
                  <a:lnTo>
                    <a:pt x="232" y="484"/>
                  </a:lnTo>
                  <a:lnTo>
                    <a:pt x="227" y="484"/>
                  </a:lnTo>
                  <a:lnTo>
                    <a:pt x="227" y="489"/>
                  </a:lnTo>
                  <a:lnTo>
                    <a:pt x="222" y="484"/>
                  </a:lnTo>
                  <a:lnTo>
                    <a:pt x="217" y="484"/>
                  </a:lnTo>
                  <a:lnTo>
                    <a:pt x="217" y="489"/>
                  </a:lnTo>
                  <a:lnTo>
                    <a:pt x="212" y="489"/>
                  </a:lnTo>
                  <a:lnTo>
                    <a:pt x="207" y="489"/>
                  </a:lnTo>
                  <a:lnTo>
                    <a:pt x="207" y="494"/>
                  </a:lnTo>
                  <a:lnTo>
                    <a:pt x="202" y="494"/>
                  </a:lnTo>
                  <a:lnTo>
                    <a:pt x="197" y="494"/>
                  </a:lnTo>
                  <a:lnTo>
                    <a:pt x="192" y="489"/>
                  </a:lnTo>
                  <a:lnTo>
                    <a:pt x="187" y="489"/>
                  </a:lnTo>
                  <a:lnTo>
                    <a:pt x="171" y="484"/>
                  </a:lnTo>
                  <a:lnTo>
                    <a:pt x="161" y="484"/>
                  </a:lnTo>
                  <a:lnTo>
                    <a:pt x="151" y="479"/>
                  </a:lnTo>
                  <a:lnTo>
                    <a:pt x="146" y="479"/>
                  </a:lnTo>
                  <a:lnTo>
                    <a:pt x="141" y="474"/>
                  </a:lnTo>
                  <a:lnTo>
                    <a:pt x="141" y="469"/>
                  </a:lnTo>
                  <a:lnTo>
                    <a:pt x="136" y="469"/>
                  </a:lnTo>
                  <a:lnTo>
                    <a:pt x="131" y="469"/>
                  </a:lnTo>
                  <a:lnTo>
                    <a:pt x="126" y="469"/>
                  </a:lnTo>
                  <a:lnTo>
                    <a:pt x="121" y="469"/>
                  </a:lnTo>
                  <a:lnTo>
                    <a:pt x="116" y="474"/>
                  </a:lnTo>
                  <a:lnTo>
                    <a:pt x="116" y="469"/>
                  </a:lnTo>
                  <a:lnTo>
                    <a:pt x="111" y="469"/>
                  </a:lnTo>
                  <a:lnTo>
                    <a:pt x="111" y="474"/>
                  </a:lnTo>
                  <a:lnTo>
                    <a:pt x="106" y="479"/>
                  </a:lnTo>
                  <a:lnTo>
                    <a:pt x="91" y="459"/>
                  </a:lnTo>
                  <a:lnTo>
                    <a:pt x="91" y="444"/>
                  </a:lnTo>
                  <a:lnTo>
                    <a:pt x="96" y="444"/>
                  </a:lnTo>
                  <a:lnTo>
                    <a:pt x="96" y="439"/>
                  </a:lnTo>
                  <a:lnTo>
                    <a:pt x="91" y="434"/>
                  </a:lnTo>
                  <a:lnTo>
                    <a:pt x="96" y="434"/>
                  </a:lnTo>
                  <a:lnTo>
                    <a:pt x="101" y="434"/>
                  </a:lnTo>
                  <a:lnTo>
                    <a:pt x="106" y="439"/>
                  </a:lnTo>
                  <a:lnTo>
                    <a:pt x="126" y="434"/>
                  </a:lnTo>
                  <a:lnTo>
                    <a:pt x="131" y="434"/>
                  </a:lnTo>
                  <a:lnTo>
                    <a:pt x="136" y="429"/>
                  </a:lnTo>
                  <a:lnTo>
                    <a:pt x="136" y="424"/>
                  </a:lnTo>
                  <a:lnTo>
                    <a:pt x="141" y="414"/>
                  </a:lnTo>
                  <a:lnTo>
                    <a:pt x="146" y="399"/>
                  </a:lnTo>
                  <a:lnTo>
                    <a:pt x="136" y="393"/>
                  </a:lnTo>
                  <a:lnTo>
                    <a:pt x="136" y="388"/>
                  </a:lnTo>
                  <a:lnTo>
                    <a:pt x="126" y="383"/>
                  </a:lnTo>
                  <a:lnTo>
                    <a:pt x="126" y="373"/>
                  </a:lnTo>
                  <a:lnTo>
                    <a:pt x="151" y="368"/>
                  </a:lnTo>
                  <a:lnTo>
                    <a:pt x="151" y="358"/>
                  </a:lnTo>
                  <a:lnTo>
                    <a:pt x="146" y="358"/>
                  </a:lnTo>
                  <a:lnTo>
                    <a:pt x="141" y="358"/>
                  </a:lnTo>
                  <a:lnTo>
                    <a:pt x="141" y="353"/>
                  </a:lnTo>
                  <a:lnTo>
                    <a:pt x="136" y="353"/>
                  </a:lnTo>
                  <a:lnTo>
                    <a:pt x="141" y="348"/>
                  </a:lnTo>
                  <a:lnTo>
                    <a:pt x="146" y="348"/>
                  </a:lnTo>
                  <a:lnTo>
                    <a:pt x="126" y="328"/>
                  </a:lnTo>
                  <a:lnTo>
                    <a:pt x="131" y="323"/>
                  </a:lnTo>
                  <a:lnTo>
                    <a:pt x="126" y="323"/>
                  </a:lnTo>
                  <a:lnTo>
                    <a:pt x="121" y="323"/>
                  </a:lnTo>
                  <a:lnTo>
                    <a:pt x="121" y="328"/>
                  </a:lnTo>
                  <a:lnTo>
                    <a:pt x="111" y="333"/>
                  </a:lnTo>
                  <a:lnTo>
                    <a:pt x="111" y="328"/>
                  </a:lnTo>
                  <a:lnTo>
                    <a:pt x="101" y="328"/>
                  </a:lnTo>
                  <a:lnTo>
                    <a:pt x="96" y="328"/>
                  </a:lnTo>
                  <a:lnTo>
                    <a:pt x="91" y="318"/>
                  </a:lnTo>
                  <a:lnTo>
                    <a:pt x="86" y="318"/>
                  </a:lnTo>
                  <a:lnTo>
                    <a:pt x="81" y="313"/>
                  </a:lnTo>
                  <a:lnTo>
                    <a:pt x="76" y="308"/>
                  </a:lnTo>
                  <a:lnTo>
                    <a:pt x="76" y="303"/>
                  </a:lnTo>
                  <a:lnTo>
                    <a:pt x="81" y="303"/>
                  </a:lnTo>
                  <a:lnTo>
                    <a:pt x="76" y="298"/>
                  </a:lnTo>
                  <a:lnTo>
                    <a:pt x="66" y="293"/>
                  </a:lnTo>
                  <a:lnTo>
                    <a:pt x="61" y="293"/>
                  </a:lnTo>
                  <a:lnTo>
                    <a:pt x="61" y="298"/>
                  </a:lnTo>
                  <a:lnTo>
                    <a:pt x="56" y="298"/>
                  </a:lnTo>
                  <a:lnTo>
                    <a:pt x="51" y="298"/>
                  </a:lnTo>
                  <a:lnTo>
                    <a:pt x="45" y="298"/>
                  </a:lnTo>
                  <a:lnTo>
                    <a:pt x="45" y="288"/>
                  </a:lnTo>
                  <a:lnTo>
                    <a:pt x="45" y="293"/>
                  </a:lnTo>
                  <a:lnTo>
                    <a:pt x="40" y="298"/>
                  </a:lnTo>
                  <a:lnTo>
                    <a:pt x="35" y="293"/>
                  </a:lnTo>
                  <a:lnTo>
                    <a:pt x="30" y="298"/>
                  </a:lnTo>
                  <a:lnTo>
                    <a:pt x="25" y="298"/>
                  </a:lnTo>
                  <a:lnTo>
                    <a:pt x="20" y="288"/>
                  </a:lnTo>
                  <a:lnTo>
                    <a:pt x="15" y="288"/>
                  </a:lnTo>
                  <a:lnTo>
                    <a:pt x="10" y="288"/>
                  </a:lnTo>
                  <a:lnTo>
                    <a:pt x="10" y="283"/>
                  </a:lnTo>
                  <a:lnTo>
                    <a:pt x="5" y="278"/>
                  </a:lnTo>
                  <a:lnTo>
                    <a:pt x="10" y="247"/>
                  </a:lnTo>
                  <a:lnTo>
                    <a:pt x="5" y="242"/>
                  </a:lnTo>
                  <a:lnTo>
                    <a:pt x="5" y="237"/>
                  </a:lnTo>
                  <a:lnTo>
                    <a:pt x="5" y="232"/>
                  </a:lnTo>
                  <a:lnTo>
                    <a:pt x="5" y="227"/>
                  </a:lnTo>
                  <a:lnTo>
                    <a:pt x="0" y="222"/>
                  </a:lnTo>
                  <a:lnTo>
                    <a:pt x="10" y="217"/>
                  </a:lnTo>
                  <a:lnTo>
                    <a:pt x="10" y="222"/>
                  </a:lnTo>
                  <a:lnTo>
                    <a:pt x="15" y="222"/>
                  </a:lnTo>
                  <a:lnTo>
                    <a:pt x="20" y="212"/>
                  </a:lnTo>
                  <a:lnTo>
                    <a:pt x="20" y="207"/>
                  </a:lnTo>
                  <a:lnTo>
                    <a:pt x="25" y="207"/>
                  </a:lnTo>
                  <a:lnTo>
                    <a:pt x="30" y="197"/>
                  </a:lnTo>
                  <a:lnTo>
                    <a:pt x="35" y="197"/>
                  </a:lnTo>
                  <a:lnTo>
                    <a:pt x="35" y="192"/>
                  </a:lnTo>
                  <a:lnTo>
                    <a:pt x="40" y="197"/>
                  </a:lnTo>
                  <a:lnTo>
                    <a:pt x="45" y="192"/>
                  </a:lnTo>
                  <a:lnTo>
                    <a:pt x="51" y="192"/>
                  </a:lnTo>
                  <a:lnTo>
                    <a:pt x="45" y="187"/>
                  </a:lnTo>
                  <a:lnTo>
                    <a:pt x="45" y="182"/>
                  </a:lnTo>
                  <a:lnTo>
                    <a:pt x="51" y="182"/>
                  </a:lnTo>
                  <a:lnTo>
                    <a:pt x="51" y="177"/>
                  </a:lnTo>
                  <a:lnTo>
                    <a:pt x="45" y="172"/>
                  </a:lnTo>
                  <a:lnTo>
                    <a:pt x="51" y="167"/>
                  </a:lnTo>
                  <a:lnTo>
                    <a:pt x="61" y="167"/>
                  </a:lnTo>
                  <a:lnTo>
                    <a:pt x="61" y="162"/>
                  </a:lnTo>
                  <a:lnTo>
                    <a:pt x="66" y="162"/>
                  </a:lnTo>
                  <a:lnTo>
                    <a:pt x="66" y="157"/>
                  </a:lnTo>
                  <a:lnTo>
                    <a:pt x="71" y="157"/>
                  </a:lnTo>
                  <a:lnTo>
                    <a:pt x="81" y="162"/>
                  </a:lnTo>
                  <a:lnTo>
                    <a:pt x="86" y="157"/>
                  </a:lnTo>
                  <a:lnTo>
                    <a:pt x="81" y="157"/>
                  </a:lnTo>
                  <a:lnTo>
                    <a:pt x="86" y="152"/>
                  </a:lnTo>
                  <a:lnTo>
                    <a:pt x="91" y="152"/>
                  </a:lnTo>
                  <a:lnTo>
                    <a:pt x="91" y="147"/>
                  </a:lnTo>
                  <a:lnTo>
                    <a:pt x="96" y="147"/>
                  </a:lnTo>
                  <a:lnTo>
                    <a:pt x="101" y="147"/>
                  </a:lnTo>
                  <a:lnTo>
                    <a:pt x="106" y="142"/>
                  </a:lnTo>
                  <a:lnTo>
                    <a:pt x="106" y="136"/>
                  </a:lnTo>
                  <a:lnTo>
                    <a:pt x="101" y="136"/>
                  </a:lnTo>
                  <a:lnTo>
                    <a:pt x="101" y="131"/>
                  </a:lnTo>
                  <a:lnTo>
                    <a:pt x="106" y="131"/>
                  </a:lnTo>
                  <a:lnTo>
                    <a:pt x="106" y="126"/>
                  </a:lnTo>
                  <a:lnTo>
                    <a:pt x="111" y="121"/>
                  </a:lnTo>
                  <a:lnTo>
                    <a:pt x="116" y="111"/>
                  </a:lnTo>
                  <a:lnTo>
                    <a:pt x="116" y="106"/>
                  </a:lnTo>
                  <a:lnTo>
                    <a:pt x="116" y="101"/>
                  </a:lnTo>
                  <a:lnTo>
                    <a:pt x="121" y="101"/>
                  </a:lnTo>
                  <a:lnTo>
                    <a:pt x="126" y="101"/>
                  </a:lnTo>
                  <a:lnTo>
                    <a:pt x="141" y="91"/>
                  </a:lnTo>
                  <a:lnTo>
                    <a:pt x="146" y="91"/>
                  </a:lnTo>
                  <a:lnTo>
                    <a:pt x="156" y="86"/>
                  </a:lnTo>
                  <a:lnTo>
                    <a:pt x="156" y="81"/>
                  </a:lnTo>
                  <a:lnTo>
                    <a:pt x="166" y="81"/>
                  </a:lnTo>
                  <a:lnTo>
                    <a:pt x="177" y="81"/>
                  </a:lnTo>
                  <a:lnTo>
                    <a:pt x="182" y="81"/>
                  </a:lnTo>
                  <a:lnTo>
                    <a:pt x="187" y="86"/>
                  </a:lnTo>
                  <a:lnTo>
                    <a:pt x="187" y="91"/>
                  </a:lnTo>
                  <a:lnTo>
                    <a:pt x="192" y="91"/>
                  </a:lnTo>
                  <a:lnTo>
                    <a:pt x="197" y="96"/>
                  </a:lnTo>
                  <a:lnTo>
                    <a:pt x="202" y="96"/>
                  </a:lnTo>
                  <a:lnTo>
                    <a:pt x="212" y="111"/>
                  </a:lnTo>
                  <a:lnTo>
                    <a:pt x="217" y="106"/>
                  </a:lnTo>
                  <a:lnTo>
                    <a:pt x="222" y="101"/>
                  </a:lnTo>
                  <a:lnTo>
                    <a:pt x="227" y="91"/>
                  </a:lnTo>
                  <a:lnTo>
                    <a:pt x="242" y="96"/>
                  </a:lnTo>
                  <a:lnTo>
                    <a:pt x="247" y="96"/>
                  </a:lnTo>
                  <a:lnTo>
                    <a:pt x="257" y="91"/>
                  </a:lnTo>
                  <a:lnTo>
                    <a:pt x="257" y="96"/>
                  </a:lnTo>
                  <a:lnTo>
                    <a:pt x="252" y="96"/>
                  </a:lnTo>
                  <a:lnTo>
                    <a:pt x="257" y="101"/>
                  </a:lnTo>
                  <a:lnTo>
                    <a:pt x="257" y="106"/>
                  </a:lnTo>
                  <a:lnTo>
                    <a:pt x="262" y="106"/>
                  </a:lnTo>
                  <a:lnTo>
                    <a:pt x="267" y="106"/>
                  </a:lnTo>
                  <a:lnTo>
                    <a:pt x="272" y="101"/>
                  </a:lnTo>
                  <a:lnTo>
                    <a:pt x="272" y="91"/>
                  </a:lnTo>
                  <a:lnTo>
                    <a:pt x="277" y="86"/>
                  </a:lnTo>
                  <a:lnTo>
                    <a:pt x="282" y="81"/>
                  </a:lnTo>
                  <a:lnTo>
                    <a:pt x="287" y="76"/>
                  </a:lnTo>
                  <a:lnTo>
                    <a:pt x="303" y="56"/>
                  </a:lnTo>
                  <a:lnTo>
                    <a:pt x="308" y="56"/>
                  </a:lnTo>
                  <a:lnTo>
                    <a:pt x="313" y="51"/>
                  </a:lnTo>
                  <a:lnTo>
                    <a:pt x="318" y="51"/>
                  </a:lnTo>
                  <a:lnTo>
                    <a:pt x="328" y="46"/>
                  </a:lnTo>
                  <a:lnTo>
                    <a:pt x="333" y="46"/>
                  </a:lnTo>
                  <a:lnTo>
                    <a:pt x="343" y="41"/>
                  </a:lnTo>
                  <a:lnTo>
                    <a:pt x="358" y="26"/>
                  </a:lnTo>
                  <a:lnTo>
                    <a:pt x="358" y="21"/>
                  </a:lnTo>
                  <a:lnTo>
                    <a:pt x="363" y="16"/>
                  </a:lnTo>
                  <a:lnTo>
                    <a:pt x="363" y="11"/>
                  </a:lnTo>
                  <a:lnTo>
                    <a:pt x="368" y="11"/>
                  </a:lnTo>
                  <a:lnTo>
                    <a:pt x="373" y="11"/>
                  </a:lnTo>
                  <a:lnTo>
                    <a:pt x="378" y="5"/>
                  </a:lnTo>
                  <a:lnTo>
                    <a:pt x="383" y="0"/>
                  </a:lnTo>
                  <a:lnTo>
                    <a:pt x="388" y="0"/>
                  </a:lnTo>
                  <a:lnTo>
                    <a:pt x="388" y="5"/>
                  </a:lnTo>
                  <a:lnTo>
                    <a:pt x="388" y="11"/>
                  </a:lnTo>
                  <a:lnTo>
                    <a:pt x="388" y="16"/>
                  </a:lnTo>
                  <a:lnTo>
                    <a:pt x="393" y="16"/>
                  </a:lnTo>
                  <a:lnTo>
                    <a:pt x="398" y="21"/>
                  </a:lnTo>
                  <a:lnTo>
                    <a:pt x="403" y="26"/>
                  </a:lnTo>
                  <a:lnTo>
                    <a:pt x="408" y="26"/>
                  </a:lnTo>
                  <a:lnTo>
                    <a:pt x="413" y="26"/>
                  </a:lnTo>
                  <a:lnTo>
                    <a:pt x="418" y="26"/>
                  </a:lnTo>
                  <a:lnTo>
                    <a:pt x="423" y="26"/>
                  </a:lnTo>
                  <a:lnTo>
                    <a:pt x="428" y="26"/>
                  </a:lnTo>
                  <a:lnTo>
                    <a:pt x="428" y="36"/>
                  </a:lnTo>
                  <a:lnTo>
                    <a:pt x="428" y="41"/>
                  </a:lnTo>
                  <a:lnTo>
                    <a:pt x="428" y="46"/>
                  </a:lnTo>
                  <a:lnTo>
                    <a:pt x="434" y="51"/>
                  </a:lnTo>
                  <a:lnTo>
                    <a:pt x="439" y="51"/>
                  </a:lnTo>
                  <a:lnTo>
                    <a:pt x="439" y="56"/>
                  </a:lnTo>
                  <a:lnTo>
                    <a:pt x="459" y="66"/>
                  </a:lnTo>
                  <a:lnTo>
                    <a:pt x="464" y="71"/>
                  </a:lnTo>
                  <a:lnTo>
                    <a:pt x="469" y="71"/>
                  </a:lnTo>
                  <a:lnTo>
                    <a:pt x="484" y="71"/>
                  </a:lnTo>
                  <a:lnTo>
                    <a:pt x="489" y="71"/>
                  </a:lnTo>
                  <a:lnTo>
                    <a:pt x="494" y="71"/>
                  </a:lnTo>
                  <a:lnTo>
                    <a:pt x="499" y="76"/>
                  </a:lnTo>
                  <a:lnTo>
                    <a:pt x="504" y="81"/>
                  </a:lnTo>
                  <a:lnTo>
                    <a:pt x="509" y="81"/>
                  </a:lnTo>
                  <a:lnTo>
                    <a:pt x="514" y="81"/>
                  </a:lnTo>
                  <a:lnTo>
                    <a:pt x="519" y="86"/>
                  </a:lnTo>
                  <a:lnTo>
                    <a:pt x="519" y="91"/>
                  </a:lnTo>
                  <a:lnTo>
                    <a:pt x="524" y="91"/>
                  </a:lnTo>
                  <a:lnTo>
                    <a:pt x="529" y="91"/>
                  </a:lnTo>
                  <a:lnTo>
                    <a:pt x="544" y="106"/>
                  </a:lnTo>
                  <a:lnTo>
                    <a:pt x="544" y="111"/>
                  </a:lnTo>
                  <a:lnTo>
                    <a:pt x="534" y="116"/>
                  </a:lnTo>
                  <a:lnTo>
                    <a:pt x="534" y="121"/>
                  </a:lnTo>
                  <a:lnTo>
                    <a:pt x="539" y="126"/>
                  </a:lnTo>
                  <a:lnTo>
                    <a:pt x="544" y="121"/>
                  </a:lnTo>
                  <a:lnTo>
                    <a:pt x="544" y="126"/>
                  </a:lnTo>
                  <a:lnTo>
                    <a:pt x="539" y="136"/>
                  </a:lnTo>
                  <a:lnTo>
                    <a:pt x="539" y="142"/>
                  </a:lnTo>
                  <a:lnTo>
                    <a:pt x="534" y="136"/>
                  </a:lnTo>
                  <a:lnTo>
                    <a:pt x="534" y="147"/>
                  </a:lnTo>
                  <a:lnTo>
                    <a:pt x="534" y="152"/>
                  </a:lnTo>
                  <a:lnTo>
                    <a:pt x="539" y="152"/>
                  </a:lnTo>
                  <a:lnTo>
                    <a:pt x="539" y="147"/>
                  </a:lnTo>
                  <a:lnTo>
                    <a:pt x="544" y="147"/>
                  </a:lnTo>
                  <a:lnTo>
                    <a:pt x="544" y="152"/>
                  </a:lnTo>
                  <a:lnTo>
                    <a:pt x="554" y="157"/>
                  </a:lnTo>
                  <a:lnTo>
                    <a:pt x="554" y="162"/>
                  </a:lnTo>
                  <a:lnTo>
                    <a:pt x="549" y="167"/>
                  </a:lnTo>
                  <a:lnTo>
                    <a:pt x="549" y="177"/>
                  </a:lnTo>
                  <a:lnTo>
                    <a:pt x="544" y="177"/>
                  </a:lnTo>
                  <a:lnTo>
                    <a:pt x="544" y="182"/>
                  </a:lnTo>
                  <a:lnTo>
                    <a:pt x="549" y="182"/>
                  </a:lnTo>
                  <a:lnTo>
                    <a:pt x="549" y="187"/>
                  </a:lnTo>
                  <a:lnTo>
                    <a:pt x="539" y="187"/>
                  </a:lnTo>
                  <a:lnTo>
                    <a:pt x="539" y="197"/>
                  </a:lnTo>
                  <a:lnTo>
                    <a:pt x="549" y="197"/>
                  </a:lnTo>
                  <a:lnTo>
                    <a:pt x="544" y="207"/>
                  </a:lnTo>
                  <a:lnTo>
                    <a:pt x="539" y="207"/>
                  </a:lnTo>
                  <a:lnTo>
                    <a:pt x="539" y="212"/>
                  </a:lnTo>
                  <a:lnTo>
                    <a:pt x="544" y="212"/>
                  </a:lnTo>
                  <a:lnTo>
                    <a:pt x="544" y="227"/>
                  </a:lnTo>
                  <a:lnTo>
                    <a:pt x="549" y="222"/>
                  </a:lnTo>
                  <a:lnTo>
                    <a:pt x="554" y="227"/>
                  </a:lnTo>
                  <a:lnTo>
                    <a:pt x="549" y="227"/>
                  </a:lnTo>
                  <a:lnTo>
                    <a:pt x="560" y="232"/>
                  </a:lnTo>
                  <a:lnTo>
                    <a:pt x="565" y="257"/>
                  </a:lnTo>
                  <a:lnTo>
                    <a:pt x="575" y="252"/>
                  </a:lnTo>
                  <a:lnTo>
                    <a:pt x="575" y="257"/>
                  </a:lnTo>
                  <a:lnTo>
                    <a:pt x="580" y="262"/>
                  </a:lnTo>
                  <a:lnTo>
                    <a:pt x="575" y="262"/>
                  </a:lnTo>
                  <a:lnTo>
                    <a:pt x="570" y="267"/>
                  </a:lnTo>
                  <a:lnTo>
                    <a:pt x="575" y="273"/>
                  </a:lnTo>
                  <a:lnTo>
                    <a:pt x="570" y="273"/>
                  </a:lnTo>
                  <a:lnTo>
                    <a:pt x="570" y="278"/>
                  </a:lnTo>
                  <a:close/>
                </a:path>
              </a:pathLst>
            </a:custGeom>
            <a:solidFill>
              <a:schemeClr val="accent3"/>
            </a:solidFill>
            <a:ln w="9525">
              <a:solidFill>
                <a:schemeClr val="bg1"/>
              </a:solidFill>
              <a:round/>
              <a:headEnd/>
              <a:tailEnd/>
            </a:ln>
          </p:spPr>
          <p:txBody>
            <a:bodyPr/>
            <a:lstStyle/>
            <a:p>
              <a:endParaRPr lang="en-US" sz="3200" dirty="0"/>
            </a:p>
          </p:txBody>
        </p:sp>
        <p:sp>
          <p:nvSpPr>
            <p:cNvPr id="33" name="Freeform 606">
              <a:extLst>
                <a:ext uri="{FF2B5EF4-FFF2-40B4-BE49-F238E27FC236}">
                  <a16:creationId xmlns:a16="http://schemas.microsoft.com/office/drawing/2014/main" id="{D8641439-372B-62AC-738C-C13C652A9DEF}"/>
                </a:ext>
              </a:extLst>
            </p:cNvPr>
            <p:cNvSpPr>
              <a:spLocks noEditPoints="1"/>
            </p:cNvSpPr>
            <p:nvPr/>
          </p:nvSpPr>
          <p:spPr bwMode="auto">
            <a:xfrm rot="770163">
              <a:off x="4785495" y="3313479"/>
              <a:ext cx="1384220" cy="903091"/>
            </a:xfrm>
            <a:custGeom>
              <a:avLst/>
              <a:gdLst>
                <a:gd name="T0" fmla="*/ 2147483647 w 685"/>
                <a:gd name="T1" fmla="*/ 2147483647 h 468"/>
                <a:gd name="T2" fmla="*/ 2147483647 w 685"/>
                <a:gd name="T3" fmla="*/ 2147483647 h 468"/>
                <a:gd name="T4" fmla="*/ 2147483647 w 685"/>
                <a:gd name="T5" fmla="*/ 2147483647 h 468"/>
                <a:gd name="T6" fmla="*/ 2147483647 w 685"/>
                <a:gd name="T7" fmla="*/ 2147483647 h 468"/>
                <a:gd name="T8" fmla="*/ 2147483647 w 685"/>
                <a:gd name="T9" fmla="*/ 2147483647 h 468"/>
                <a:gd name="T10" fmla="*/ 2147483647 w 685"/>
                <a:gd name="T11" fmla="*/ 2147483647 h 468"/>
                <a:gd name="T12" fmla="*/ 2147483647 w 685"/>
                <a:gd name="T13" fmla="*/ 2147483647 h 468"/>
                <a:gd name="T14" fmla="*/ 2147483647 w 685"/>
                <a:gd name="T15" fmla="*/ 2147483647 h 468"/>
                <a:gd name="T16" fmla="*/ 2147483647 w 685"/>
                <a:gd name="T17" fmla="*/ 2147483647 h 468"/>
                <a:gd name="T18" fmla="*/ 2147483647 w 685"/>
                <a:gd name="T19" fmla="*/ 2147483647 h 468"/>
                <a:gd name="T20" fmla="*/ 2147483647 w 685"/>
                <a:gd name="T21" fmla="*/ 2147483647 h 468"/>
                <a:gd name="T22" fmla="*/ 2147483647 w 685"/>
                <a:gd name="T23" fmla="*/ 2147483647 h 468"/>
                <a:gd name="T24" fmla="*/ 2147483647 w 685"/>
                <a:gd name="T25" fmla="*/ 2147483647 h 468"/>
                <a:gd name="T26" fmla="*/ 2147483647 w 685"/>
                <a:gd name="T27" fmla="*/ 2147483647 h 468"/>
                <a:gd name="T28" fmla="*/ 2147483647 w 685"/>
                <a:gd name="T29" fmla="*/ 2147483647 h 468"/>
                <a:gd name="T30" fmla="*/ 2147483647 w 685"/>
                <a:gd name="T31" fmla="*/ 2147483647 h 468"/>
                <a:gd name="T32" fmla="*/ 2147483647 w 685"/>
                <a:gd name="T33" fmla="*/ 2147483647 h 468"/>
                <a:gd name="T34" fmla="*/ 2147483647 w 685"/>
                <a:gd name="T35" fmla="*/ 2147483647 h 468"/>
                <a:gd name="T36" fmla="*/ 2147483647 w 685"/>
                <a:gd name="T37" fmla="*/ 2147483647 h 468"/>
                <a:gd name="T38" fmla="*/ 2147483647 w 685"/>
                <a:gd name="T39" fmla="*/ 2147483647 h 468"/>
                <a:gd name="T40" fmla="*/ 2147483647 w 685"/>
                <a:gd name="T41" fmla="*/ 2147483647 h 468"/>
                <a:gd name="T42" fmla="*/ 2147483647 w 685"/>
                <a:gd name="T43" fmla="*/ 2147483647 h 468"/>
                <a:gd name="T44" fmla="*/ 2147483647 w 685"/>
                <a:gd name="T45" fmla="*/ 2147483647 h 468"/>
                <a:gd name="T46" fmla="*/ 2147483647 w 685"/>
                <a:gd name="T47" fmla="*/ 2147483647 h 468"/>
                <a:gd name="T48" fmla="*/ 2147483647 w 685"/>
                <a:gd name="T49" fmla="*/ 2147483647 h 468"/>
                <a:gd name="T50" fmla="*/ 2147483647 w 685"/>
                <a:gd name="T51" fmla="*/ 2147483647 h 468"/>
                <a:gd name="T52" fmla="*/ 2147483647 w 685"/>
                <a:gd name="T53" fmla="*/ 2147483647 h 468"/>
                <a:gd name="T54" fmla="*/ 2147483647 w 685"/>
                <a:gd name="T55" fmla="*/ 2147483647 h 468"/>
                <a:gd name="T56" fmla="*/ 2147483647 w 685"/>
                <a:gd name="T57" fmla="*/ 2147483647 h 468"/>
                <a:gd name="T58" fmla="*/ 2147483647 w 685"/>
                <a:gd name="T59" fmla="*/ 2147483647 h 468"/>
                <a:gd name="T60" fmla="*/ 2147483647 w 685"/>
                <a:gd name="T61" fmla="*/ 2147483647 h 468"/>
                <a:gd name="T62" fmla="*/ 2147483647 w 685"/>
                <a:gd name="T63" fmla="*/ 2147483647 h 468"/>
                <a:gd name="T64" fmla="*/ 2147483647 w 685"/>
                <a:gd name="T65" fmla="*/ 2147483647 h 468"/>
                <a:gd name="T66" fmla="*/ 2147483647 w 685"/>
                <a:gd name="T67" fmla="*/ 2147483647 h 468"/>
                <a:gd name="T68" fmla="*/ 2147483647 w 685"/>
                <a:gd name="T69" fmla="*/ 2147483647 h 468"/>
                <a:gd name="T70" fmla="*/ 2147483647 w 685"/>
                <a:gd name="T71" fmla="*/ 2147483647 h 468"/>
                <a:gd name="T72" fmla="*/ 2147483647 w 685"/>
                <a:gd name="T73" fmla="*/ 2147483647 h 468"/>
                <a:gd name="T74" fmla="*/ 2147483647 w 685"/>
                <a:gd name="T75" fmla="*/ 2147483647 h 468"/>
                <a:gd name="T76" fmla="*/ 2147483647 w 685"/>
                <a:gd name="T77" fmla="*/ 2147483647 h 468"/>
                <a:gd name="T78" fmla="*/ 2147483647 w 685"/>
                <a:gd name="T79" fmla="*/ 2147483647 h 468"/>
                <a:gd name="T80" fmla="*/ 2147483647 w 685"/>
                <a:gd name="T81" fmla="*/ 2147483647 h 468"/>
                <a:gd name="T82" fmla="*/ 2147483647 w 685"/>
                <a:gd name="T83" fmla="*/ 2147483647 h 468"/>
                <a:gd name="T84" fmla="*/ 2147483647 w 685"/>
                <a:gd name="T85" fmla="*/ 2147483647 h 468"/>
                <a:gd name="T86" fmla="*/ 2147483647 w 685"/>
                <a:gd name="T87" fmla="*/ 2147483647 h 468"/>
                <a:gd name="T88" fmla="*/ 2147483647 w 685"/>
                <a:gd name="T89" fmla="*/ 2147483647 h 468"/>
                <a:gd name="T90" fmla="*/ 2147483647 w 685"/>
                <a:gd name="T91" fmla="*/ 2147483647 h 468"/>
                <a:gd name="T92" fmla="*/ 2147483647 w 685"/>
                <a:gd name="T93" fmla="*/ 2147483647 h 468"/>
                <a:gd name="T94" fmla="*/ 2147483647 w 685"/>
                <a:gd name="T95" fmla="*/ 2147483647 h 468"/>
                <a:gd name="T96" fmla="*/ 2147483647 w 685"/>
                <a:gd name="T97" fmla="*/ 2147483647 h 468"/>
                <a:gd name="T98" fmla="*/ 2147483647 w 685"/>
                <a:gd name="T99" fmla="*/ 2147483647 h 468"/>
                <a:gd name="T100" fmla="*/ 2147483647 w 685"/>
                <a:gd name="T101" fmla="*/ 2147483647 h 468"/>
                <a:gd name="T102" fmla="*/ 2147483647 w 685"/>
                <a:gd name="T103" fmla="*/ 2147483647 h 468"/>
                <a:gd name="T104" fmla="*/ 2147483647 w 685"/>
                <a:gd name="T105" fmla="*/ 2147483647 h 468"/>
                <a:gd name="T106" fmla="*/ 2147483647 w 685"/>
                <a:gd name="T107" fmla="*/ 2147483647 h 468"/>
                <a:gd name="T108" fmla="*/ 2147483647 w 685"/>
                <a:gd name="T109" fmla="*/ 2147483647 h 468"/>
                <a:gd name="T110" fmla="*/ 2147483647 w 685"/>
                <a:gd name="T111" fmla="*/ 2147483647 h 468"/>
                <a:gd name="T112" fmla="*/ 2147483647 w 685"/>
                <a:gd name="T113" fmla="*/ 2147483647 h 468"/>
                <a:gd name="T114" fmla="*/ 2147483647 w 685"/>
                <a:gd name="T115" fmla="*/ 2147483647 h 468"/>
                <a:gd name="T116" fmla="*/ 2147483647 w 685"/>
                <a:gd name="T117" fmla="*/ 2147483647 h 468"/>
                <a:gd name="T118" fmla="*/ 2147483647 w 685"/>
                <a:gd name="T119" fmla="*/ 2147483647 h 468"/>
                <a:gd name="T120" fmla="*/ 2147483647 w 685"/>
                <a:gd name="T121" fmla="*/ 2147483647 h 4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5"/>
                <a:gd name="T184" fmla="*/ 0 h 468"/>
                <a:gd name="T185" fmla="*/ 685 w 685"/>
                <a:gd name="T186" fmla="*/ 468 h 4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5" h="468">
                  <a:moveTo>
                    <a:pt x="45" y="393"/>
                  </a:moveTo>
                  <a:lnTo>
                    <a:pt x="45" y="388"/>
                  </a:lnTo>
                  <a:lnTo>
                    <a:pt x="50" y="388"/>
                  </a:lnTo>
                  <a:lnTo>
                    <a:pt x="50" y="383"/>
                  </a:lnTo>
                  <a:lnTo>
                    <a:pt x="55" y="383"/>
                  </a:lnTo>
                  <a:lnTo>
                    <a:pt x="61" y="378"/>
                  </a:lnTo>
                  <a:lnTo>
                    <a:pt x="66" y="383"/>
                  </a:lnTo>
                  <a:lnTo>
                    <a:pt x="81" y="383"/>
                  </a:lnTo>
                  <a:lnTo>
                    <a:pt x="86" y="378"/>
                  </a:lnTo>
                  <a:lnTo>
                    <a:pt x="91" y="373"/>
                  </a:lnTo>
                  <a:lnTo>
                    <a:pt x="106" y="368"/>
                  </a:lnTo>
                  <a:lnTo>
                    <a:pt x="111" y="368"/>
                  </a:lnTo>
                  <a:lnTo>
                    <a:pt x="111" y="373"/>
                  </a:lnTo>
                  <a:lnTo>
                    <a:pt x="106" y="373"/>
                  </a:lnTo>
                  <a:lnTo>
                    <a:pt x="111" y="373"/>
                  </a:lnTo>
                  <a:lnTo>
                    <a:pt x="116" y="373"/>
                  </a:lnTo>
                  <a:lnTo>
                    <a:pt x="121" y="368"/>
                  </a:lnTo>
                  <a:lnTo>
                    <a:pt x="126" y="368"/>
                  </a:lnTo>
                  <a:lnTo>
                    <a:pt x="131" y="368"/>
                  </a:lnTo>
                  <a:lnTo>
                    <a:pt x="136" y="368"/>
                  </a:lnTo>
                  <a:lnTo>
                    <a:pt x="141" y="368"/>
                  </a:lnTo>
                  <a:lnTo>
                    <a:pt x="146" y="368"/>
                  </a:lnTo>
                  <a:lnTo>
                    <a:pt x="151" y="363"/>
                  </a:lnTo>
                  <a:lnTo>
                    <a:pt x="156" y="358"/>
                  </a:lnTo>
                  <a:lnTo>
                    <a:pt x="151" y="358"/>
                  </a:lnTo>
                  <a:lnTo>
                    <a:pt x="151" y="353"/>
                  </a:lnTo>
                  <a:lnTo>
                    <a:pt x="151" y="358"/>
                  </a:lnTo>
                  <a:lnTo>
                    <a:pt x="146" y="358"/>
                  </a:lnTo>
                  <a:lnTo>
                    <a:pt x="141" y="363"/>
                  </a:lnTo>
                  <a:lnTo>
                    <a:pt x="141" y="368"/>
                  </a:lnTo>
                  <a:lnTo>
                    <a:pt x="136" y="368"/>
                  </a:lnTo>
                  <a:lnTo>
                    <a:pt x="131" y="368"/>
                  </a:lnTo>
                  <a:lnTo>
                    <a:pt x="131" y="363"/>
                  </a:lnTo>
                  <a:lnTo>
                    <a:pt x="136" y="363"/>
                  </a:lnTo>
                  <a:lnTo>
                    <a:pt x="136" y="358"/>
                  </a:lnTo>
                  <a:lnTo>
                    <a:pt x="141" y="358"/>
                  </a:lnTo>
                  <a:lnTo>
                    <a:pt x="136" y="353"/>
                  </a:lnTo>
                  <a:lnTo>
                    <a:pt x="136" y="358"/>
                  </a:lnTo>
                  <a:lnTo>
                    <a:pt x="131" y="358"/>
                  </a:lnTo>
                  <a:lnTo>
                    <a:pt x="126" y="358"/>
                  </a:lnTo>
                  <a:lnTo>
                    <a:pt x="126" y="353"/>
                  </a:lnTo>
                  <a:lnTo>
                    <a:pt x="126" y="348"/>
                  </a:lnTo>
                  <a:lnTo>
                    <a:pt x="131" y="348"/>
                  </a:lnTo>
                  <a:lnTo>
                    <a:pt x="126" y="348"/>
                  </a:lnTo>
                  <a:lnTo>
                    <a:pt x="126" y="342"/>
                  </a:lnTo>
                  <a:lnTo>
                    <a:pt x="121" y="342"/>
                  </a:lnTo>
                  <a:lnTo>
                    <a:pt x="116" y="342"/>
                  </a:lnTo>
                  <a:lnTo>
                    <a:pt x="116" y="337"/>
                  </a:lnTo>
                  <a:lnTo>
                    <a:pt x="116" y="342"/>
                  </a:lnTo>
                  <a:lnTo>
                    <a:pt x="111" y="342"/>
                  </a:lnTo>
                  <a:lnTo>
                    <a:pt x="111" y="348"/>
                  </a:lnTo>
                  <a:lnTo>
                    <a:pt x="106" y="348"/>
                  </a:lnTo>
                  <a:lnTo>
                    <a:pt x="101" y="353"/>
                  </a:lnTo>
                  <a:lnTo>
                    <a:pt x="101" y="358"/>
                  </a:lnTo>
                  <a:lnTo>
                    <a:pt x="96" y="358"/>
                  </a:lnTo>
                  <a:lnTo>
                    <a:pt x="96" y="353"/>
                  </a:lnTo>
                  <a:lnTo>
                    <a:pt x="91" y="348"/>
                  </a:lnTo>
                  <a:lnTo>
                    <a:pt x="86" y="342"/>
                  </a:lnTo>
                  <a:lnTo>
                    <a:pt x="76" y="348"/>
                  </a:lnTo>
                  <a:lnTo>
                    <a:pt x="76" y="342"/>
                  </a:lnTo>
                  <a:lnTo>
                    <a:pt x="71" y="342"/>
                  </a:lnTo>
                  <a:lnTo>
                    <a:pt x="66" y="342"/>
                  </a:lnTo>
                  <a:lnTo>
                    <a:pt x="61" y="337"/>
                  </a:lnTo>
                  <a:lnTo>
                    <a:pt x="66" y="337"/>
                  </a:lnTo>
                  <a:lnTo>
                    <a:pt x="71" y="332"/>
                  </a:lnTo>
                  <a:lnTo>
                    <a:pt x="76" y="327"/>
                  </a:lnTo>
                  <a:lnTo>
                    <a:pt x="76" y="312"/>
                  </a:lnTo>
                  <a:lnTo>
                    <a:pt x="71" y="312"/>
                  </a:lnTo>
                  <a:lnTo>
                    <a:pt x="71" y="307"/>
                  </a:lnTo>
                  <a:lnTo>
                    <a:pt x="81" y="307"/>
                  </a:lnTo>
                  <a:lnTo>
                    <a:pt x="86" y="302"/>
                  </a:lnTo>
                  <a:lnTo>
                    <a:pt x="86" y="297"/>
                  </a:lnTo>
                  <a:lnTo>
                    <a:pt x="96" y="292"/>
                  </a:lnTo>
                  <a:lnTo>
                    <a:pt x="91" y="282"/>
                  </a:lnTo>
                  <a:lnTo>
                    <a:pt x="96" y="282"/>
                  </a:lnTo>
                  <a:lnTo>
                    <a:pt x="96" y="277"/>
                  </a:lnTo>
                  <a:lnTo>
                    <a:pt x="91" y="277"/>
                  </a:lnTo>
                  <a:lnTo>
                    <a:pt x="121" y="282"/>
                  </a:lnTo>
                  <a:lnTo>
                    <a:pt x="121" y="277"/>
                  </a:lnTo>
                  <a:lnTo>
                    <a:pt x="116" y="272"/>
                  </a:lnTo>
                  <a:lnTo>
                    <a:pt x="131" y="262"/>
                  </a:lnTo>
                  <a:lnTo>
                    <a:pt x="136" y="267"/>
                  </a:lnTo>
                  <a:lnTo>
                    <a:pt x="146" y="267"/>
                  </a:lnTo>
                  <a:lnTo>
                    <a:pt x="141" y="247"/>
                  </a:lnTo>
                  <a:lnTo>
                    <a:pt x="151" y="247"/>
                  </a:lnTo>
                  <a:lnTo>
                    <a:pt x="156" y="252"/>
                  </a:lnTo>
                  <a:lnTo>
                    <a:pt x="166" y="252"/>
                  </a:lnTo>
                  <a:lnTo>
                    <a:pt x="171" y="247"/>
                  </a:lnTo>
                  <a:lnTo>
                    <a:pt x="176" y="257"/>
                  </a:lnTo>
                  <a:lnTo>
                    <a:pt x="181" y="252"/>
                  </a:lnTo>
                  <a:lnTo>
                    <a:pt x="187" y="252"/>
                  </a:lnTo>
                  <a:lnTo>
                    <a:pt x="192" y="252"/>
                  </a:lnTo>
                  <a:lnTo>
                    <a:pt x="192" y="247"/>
                  </a:lnTo>
                  <a:lnTo>
                    <a:pt x="197" y="242"/>
                  </a:lnTo>
                  <a:lnTo>
                    <a:pt x="212" y="237"/>
                  </a:lnTo>
                  <a:lnTo>
                    <a:pt x="222" y="232"/>
                  </a:lnTo>
                  <a:lnTo>
                    <a:pt x="217" y="232"/>
                  </a:lnTo>
                  <a:lnTo>
                    <a:pt x="212" y="232"/>
                  </a:lnTo>
                  <a:lnTo>
                    <a:pt x="207" y="227"/>
                  </a:lnTo>
                  <a:lnTo>
                    <a:pt x="197" y="232"/>
                  </a:lnTo>
                  <a:lnTo>
                    <a:pt x="192" y="232"/>
                  </a:lnTo>
                  <a:lnTo>
                    <a:pt x="197" y="227"/>
                  </a:lnTo>
                  <a:lnTo>
                    <a:pt x="212" y="216"/>
                  </a:lnTo>
                  <a:lnTo>
                    <a:pt x="207" y="211"/>
                  </a:lnTo>
                  <a:lnTo>
                    <a:pt x="217" y="211"/>
                  </a:lnTo>
                  <a:lnTo>
                    <a:pt x="212" y="206"/>
                  </a:lnTo>
                  <a:lnTo>
                    <a:pt x="207" y="206"/>
                  </a:lnTo>
                  <a:lnTo>
                    <a:pt x="207" y="201"/>
                  </a:lnTo>
                  <a:lnTo>
                    <a:pt x="202" y="201"/>
                  </a:lnTo>
                  <a:lnTo>
                    <a:pt x="207" y="191"/>
                  </a:lnTo>
                  <a:lnTo>
                    <a:pt x="222" y="196"/>
                  </a:lnTo>
                  <a:lnTo>
                    <a:pt x="222" y="181"/>
                  </a:lnTo>
                  <a:lnTo>
                    <a:pt x="192" y="171"/>
                  </a:lnTo>
                  <a:lnTo>
                    <a:pt x="187" y="166"/>
                  </a:lnTo>
                  <a:lnTo>
                    <a:pt x="187" y="161"/>
                  </a:lnTo>
                  <a:lnTo>
                    <a:pt x="192" y="156"/>
                  </a:lnTo>
                  <a:lnTo>
                    <a:pt x="192" y="151"/>
                  </a:lnTo>
                  <a:lnTo>
                    <a:pt x="192" y="141"/>
                  </a:lnTo>
                  <a:lnTo>
                    <a:pt x="197" y="141"/>
                  </a:lnTo>
                  <a:lnTo>
                    <a:pt x="202" y="146"/>
                  </a:lnTo>
                  <a:lnTo>
                    <a:pt x="207" y="146"/>
                  </a:lnTo>
                  <a:lnTo>
                    <a:pt x="207" y="141"/>
                  </a:lnTo>
                  <a:lnTo>
                    <a:pt x="207" y="136"/>
                  </a:lnTo>
                  <a:lnTo>
                    <a:pt x="212" y="131"/>
                  </a:lnTo>
                  <a:lnTo>
                    <a:pt x="217" y="131"/>
                  </a:lnTo>
                  <a:lnTo>
                    <a:pt x="217" y="136"/>
                  </a:lnTo>
                  <a:lnTo>
                    <a:pt x="222" y="136"/>
                  </a:lnTo>
                  <a:lnTo>
                    <a:pt x="222" y="131"/>
                  </a:lnTo>
                  <a:lnTo>
                    <a:pt x="217" y="126"/>
                  </a:lnTo>
                  <a:lnTo>
                    <a:pt x="227" y="121"/>
                  </a:lnTo>
                  <a:lnTo>
                    <a:pt x="217" y="116"/>
                  </a:lnTo>
                  <a:lnTo>
                    <a:pt x="212" y="111"/>
                  </a:lnTo>
                  <a:lnTo>
                    <a:pt x="207" y="111"/>
                  </a:lnTo>
                  <a:lnTo>
                    <a:pt x="207" y="106"/>
                  </a:lnTo>
                  <a:lnTo>
                    <a:pt x="202" y="101"/>
                  </a:lnTo>
                  <a:lnTo>
                    <a:pt x="207" y="96"/>
                  </a:lnTo>
                  <a:lnTo>
                    <a:pt x="202" y="85"/>
                  </a:lnTo>
                  <a:lnTo>
                    <a:pt x="187" y="91"/>
                  </a:lnTo>
                  <a:lnTo>
                    <a:pt x="181" y="75"/>
                  </a:lnTo>
                  <a:lnTo>
                    <a:pt x="187" y="75"/>
                  </a:lnTo>
                  <a:lnTo>
                    <a:pt x="181" y="65"/>
                  </a:lnTo>
                  <a:lnTo>
                    <a:pt x="187" y="65"/>
                  </a:lnTo>
                  <a:lnTo>
                    <a:pt x="192" y="80"/>
                  </a:lnTo>
                  <a:lnTo>
                    <a:pt x="202" y="75"/>
                  </a:lnTo>
                  <a:lnTo>
                    <a:pt x="197" y="60"/>
                  </a:lnTo>
                  <a:lnTo>
                    <a:pt x="192" y="55"/>
                  </a:lnTo>
                  <a:lnTo>
                    <a:pt x="197" y="50"/>
                  </a:lnTo>
                  <a:lnTo>
                    <a:pt x="192" y="45"/>
                  </a:lnTo>
                  <a:lnTo>
                    <a:pt x="187" y="50"/>
                  </a:lnTo>
                  <a:lnTo>
                    <a:pt x="181" y="50"/>
                  </a:lnTo>
                  <a:lnTo>
                    <a:pt x="181" y="40"/>
                  </a:lnTo>
                  <a:lnTo>
                    <a:pt x="181" y="35"/>
                  </a:lnTo>
                  <a:lnTo>
                    <a:pt x="192" y="35"/>
                  </a:lnTo>
                  <a:lnTo>
                    <a:pt x="197" y="35"/>
                  </a:lnTo>
                  <a:lnTo>
                    <a:pt x="202" y="35"/>
                  </a:lnTo>
                  <a:lnTo>
                    <a:pt x="207" y="35"/>
                  </a:lnTo>
                  <a:lnTo>
                    <a:pt x="207" y="40"/>
                  </a:lnTo>
                  <a:lnTo>
                    <a:pt x="212" y="40"/>
                  </a:lnTo>
                  <a:lnTo>
                    <a:pt x="217" y="35"/>
                  </a:lnTo>
                  <a:lnTo>
                    <a:pt x="217" y="40"/>
                  </a:lnTo>
                  <a:lnTo>
                    <a:pt x="217" y="45"/>
                  </a:lnTo>
                  <a:lnTo>
                    <a:pt x="222" y="45"/>
                  </a:lnTo>
                  <a:lnTo>
                    <a:pt x="227" y="45"/>
                  </a:lnTo>
                  <a:lnTo>
                    <a:pt x="227" y="50"/>
                  </a:lnTo>
                  <a:lnTo>
                    <a:pt x="232" y="40"/>
                  </a:lnTo>
                  <a:lnTo>
                    <a:pt x="227" y="40"/>
                  </a:lnTo>
                  <a:lnTo>
                    <a:pt x="242" y="30"/>
                  </a:lnTo>
                  <a:lnTo>
                    <a:pt x="252" y="20"/>
                  </a:lnTo>
                  <a:lnTo>
                    <a:pt x="247" y="15"/>
                  </a:lnTo>
                  <a:lnTo>
                    <a:pt x="257" y="10"/>
                  </a:lnTo>
                  <a:lnTo>
                    <a:pt x="262" y="5"/>
                  </a:lnTo>
                  <a:lnTo>
                    <a:pt x="267" y="5"/>
                  </a:lnTo>
                  <a:lnTo>
                    <a:pt x="272" y="10"/>
                  </a:lnTo>
                  <a:lnTo>
                    <a:pt x="267" y="10"/>
                  </a:lnTo>
                  <a:lnTo>
                    <a:pt x="272" y="25"/>
                  </a:lnTo>
                  <a:lnTo>
                    <a:pt x="277" y="25"/>
                  </a:lnTo>
                  <a:lnTo>
                    <a:pt x="277" y="20"/>
                  </a:lnTo>
                  <a:lnTo>
                    <a:pt x="282" y="30"/>
                  </a:lnTo>
                  <a:lnTo>
                    <a:pt x="333" y="5"/>
                  </a:lnTo>
                  <a:lnTo>
                    <a:pt x="338" y="5"/>
                  </a:lnTo>
                  <a:lnTo>
                    <a:pt x="343" y="15"/>
                  </a:lnTo>
                  <a:lnTo>
                    <a:pt x="348" y="15"/>
                  </a:lnTo>
                  <a:lnTo>
                    <a:pt x="353" y="15"/>
                  </a:lnTo>
                  <a:lnTo>
                    <a:pt x="358" y="15"/>
                  </a:lnTo>
                  <a:lnTo>
                    <a:pt x="368" y="10"/>
                  </a:lnTo>
                  <a:lnTo>
                    <a:pt x="383" y="5"/>
                  </a:lnTo>
                  <a:lnTo>
                    <a:pt x="383" y="0"/>
                  </a:lnTo>
                  <a:lnTo>
                    <a:pt x="388" y="0"/>
                  </a:lnTo>
                  <a:lnTo>
                    <a:pt x="398" y="10"/>
                  </a:lnTo>
                  <a:lnTo>
                    <a:pt x="403" y="25"/>
                  </a:lnTo>
                  <a:lnTo>
                    <a:pt x="408" y="30"/>
                  </a:lnTo>
                  <a:lnTo>
                    <a:pt x="413" y="35"/>
                  </a:lnTo>
                  <a:lnTo>
                    <a:pt x="418" y="45"/>
                  </a:lnTo>
                  <a:lnTo>
                    <a:pt x="418" y="40"/>
                  </a:lnTo>
                  <a:lnTo>
                    <a:pt x="423" y="35"/>
                  </a:lnTo>
                  <a:lnTo>
                    <a:pt x="428" y="35"/>
                  </a:lnTo>
                  <a:lnTo>
                    <a:pt x="433" y="35"/>
                  </a:lnTo>
                  <a:lnTo>
                    <a:pt x="428" y="30"/>
                  </a:lnTo>
                  <a:lnTo>
                    <a:pt x="433" y="30"/>
                  </a:lnTo>
                  <a:lnTo>
                    <a:pt x="433" y="25"/>
                  </a:lnTo>
                  <a:lnTo>
                    <a:pt x="444" y="15"/>
                  </a:lnTo>
                  <a:lnTo>
                    <a:pt x="449" y="15"/>
                  </a:lnTo>
                  <a:lnTo>
                    <a:pt x="449" y="20"/>
                  </a:lnTo>
                  <a:lnTo>
                    <a:pt x="444" y="20"/>
                  </a:lnTo>
                  <a:lnTo>
                    <a:pt x="449" y="30"/>
                  </a:lnTo>
                  <a:lnTo>
                    <a:pt x="454" y="30"/>
                  </a:lnTo>
                  <a:lnTo>
                    <a:pt x="459" y="35"/>
                  </a:lnTo>
                  <a:lnTo>
                    <a:pt x="454" y="40"/>
                  </a:lnTo>
                  <a:lnTo>
                    <a:pt x="469" y="70"/>
                  </a:lnTo>
                  <a:lnTo>
                    <a:pt x="469" y="75"/>
                  </a:lnTo>
                  <a:lnTo>
                    <a:pt x="474" y="70"/>
                  </a:lnTo>
                  <a:lnTo>
                    <a:pt x="484" y="91"/>
                  </a:lnTo>
                  <a:lnTo>
                    <a:pt x="489" y="91"/>
                  </a:lnTo>
                  <a:lnTo>
                    <a:pt x="494" y="96"/>
                  </a:lnTo>
                  <a:lnTo>
                    <a:pt x="499" y="101"/>
                  </a:lnTo>
                  <a:lnTo>
                    <a:pt x="509" y="96"/>
                  </a:lnTo>
                  <a:lnTo>
                    <a:pt x="514" y="101"/>
                  </a:lnTo>
                  <a:lnTo>
                    <a:pt x="519" y="101"/>
                  </a:lnTo>
                  <a:lnTo>
                    <a:pt x="529" y="116"/>
                  </a:lnTo>
                  <a:lnTo>
                    <a:pt x="539" y="111"/>
                  </a:lnTo>
                  <a:lnTo>
                    <a:pt x="549" y="126"/>
                  </a:lnTo>
                  <a:lnTo>
                    <a:pt x="539" y="131"/>
                  </a:lnTo>
                  <a:lnTo>
                    <a:pt x="539" y="151"/>
                  </a:lnTo>
                  <a:lnTo>
                    <a:pt x="524" y="161"/>
                  </a:lnTo>
                  <a:lnTo>
                    <a:pt x="529" y="171"/>
                  </a:lnTo>
                  <a:lnTo>
                    <a:pt x="534" y="171"/>
                  </a:lnTo>
                  <a:lnTo>
                    <a:pt x="539" y="171"/>
                  </a:lnTo>
                  <a:lnTo>
                    <a:pt x="544" y="166"/>
                  </a:lnTo>
                  <a:lnTo>
                    <a:pt x="554" y="181"/>
                  </a:lnTo>
                  <a:lnTo>
                    <a:pt x="549" y="186"/>
                  </a:lnTo>
                  <a:lnTo>
                    <a:pt x="554" y="196"/>
                  </a:lnTo>
                  <a:lnTo>
                    <a:pt x="554" y="191"/>
                  </a:lnTo>
                  <a:lnTo>
                    <a:pt x="559" y="201"/>
                  </a:lnTo>
                  <a:lnTo>
                    <a:pt x="585" y="191"/>
                  </a:lnTo>
                  <a:lnTo>
                    <a:pt x="590" y="196"/>
                  </a:lnTo>
                  <a:lnTo>
                    <a:pt x="585" y="196"/>
                  </a:lnTo>
                  <a:lnTo>
                    <a:pt x="590" y="201"/>
                  </a:lnTo>
                  <a:lnTo>
                    <a:pt x="600" y="201"/>
                  </a:lnTo>
                  <a:lnTo>
                    <a:pt x="610" y="201"/>
                  </a:lnTo>
                  <a:lnTo>
                    <a:pt x="620" y="196"/>
                  </a:lnTo>
                  <a:lnTo>
                    <a:pt x="630" y="222"/>
                  </a:lnTo>
                  <a:lnTo>
                    <a:pt x="630" y="227"/>
                  </a:lnTo>
                  <a:lnTo>
                    <a:pt x="640" y="247"/>
                  </a:lnTo>
                  <a:lnTo>
                    <a:pt x="645" y="242"/>
                  </a:lnTo>
                  <a:lnTo>
                    <a:pt x="650" y="242"/>
                  </a:lnTo>
                  <a:lnTo>
                    <a:pt x="645" y="247"/>
                  </a:lnTo>
                  <a:lnTo>
                    <a:pt x="645" y="252"/>
                  </a:lnTo>
                  <a:lnTo>
                    <a:pt x="640" y="257"/>
                  </a:lnTo>
                  <a:lnTo>
                    <a:pt x="635" y="262"/>
                  </a:lnTo>
                  <a:lnTo>
                    <a:pt x="630" y="262"/>
                  </a:lnTo>
                  <a:lnTo>
                    <a:pt x="625" y="267"/>
                  </a:lnTo>
                  <a:lnTo>
                    <a:pt x="620" y="267"/>
                  </a:lnTo>
                  <a:lnTo>
                    <a:pt x="615" y="272"/>
                  </a:lnTo>
                  <a:lnTo>
                    <a:pt x="610" y="277"/>
                  </a:lnTo>
                  <a:lnTo>
                    <a:pt x="610" y="282"/>
                  </a:lnTo>
                  <a:lnTo>
                    <a:pt x="605" y="287"/>
                  </a:lnTo>
                  <a:lnTo>
                    <a:pt x="605" y="292"/>
                  </a:lnTo>
                  <a:lnTo>
                    <a:pt x="605" y="297"/>
                  </a:lnTo>
                  <a:lnTo>
                    <a:pt x="610" y="297"/>
                  </a:lnTo>
                  <a:lnTo>
                    <a:pt x="610" y="302"/>
                  </a:lnTo>
                  <a:lnTo>
                    <a:pt x="605" y="302"/>
                  </a:lnTo>
                  <a:lnTo>
                    <a:pt x="605" y="297"/>
                  </a:lnTo>
                  <a:lnTo>
                    <a:pt x="600" y="297"/>
                  </a:lnTo>
                  <a:lnTo>
                    <a:pt x="595" y="297"/>
                  </a:lnTo>
                  <a:lnTo>
                    <a:pt x="595" y="302"/>
                  </a:lnTo>
                  <a:lnTo>
                    <a:pt x="585" y="297"/>
                  </a:lnTo>
                  <a:lnTo>
                    <a:pt x="585" y="302"/>
                  </a:lnTo>
                  <a:lnTo>
                    <a:pt x="580" y="302"/>
                  </a:lnTo>
                  <a:lnTo>
                    <a:pt x="575" y="307"/>
                  </a:lnTo>
                  <a:lnTo>
                    <a:pt x="575" y="312"/>
                  </a:lnTo>
                  <a:lnTo>
                    <a:pt x="580" y="322"/>
                  </a:lnTo>
                  <a:lnTo>
                    <a:pt x="585" y="322"/>
                  </a:lnTo>
                  <a:lnTo>
                    <a:pt x="585" y="327"/>
                  </a:lnTo>
                  <a:lnTo>
                    <a:pt x="585" y="332"/>
                  </a:lnTo>
                  <a:lnTo>
                    <a:pt x="585" y="342"/>
                  </a:lnTo>
                  <a:lnTo>
                    <a:pt x="585" y="348"/>
                  </a:lnTo>
                  <a:lnTo>
                    <a:pt x="580" y="348"/>
                  </a:lnTo>
                  <a:lnTo>
                    <a:pt x="575" y="353"/>
                  </a:lnTo>
                  <a:lnTo>
                    <a:pt x="575" y="358"/>
                  </a:lnTo>
                  <a:lnTo>
                    <a:pt x="570" y="358"/>
                  </a:lnTo>
                  <a:lnTo>
                    <a:pt x="570" y="363"/>
                  </a:lnTo>
                  <a:lnTo>
                    <a:pt x="570" y="368"/>
                  </a:lnTo>
                  <a:lnTo>
                    <a:pt x="570" y="373"/>
                  </a:lnTo>
                  <a:lnTo>
                    <a:pt x="565" y="373"/>
                  </a:lnTo>
                  <a:lnTo>
                    <a:pt x="565" y="363"/>
                  </a:lnTo>
                  <a:lnTo>
                    <a:pt x="565" y="358"/>
                  </a:lnTo>
                  <a:lnTo>
                    <a:pt x="559" y="358"/>
                  </a:lnTo>
                  <a:lnTo>
                    <a:pt x="554" y="358"/>
                  </a:lnTo>
                  <a:lnTo>
                    <a:pt x="549" y="358"/>
                  </a:lnTo>
                  <a:lnTo>
                    <a:pt x="549" y="353"/>
                  </a:lnTo>
                  <a:lnTo>
                    <a:pt x="554" y="348"/>
                  </a:lnTo>
                  <a:lnTo>
                    <a:pt x="559" y="353"/>
                  </a:lnTo>
                  <a:lnTo>
                    <a:pt x="554" y="353"/>
                  </a:lnTo>
                  <a:lnTo>
                    <a:pt x="559" y="353"/>
                  </a:lnTo>
                  <a:lnTo>
                    <a:pt x="559" y="348"/>
                  </a:lnTo>
                  <a:lnTo>
                    <a:pt x="554" y="348"/>
                  </a:lnTo>
                  <a:lnTo>
                    <a:pt x="549" y="342"/>
                  </a:lnTo>
                  <a:lnTo>
                    <a:pt x="549" y="337"/>
                  </a:lnTo>
                  <a:lnTo>
                    <a:pt x="549" y="332"/>
                  </a:lnTo>
                  <a:lnTo>
                    <a:pt x="554" y="327"/>
                  </a:lnTo>
                  <a:lnTo>
                    <a:pt x="549" y="327"/>
                  </a:lnTo>
                  <a:lnTo>
                    <a:pt x="554" y="327"/>
                  </a:lnTo>
                  <a:lnTo>
                    <a:pt x="554" y="332"/>
                  </a:lnTo>
                  <a:lnTo>
                    <a:pt x="554" y="337"/>
                  </a:lnTo>
                  <a:lnTo>
                    <a:pt x="559" y="337"/>
                  </a:lnTo>
                  <a:lnTo>
                    <a:pt x="559" y="332"/>
                  </a:lnTo>
                  <a:lnTo>
                    <a:pt x="559" y="327"/>
                  </a:lnTo>
                  <a:lnTo>
                    <a:pt x="559" y="322"/>
                  </a:lnTo>
                  <a:lnTo>
                    <a:pt x="565" y="322"/>
                  </a:lnTo>
                  <a:lnTo>
                    <a:pt x="565" y="327"/>
                  </a:lnTo>
                  <a:lnTo>
                    <a:pt x="570" y="327"/>
                  </a:lnTo>
                  <a:lnTo>
                    <a:pt x="570" y="332"/>
                  </a:lnTo>
                  <a:lnTo>
                    <a:pt x="575" y="332"/>
                  </a:lnTo>
                  <a:lnTo>
                    <a:pt x="570" y="327"/>
                  </a:lnTo>
                  <a:lnTo>
                    <a:pt x="575" y="322"/>
                  </a:lnTo>
                  <a:lnTo>
                    <a:pt x="570" y="317"/>
                  </a:lnTo>
                  <a:lnTo>
                    <a:pt x="570" y="312"/>
                  </a:lnTo>
                  <a:lnTo>
                    <a:pt x="570" y="307"/>
                  </a:lnTo>
                  <a:lnTo>
                    <a:pt x="565" y="307"/>
                  </a:lnTo>
                  <a:lnTo>
                    <a:pt x="559" y="307"/>
                  </a:lnTo>
                  <a:lnTo>
                    <a:pt x="554" y="307"/>
                  </a:lnTo>
                  <a:lnTo>
                    <a:pt x="554" y="312"/>
                  </a:lnTo>
                  <a:lnTo>
                    <a:pt x="559" y="317"/>
                  </a:lnTo>
                  <a:lnTo>
                    <a:pt x="554" y="317"/>
                  </a:lnTo>
                  <a:lnTo>
                    <a:pt x="559" y="317"/>
                  </a:lnTo>
                  <a:lnTo>
                    <a:pt x="554" y="317"/>
                  </a:lnTo>
                  <a:lnTo>
                    <a:pt x="554" y="322"/>
                  </a:lnTo>
                  <a:lnTo>
                    <a:pt x="549" y="322"/>
                  </a:lnTo>
                  <a:lnTo>
                    <a:pt x="544" y="322"/>
                  </a:lnTo>
                  <a:lnTo>
                    <a:pt x="539" y="322"/>
                  </a:lnTo>
                  <a:lnTo>
                    <a:pt x="539" y="317"/>
                  </a:lnTo>
                  <a:lnTo>
                    <a:pt x="534" y="317"/>
                  </a:lnTo>
                  <a:lnTo>
                    <a:pt x="529" y="317"/>
                  </a:lnTo>
                  <a:lnTo>
                    <a:pt x="524" y="317"/>
                  </a:lnTo>
                  <a:lnTo>
                    <a:pt x="519" y="317"/>
                  </a:lnTo>
                  <a:lnTo>
                    <a:pt x="519" y="312"/>
                  </a:lnTo>
                  <a:lnTo>
                    <a:pt x="519" y="307"/>
                  </a:lnTo>
                  <a:lnTo>
                    <a:pt x="514" y="307"/>
                  </a:lnTo>
                  <a:lnTo>
                    <a:pt x="514" y="302"/>
                  </a:lnTo>
                  <a:lnTo>
                    <a:pt x="509" y="302"/>
                  </a:lnTo>
                  <a:lnTo>
                    <a:pt x="509" y="307"/>
                  </a:lnTo>
                  <a:lnTo>
                    <a:pt x="514" y="307"/>
                  </a:lnTo>
                  <a:lnTo>
                    <a:pt x="514" y="312"/>
                  </a:lnTo>
                  <a:lnTo>
                    <a:pt x="514" y="317"/>
                  </a:lnTo>
                  <a:lnTo>
                    <a:pt x="514" y="322"/>
                  </a:lnTo>
                  <a:lnTo>
                    <a:pt x="514" y="317"/>
                  </a:lnTo>
                  <a:lnTo>
                    <a:pt x="509" y="317"/>
                  </a:lnTo>
                  <a:lnTo>
                    <a:pt x="509" y="322"/>
                  </a:lnTo>
                  <a:lnTo>
                    <a:pt x="514" y="322"/>
                  </a:lnTo>
                  <a:lnTo>
                    <a:pt x="519" y="327"/>
                  </a:lnTo>
                  <a:lnTo>
                    <a:pt x="519" y="322"/>
                  </a:lnTo>
                  <a:lnTo>
                    <a:pt x="524" y="327"/>
                  </a:lnTo>
                  <a:lnTo>
                    <a:pt x="524" y="332"/>
                  </a:lnTo>
                  <a:lnTo>
                    <a:pt x="524" y="337"/>
                  </a:lnTo>
                  <a:lnTo>
                    <a:pt x="524" y="342"/>
                  </a:lnTo>
                  <a:lnTo>
                    <a:pt x="519" y="342"/>
                  </a:lnTo>
                  <a:lnTo>
                    <a:pt x="524" y="337"/>
                  </a:lnTo>
                  <a:lnTo>
                    <a:pt x="519" y="337"/>
                  </a:lnTo>
                  <a:lnTo>
                    <a:pt x="519" y="332"/>
                  </a:lnTo>
                  <a:lnTo>
                    <a:pt x="514" y="332"/>
                  </a:lnTo>
                  <a:lnTo>
                    <a:pt x="514" y="327"/>
                  </a:lnTo>
                  <a:lnTo>
                    <a:pt x="509" y="322"/>
                  </a:lnTo>
                  <a:lnTo>
                    <a:pt x="504" y="322"/>
                  </a:lnTo>
                  <a:lnTo>
                    <a:pt x="499" y="317"/>
                  </a:lnTo>
                  <a:lnTo>
                    <a:pt x="494" y="312"/>
                  </a:lnTo>
                  <a:lnTo>
                    <a:pt x="489" y="307"/>
                  </a:lnTo>
                  <a:lnTo>
                    <a:pt x="484" y="307"/>
                  </a:lnTo>
                  <a:lnTo>
                    <a:pt x="484" y="302"/>
                  </a:lnTo>
                  <a:lnTo>
                    <a:pt x="479" y="307"/>
                  </a:lnTo>
                  <a:lnTo>
                    <a:pt x="479" y="312"/>
                  </a:lnTo>
                  <a:lnTo>
                    <a:pt x="474" y="312"/>
                  </a:lnTo>
                  <a:lnTo>
                    <a:pt x="469" y="312"/>
                  </a:lnTo>
                  <a:lnTo>
                    <a:pt x="474" y="312"/>
                  </a:lnTo>
                  <a:lnTo>
                    <a:pt x="474" y="317"/>
                  </a:lnTo>
                  <a:lnTo>
                    <a:pt x="474" y="312"/>
                  </a:lnTo>
                  <a:lnTo>
                    <a:pt x="479" y="312"/>
                  </a:lnTo>
                  <a:lnTo>
                    <a:pt x="484" y="317"/>
                  </a:lnTo>
                  <a:lnTo>
                    <a:pt x="484" y="322"/>
                  </a:lnTo>
                  <a:lnTo>
                    <a:pt x="489" y="322"/>
                  </a:lnTo>
                  <a:lnTo>
                    <a:pt x="489" y="327"/>
                  </a:lnTo>
                  <a:lnTo>
                    <a:pt x="494" y="327"/>
                  </a:lnTo>
                  <a:lnTo>
                    <a:pt x="494" y="332"/>
                  </a:lnTo>
                  <a:lnTo>
                    <a:pt x="494" y="327"/>
                  </a:lnTo>
                  <a:lnTo>
                    <a:pt x="499" y="332"/>
                  </a:lnTo>
                  <a:lnTo>
                    <a:pt x="499" y="337"/>
                  </a:lnTo>
                  <a:lnTo>
                    <a:pt x="494" y="337"/>
                  </a:lnTo>
                  <a:lnTo>
                    <a:pt x="494" y="342"/>
                  </a:lnTo>
                  <a:lnTo>
                    <a:pt x="489" y="342"/>
                  </a:lnTo>
                  <a:lnTo>
                    <a:pt x="494" y="337"/>
                  </a:lnTo>
                  <a:lnTo>
                    <a:pt x="489" y="337"/>
                  </a:lnTo>
                  <a:lnTo>
                    <a:pt x="494" y="337"/>
                  </a:lnTo>
                  <a:lnTo>
                    <a:pt x="489" y="332"/>
                  </a:lnTo>
                  <a:lnTo>
                    <a:pt x="489" y="327"/>
                  </a:lnTo>
                  <a:lnTo>
                    <a:pt x="484" y="327"/>
                  </a:lnTo>
                  <a:lnTo>
                    <a:pt x="484" y="332"/>
                  </a:lnTo>
                  <a:lnTo>
                    <a:pt x="479" y="337"/>
                  </a:lnTo>
                  <a:lnTo>
                    <a:pt x="474" y="337"/>
                  </a:lnTo>
                  <a:lnTo>
                    <a:pt x="469" y="337"/>
                  </a:lnTo>
                  <a:lnTo>
                    <a:pt x="474" y="337"/>
                  </a:lnTo>
                  <a:lnTo>
                    <a:pt x="479" y="337"/>
                  </a:lnTo>
                  <a:lnTo>
                    <a:pt x="484" y="337"/>
                  </a:lnTo>
                  <a:lnTo>
                    <a:pt x="489" y="337"/>
                  </a:lnTo>
                  <a:lnTo>
                    <a:pt x="489" y="342"/>
                  </a:lnTo>
                  <a:lnTo>
                    <a:pt x="489" y="337"/>
                  </a:lnTo>
                  <a:lnTo>
                    <a:pt x="489" y="342"/>
                  </a:lnTo>
                  <a:lnTo>
                    <a:pt x="494" y="342"/>
                  </a:lnTo>
                  <a:lnTo>
                    <a:pt x="494" y="348"/>
                  </a:lnTo>
                  <a:lnTo>
                    <a:pt x="489" y="348"/>
                  </a:lnTo>
                  <a:lnTo>
                    <a:pt x="484" y="348"/>
                  </a:lnTo>
                  <a:lnTo>
                    <a:pt x="484" y="353"/>
                  </a:lnTo>
                  <a:lnTo>
                    <a:pt x="484" y="348"/>
                  </a:lnTo>
                  <a:lnTo>
                    <a:pt x="479" y="348"/>
                  </a:lnTo>
                  <a:lnTo>
                    <a:pt x="479" y="342"/>
                  </a:lnTo>
                  <a:lnTo>
                    <a:pt x="474" y="342"/>
                  </a:lnTo>
                  <a:lnTo>
                    <a:pt x="474" y="348"/>
                  </a:lnTo>
                  <a:lnTo>
                    <a:pt x="474" y="353"/>
                  </a:lnTo>
                  <a:lnTo>
                    <a:pt x="474" y="358"/>
                  </a:lnTo>
                  <a:lnTo>
                    <a:pt x="474" y="353"/>
                  </a:lnTo>
                  <a:lnTo>
                    <a:pt x="469" y="353"/>
                  </a:lnTo>
                  <a:lnTo>
                    <a:pt x="464" y="348"/>
                  </a:lnTo>
                  <a:lnTo>
                    <a:pt x="464" y="342"/>
                  </a:lnTo>
                  <a:lnTo>
                    <a:pt x="459" y="342"/>
                  </a:lnTo>
                  <a:lnTo>
                    <a:pt x="454" y="337"/>
                  </a:lnTo>
                  <a:lnTo>
                    <a:pt x="449" y="337"/>
                  </a:lnTo>
                  <a:lnTo>
                    <a:pt x="444" y="337"/>
                  </a:lnTo>
                  <a:lnTo>
                    <a:pt x="439" y="337"/>
                  </a:lnTo>
                  <a:lnTo>
                    <a:pt x="433" y="337"/>
                  </a:lnTo>
                  <a:lnTo>
                    <a:pt x="428" y="342"/>
                  </a:lnTo>
                  <a:lnTo>
                    <a:pt x="418" y="337"/>
                  </a:lnTo>
                  <a:lnTo>
                    <a:pt x="413" y="337"/>
                  </a:lnTo>
                  <a:lnTo>
                    <a:pt x="413" y="342"/>
                  </a:lnTo>
                  <a:lnTo>
                    <a:pt x="408" y="342"/>
                  </a:lnTo>
                  <a:lnTo>
                    <a:pt x="408" y="348"/>
                  </a:lnTo>
                  <a:lnTo>
                    <a:pt x="403" y="348"/>
                  </a:lnTo>
                  <a:lnTo>
                    <a:pt x="403" y="353"/>
                  </a:lnTo>
                  <a:lnTo>
                    <a:pt x="408" y="353"/>
                  </a:lnTo>
                  <a:lnTo>
                    <a:pt x="408" y="348"/>
                  </a:lnTo>
                  <a:lnTo>
                    <a:pt x="408" y="353"/>
                  </a:lnTo>
                  <a:lnTo>
                    <a:pt x="413" y="353"/>
                  </a:lnTo>
                  <a:lnTo>
                    <a:pt x="408" y="353"/>
                  </a:lnTo>
                  <a:lnTo>
                    <a:pt x="403" y="353"/>
                  </a:lnTo>
                  <a:lnTo>
                    <a:pt x="398" y="353"/>
                  </a:lnTo>
                  <a:lnTo>
                    <a:pt x="393" y="348"/>
                  </a:lnTo>
                  <a:lnTo>
                    <a:pt x="393" y="353"/>
                  </a:lnTo>
                  <a:lnTo>
                    <a:pt x="388" y="353"/>
                  </a:lnTo>
                  <a:lnTo>
                    <a:pt x="393" y="358"/>
                  </a:lnTo>
                  <a:lnTo>
                    <a:pt x="398" y="368"/>
                  </a:lnTo>
                  <a:lnTo>
                    <a:pt x="398" y="373"/>
                  </a:lnTo>
                  <a:lnTo>
                    <a:pt x="398" y="378"/>
                  </a:lnTo>
                  <a:lnTo>
                    <a:pt x="393" y="373"/>
                  </a:lnTo>
                  <a:lnTo>
                    <a:pt x="388" y="373"/>
                  </a:lnTo>
                  <a:lnTo>
                    <a:pt x="388" y="378"/>
                  </a:lnTo>
                  <a:lnTo>
                    <a:pt x="383" y="383"/>
                  </a:lnTo>
                  <a:lnTo>
                    <a:pt x="383" y="388"/>
                  </a:lnTo>
                  <a:lnTo>
                    <a:pt x="378" y="388"/>
                  </a:lnTo>
                  <a:lnTo>
                    <a:pt x="378" y="393"/>
                  </a:lnTo>
                  <a:lnTo>
                    <a:pt x="383" y="393"/>
                  </a:lnTo>
                  <a:lnTo>
                    <a:pt x="388" y="393"/>
                  </a:lnTo>
                  <a:lnTo>
                    <a:pt x="393" y="393"/>
                  </a:lnTo>
                  <a:lnTo>
                    <a:pt x="393" y="398"/>
                  </a:lnTo>
                  <a:lnTo>
                    <a:pt x="393" y="393"/>
                  </a:lnTo>
                  <a:lnTo>
                    <a:pt x="393" y="398"/>
                  </a:lnTo>
                  <a:lnTo>
                    <a:pt x="388" y="398"/>
                  </a:lnTo>
                  <a:lnTo>
                    <a:pt x="383" y="398"/>
                  </a:lnTo>
                  <a:lnTo>
                    <a:pt x="383" y="403"/>
                  </a:lnTo>
                  <a:lnTo>
                    <a:pt x="378" y="403"/>
                  </a:lnTo>
                  <a:lnTo>
                    <a:pt x="383" y="408"/>
                  </a:lnTo>
                  <a:lnTo>
                    <a:pt x="388" y="408"/>
                  </a:lnTo>
                  <a:lnTo>
                    <a:pt x="388" y="413"/>
                  </a:lnTo>
                  <a:lnTo>
                    <a:pt x="383" y="413"/>
                  </a:lnTo>
                  <a:lnTo>
                    <a:pt x="383" y="408"/>
                  </a:lnTo>
                  <a:lnTo>
                    <a:pt x="378" y="408"/>
                  </a:lnTo>
                  <a:lnTo>
                    <a:pt x="373" y="413"/>
                  </a:lnTo>
                  <a:lnTo>
                    <a:pt x="368" y="413"/>
                  </a:lnTo>
                  <a:lnTo>
                    <a:pt x="373" y="413"/>
                  </a:lnTo>
                  <a:lnTo>
                    <a:pt x="368" y="413"/>
                  </a:lnTo>
                  <a:lnTo>
                    <a:pt x="358" y="408"/>
                  </a:lnTo>
                  <a:lnTo>
                    <a:pt x="358" y="403"/>
                  </a:lnTo>
                  <a:lnTo>
                    <a:pt x="353" y="403"/>
                  </a:lnTo>
                  <a:lnTo>
                    <a:pt x="348" y="398"/>
                  </a:lnTo>
                  <a:lnTo>
                    <a:pt x="348" y="403"/>
                  </a:lnTo>
                  <a:lnTo>
                    <a:pt x="348" y="408"/>
                  </a:lnTo>
                  <a:lnTo>
                    <a:pt x="353" y="408"/>
                  </a:lnTo>
                  <a:lnTo>
                    <a:pt x="353" y="413"/>
                  </a:lnTo>
                  <a:lnTo>
                    <a:pt x="348" y="413"/>
                  </a:lnTo>
                  <a:lnTo>
                    <a:pt x="343" y="413"/>
                  </a:lnTo>
                  <a:lnTo>
                    <a:pt x="343" y="408"/>
                  </a:lnTo>
                  <a:lnTo>
                    <a:pt x="343" y="403"/>
                  </a:lnTo>
                  <a:lnTo>
                    <a:pt x="343" y="398"/>
                  </a:lnTo>
                  <a:lnTo>
                    <a:pt x="338" y="398"/>
                  </a:lnTo>
                  <a:lnTo>
                    <a:pt x="333" y="398"/>
                  </a:lnTo>
                  <a:lnTo>
                    <a:pt x="328" y="398"/>
                  </a:lnTo>
                  <a:lnTo>
                    <a:pt x="328" y="403"/>
                  </a:lnTo>
                  <a:lnTo>
                    <a:pt x="323" y="403"/>
                  </a:lnTo>
                  <a:lnTo>
                    <a:pt x="328" y="408"/>
                  </a:lnTo>
                  <a:lnTo>
                    <a:pt x="323" y="408"/>
                  </a:lnTo>
                  <a:lnTo>
                    <a:pt x="323" y="398"/>
                  </a:lnTo>
                  <a:lnTo>
                    <a:pt x="323" y="393"/>
                  </a:lnTo>
                  <a:lnTo>
                    <a:pt x="323" y="388"/>
                  </a:lnTo>
                  <a:lnTo>
                    <a:pt x="318" y="383"/>
                  </a:lnTo>
                  <a:lnTo>
                    <a:pt x="323" y="383"/>
                  </a:lnTo>
                  <a:lnTo>
                    <a:pt x="323" y="378"/>
                  </a:lnTo>
                  <a:lnTo>
                    <a:pt x="318" y="378"/>
                  </a:lnTo>
                  <a:lnTo>
                    <a:pt x="318" y="383"/>
                  </a:lnTo>
                  <a:lnTo>
                    <a:pt x="318" y="388"/>
                  </a:lnTo>
                  <a:lnTo>
                    <a:pt x="318" y="393"/>
                  </a:lnTo>
                  <a:lnTo>
                    <a:pt x="318" y="398"/>
                  </a:lnTo>
                  <a:lnTo>
                    <a:pt x="313" y="403"/>
                  </a:lnTo>
                  <a:lnTo>
                    <a:pt x="313" y="408"/>
                  </a:lnTo>
                  <a:lnTo>
                    <a:pt x="307" y="408"/>
                  </a:lnTo>
                  <a:lnTo>
                    <a:pt x="302" y="408"/>
                  </a:lnTo>
                  <a:lnTo>
                    <a:pt x="297" y="408"/>
                  </a:lnTo>
                  <a:lnTo>
                    <a:pt x="292" y="403"/>
                  </a:lnTo>
                  <a:lnTo>
                    <a:pt x="292" y="408"/>
                  </a:lnTo>
                  <a:lnTo>
                    <a:pt x="287" y="408"/>
                  </a:lnTo>
                  <a:lnTo>
                    <a:pt x="292" y="413"/>
                  </a:lnTo>
                  <a:lnTo>
                    <a:pt x="292" y="418"/>
                  </a:lnTo>
                  <a:lnTo>
                    <a:pt x="287" y="418"/>
                  </a:lnTo>
                  <a:lnTo>
                    <a:pt x="287" y="423"/>
                  </a:lnTo>
                  <a:lnTo>
                    <a:pt x="287" y="418"/>
                  </a:lnTo>
                  <a:lnTo>
                    <a:pt x="282" y="423"/>
                  </a:lnTo>
                  <a:lnTo>
                    <a:pt x="277" y="423"/>
                  </a:lnTo>
                  <a:lnTo>
                    <a:pt x="277" y="428"/>
                  </a:lnTo>
                  <a:lnTo>
                    <a:pt x="267" y="428"/>
                  </a:lnTo>
                  <a:lnTo>
                    <a:pt x="262" y="428"/>
                  </a:lnTo>
                  <a:lnTo>
                    <a:pt x="257" y="428"/>
                  </a:lnTo>
                  <a:lnTo>
                    <a:pt x="252" y="428"/>
                  </a:lnTo>
                  <a:lnTo>
                    <a:pt x="252" y="433"/>
                  </a:lnTo>
                  <a:lnTo>
                    <a:pt x="247" y="433"/>
                  </a:lnTo>
                  <a:lnTo>
                    <a:pt x="242" y="433"/>
                  </a:lnTo>
                  <a:lnTo>
                    <a:pt x="242" y="438"/>
                  </a:lnTo>
                  <a:lnTo>
                    <a:pt x="237" y="438"/>
                  </a:lnTo>
                  <a:lnTo>
                    <a:pt x="232" y="443"/>
                  </a:lnTo>
                  <a:lnTo>
                    <a:pt x="227" y="443"/>
                  </a:lnTo>
                  <a:lnTo>
                    <a:pt x="222" y="443"/>
                  </a:lnTo>
                  <a:lnTo>
                    <a:pt x="222" y="448"/>
                  </a:lnTo>
                  <a:lnTo>
                    <a:pt x="217" y="448"/>
                  </a:lnTo>
                  <a:lnTo>
                    <a:pt x="212" y="453"/>
                  </a:lnTo>
                  <a:lnTo>
                    <a:pt x="212" y="458"/>
                  </a:lnTo>
                  <a:lnTo>
                    <a:pt x="207" y="458"/>
                  </a:lnTo>
                  <a:lnTo>
                    <a:pt x="197" y="458"/>
                  </a:lnTo>
                  <a:lnTo>
                    <a:pt x="192" y="458"/>
                  </a:lnTo>
                  <a:lnTo>
                    <a:pt x="181" y="458"/>
                  </a:lnTo>
                  <a:lnTo>
                    <a:pt x="176" y="458"/>
                  </a:lnTo>
                  <a:lnTo>
                    <a:pt x="171" y="458"/>
                  </a:lnTo>
                  <a:lnTo>
                    <a:pt x="166" y="458"/>
                  </a:lnTo>
                  <a:lnTo>
                    <a:pt x="161" y="458"/>
                  </a:lnTo>
                  <a:lnTo>
                    <a:pt x="146" y="458"/>
                  </a:lnTo>
                  <a:lnTo>
                    <a:pt x="151" y="458"/>
                  </a:lnTo>
                  <a:lnTo>
                    <a:pt x="151" y="453"/>
                  </a:lnTo>
                  <a:lnTo>
                    <a:pt x="146" y="448"/>
                  </a:lnTo>
                  <a:lnTo>
                    <a:pt x="141" y="448"/>
                  </a:lnTo>
                  <a:lnTo>
                    <a:pt x="136" y="448"/>
                  </a:lnTo>
                  <a:lnTo>
                    <a:pt x="131" y="448"/>
                  </a:lnTo>
                  <a:lnTo>
                    <a:pt x="131" y="443"/>
                  </a:lnTo>
                  <a:lnTo>
                    <a:pt x="126" y="448"/>
                  </a:lnTo>
                  <a:lnTo>
                    <a:pt x="121" y="448"/>
                  </a:lnTo>
                  <a:lnTo>
                    <a:pt x="116" y="443"/>
                  </a:lnTo>
                  <a:lnTo>
                    <a:pt x="111" y="438"/>
                  </a:lnTo>
                  <a:lnTo>
                    <a:pt x="106" y="438"/>
                  </a:lnTo>
                  <a:lnTo>
                    <a:pt x="101" y="438"/>
                  </a:lnTo>
                  <a:lnTo>
                    <a:pt x="101" y="443"/>
                  </a:lnTo>
                  <a:lnTo>
                    <a:pt x="96" y="443"/>
                  </a:lnTo>
                  <a:lnTo>
                    <a:pt x="91" y="443"/>
                  </a:lnTo>
                  <a:lnTo>
                    <a:pt x="91" y="438"/>
                  </a:lnTo>
                  <a:lnTo>
                    <a:pt x="86" y="438"/>
                  </a:lnTo>
                  <a:lnTo>
                    <a:pt x="86" y="433"/>
                  </a:lnTo>
                  <a:lnTo>
                    <a:pt x="76" y="433"/>
                  </a:lnTo>
                  <a:lnTo>
                    <a:pt x="76" y="438"/>
                  </a:lnTo>
                  <a:lnTo>
                    <a:pt x="76" y="443"/>
                  </a:lnTo>
                  <a:lnTo>
                    <a:pt x="71" y="443"/>
                  </a:lnTo>
                  <a:lnTo>
                    <a:pt x="66" y="443"/>
                  </a:lnTo>
                  <a:lnTo>
                    <a:pt x="66" y="448"/>
                  </a:lnTo>
                  <a:lnTo>
                    <a:pt x="61" y="448"/>
                  </a:lnTo>
                  <a:lnTo>
                    <a:pt x="61" y="443"/>
                  </a:lnTo>
                  <a:lnTo>
                    <a:pt x="61" y="448"/>
                  </a:lnTo>
                  <a:lnTo>
                    <a:pt x="55" y="448"/>
                  </a:lnTo>
                  <a:lnTo>
                    <a:pt x="55" y="443"/>
                  </a:lnTo>
                  <a:lnTo>
                    <a:pt x="50" y="443"/>
                  </a:lnTo>
                  <a:lnTo>
                    <a:pt x="50" y="438"/>
                  </a:lnTo>
                  <a:lnTo>
                    <a:pt x="55" y="438"/>
                  </a:lnTo>
                  <a:lnTo>
                    <a:pt x="55" y="433"/>
                  </a:lnTo>
                  <a:lnTo>
                    <a:pt x="61" y="428"/>
                  </a:lnTo>
                  <a:lnTo>
                    <a:pt x="66" y="428"/>
                  </a:lnTo>
                  <a:lnTo>
                    <a:pt x="71" y="428"/>
                  </a:lnTo>
                  <a:lnTo>
                    <a:pt x="76" y="423"/>
                  </a:lnTo>
                  <a:lnTo>
                    <a:pt x="81" y="423"/>
                  </a:lnTo>
                  <a:lnTo>
                    <a:pt x="86" y="418"/>
                  </a:lnTo>
                  <a:lnTo>
                    <a:pt x="91" y="418"/>
                  </a:lnTo>
                  <a:lnTo>
                    <a:pt x="91" y="413"/>
                  </a:lnTo>
                  <a:lnTo>
                    <a:pt x="91" y="408"/>
                  </a:lnTo>
                  <a:lnTo>
                    <a:pt x="96" y="408"/>
                  </a:lnTo>
                  <a:lnTo>
                    <a:pt x="96" y="403"/>
                  </a:lnTo>
                  <a:lnTo>
                    <a:pt x="101" y="403"/>
                  </a:lnTo>
                  <a:lnTo>
                    <a:pt x="96" y="403"/>
                  </a:lnTo>
                  <a:lnTo>
                    <a:pt x="91" y="398"/>
                  </a:lnTo>
                  <a:lnTo>
                    <a:pt x="86" y="393"/>
                  </a:lnTo>
                  <a:lnTo>
                    <a:pt x="86" y="388"/>
                  </a:lnTo>
                  <a:lnTo>
                    <a:pt x="81" y="393"/>
                  </a:lnTo>
                  <a:lnTo>
                    <a:pt x="81" y="398"/>
                  </a:lnTo>
                  <a:lnTo>
                    <a:pt x="76" y="398"/>
                  </a:lnTo>
                  <a:lnTo>
                    <a:pt x="81" y="398"/>
                  </a:lnTo>
                  <a:lnTo>
                    <a:pt x="81" y="393"/>
                  </a:lnTo>
                  <a:lnTo>
                    <a:pt x="76" y="398"/>
                  </a:lnTo>
                  <a:lnTo>
                    <a:pt x="71" y="398"/>
                  </a:lnTo>
                  <a:lnTo>
                    <a:pt x="71" y="393"/>
                  </a:lnTo>
                  <a:lnTo>
                    <a:pt x="71" y="398"/>
                  </a:lnTo>
                  <a:lnTo>
                    <a:pt x="66" y="398"/>
                  </a:lnTo>
                  <a:lnTo>
                    <a:pt x="66" y="393"/>
                  </a:lnTo>
                  <a:lnTo>
                    <a:pt x="61" y="393"/>
                  </a:lnTo>
                  <a:lnTo>
                    <a:pt x="55" y="393"/>
                  </a:lnTo>
                  <a:lnTo>
                    <a:pt x="45" y="393"/>
                  </a:lnTo>
                  <a:close/>
                  <a:moveTo>
                    <a:pt x="675" y="388"/>
                  </a:moveTo>
                  <a:lnTo>
                    <a:pt x="670" y="388"/>
                  </a:lnTo>
                  <a:lnTo>
                    <a:pt x="665" y="388"/>
                  </a:lnTo>
                  <a:lnTo>
                    <a:pt x="665" y="383"/>
                  </a:lnTo>
                  <a:lnTo>
                    <a:pt x="660" y="378"/>
                  </a:lnTo>
                  <a:lnTo>
                    <a:pt x="655" y="373"/>
                  </a:lnTo>
                  <a:lnTo>
                    <a:pt x="655" y="368"/>
                  </a:lnTo>
                  <a:lnTo>
                    <a:pt x="650" y="368"/>
                  </a:lnTo>
                  <a:lnTo>
                    <a:pt x="645" y="373"/>
                  </a:lnTo>
                  <a:lnTo>
                    <a:pt x="645" y="378"/>
                  </a:lnTo>
                  <a:lnTo>
                    <a:pt x="645" y="383"/>
                  </a:lnTo>
                  <a:lnTo>
                    <a:pt x="640" y="383"/>
                  </a:lnTo>
                  <a:lnTo>
                    <a:pt x="640" y="378"/>
                  </a:lnTo>
                  <a:lnTo>
                    <a:pt x="640" y="373"/>
                  </a:lnTo>
                  <a:lnTo>
                    <a:pt x="640" y="363"/>
                  </a:lnTo>
                  <a:lnTo>
                    <a:pt x="635" y="363"/>
                  </a:lnTo>
                  <a:lnTo>
                    <a:pt x="635" y="358"/>
                  </a:lnTo>
                  <a:lnTo>
                    <a:pt x="630" y="353"/>
                  </a:lnTo>
                  <a:lnTo>
                    <a:pt x="630" y="348"/>
                  </a:lnTo>
                  <a:lnTo>
                    <a:pt x="630" y="353"/>
                  </a:lnTo>
                  <a:lnTo>
                    <a:pt x="635" y="353"/>
                  </a:lnTo>
                  <a:lnTo>
                    <a:pt x="635" y="348"/>
                  </a:lnTo>
                  <a:lnTo>
                    <a:pt x="630" y="342"/>
                  </a:lnTo>
                  <a:lnTo>
                    <a:pt x="625" y="342"/>
                  </a:lnTo>
                  <a:lnTo>
                    <a:pt x="625" y="337"/>
                  </a:lnTo>
                  <a:lnTo>
                    <a:pt x="625" y="332"/>
                  </a:lnTo>
                  <a:lnTo>
                    <a:pt x="625" y="337"/>
                  </a:lnTo>
                  <a:lnTo>
                    <a:pt x="620" y="332"/>
                  </a:lnTo>
                  <a:lnTo>
                    <a:pt x="620" y="327"/>
                  </a:lnTo>
                  <a:lnTo>
                    <a:pt x="615" y="327"/>
                  </a:lnTo>
                  <a:lnTo>
                    <a:pt x="610" y="327"/>
                  </a:lnTo>
                  <a:lnTo>
                    <a:pt x="610" y="332"/>
                  </a:lnTo>
                  <a:lnTo>
                    <a:pt x="615" y="337"/>
                  </a:lnTo>
                  <a:lnTo>
                    <a:pt x="610" y="342"/>
                  </a:lnTo>
                  <a:lnTo>
                    <a:pt x="610" y="337"/>
                  </a:lnTo>
                  <a:lnTo>
                    <a:pt x="605" y="332"/>
                  </a:lnTo>
                  <a:lnTo>
                    <a:pt x="600" y="332"/>
                  </a:lnTo>
                  <a:lnTo>
                    <a:pt x="600" y="327"/>
                  </a:lnTo>
                  <a:lnTo>
                    <a:pt x="600" y="322"/>
                  </a:lnTo>
                  <a:lnTo>
                    <a:pt x="595" y="322"/>
                  </a:lnTo>
                  <a:lnTo>
                    <a:pt x="590" y="322"/>
                  </a:lnTo>
                  <a:lnTo>
                    <a:pt x="595" y="322"/>
                  </a:lnTo>
                  <a:lnTo>
                    <a:pt x="600" y="317"/>
                  </a:lnTo>
                  <a:lnTo>
                    <a:pt x="605" y="317"/>
                  </a:lnTo>
                  <a:lnTo>
                    <a:pt x="610" y="322"/>
                  </a:lnTo>
                  <a:lnTo>
                    <a:pt x="615" y="317"/>
                  </a:lnTo>
                  <a:lnTo>
                    <a:pt x="610" y="312"/>
                  </a:lnTo>
                  <a:lnTo>
                    <a:pt x="610" y="307"/>
                  </a:lnTo>
                  <a:lnTo>
                    <a:pt x="610" y="302"/>
                  </a:lnTo>
                  <a:lnTo>
                    <a:pt x="615" y="302"/>
                  </a:lnTo>
                  <a:lnTo>
                    <a:pt x="615" y="307"/>
                  </a:lnTo>
                  <a:lnTo>
                    <a:pt x="620" y="317"/>
                  </a:lnTo>
                  <a:lnTo>
                    <a:pt x="625" y="327"/>
                  </a:lnTo>
                  <a:lnTo>
                    <a:pt x="625" y="332"/>
                  </a:lnTo>
                  <a:lnTo>
                    <a:pt x="635" y="342"/>
                  </a:lnTo>
                  <a:lnTo>
                    <a:pt x="640" y="348"/>
                  </a:lnTo>
                  <a:lnTo>
                    <a:pt x="640" y="353"/>
                  </a:lnTo>
                  <a:lnTo>
                    <a:pt x="645" y="358"/>
                  </a:lnTo>
                  <a:lnTo>
                    <a:pt x="645" y="363"/>
                  </a:lnTo>
                  <a:lnTo>
                    <a:pt x="655" y="368"/>
                  </a:lnTo>
                  <a:lnTo>
                    <a:pt x="660" y="373"/>
                  </a:lnTo>
                  <a:lnTo>
                    <a:pt x="665" y="378"/>
                  </a:lnTo>
                  <a:lnTo>
                    <a:pt x="665" y="383"/>
                  </a:lnTo>
                  <a:lnTo>
                    <a:pt x="675" y="388"/>
                  </a:lnTo>
                  <a:close/>
                  <a:moveTo>
                    <a:pt x="685" y="242"/>
                  </a:moveTo>
                  <a:lnTo>
                    <a:pt x="680" y="247"/>
                  </a:lnTo>
                  <a:lnTo>
                    <a:pt x="680" y="252"/>
                  </a:lnTo>
                  <a:lnTo>
                    <a:pt x="680" y="257"/>
                  </a:lnTo>
                  <a:lnTo>
                    <a:pt x="680" y="267"/>
                  </a:lnTo>
                  <a:lnTo>
                    <a:pt x="675" y="272"/>
                  </a:lnTo>
                  <a:lnTo>
                    <a:pt x="675" y="277"/>
                  </a:lnTo>
                  <a:lnTo>
                    <a:pt x="670" y="287"/>
                  </a:lnTo>
                  <a:lnTo>
                    <a:pt x="665" y="292"/>
                  </a:lnTo>
                  <a:lnTo>
                    <a:pt x="660" y="297"/>
                  </a:lnTo>
                  <a:lnTo>
                    <a:pt x="655" y="302"/>
                  </a:lnTo>
                  <a:lnTo>
                    <a:pt x="650" y="307"/>
                  </a:lnTo>
                  <a:lnTo>
                    <a:pt x="645" y="307"/>
                  </a:lnTo>
                  <a:lnTo>
                    <a:pt x="645" y="302"/>
                  </a:lnTo>
                  <a:lnTo>
                    <a:pt x="645" y="297"/>
                  </a:lnTo>
                  <a:lnTo>
                    <a:pt x="650" y="297"/>
                  </a:lnTo>
                  <a:lnTo>
                    <a:pt x="650" y="292"/>
                  </a:lnTo>
                  <a:lnTo>
                    <a:pt x="655" y="292"/>
                  </a:lnTo>
                  <a:lnTo>
                    <a:pt x="655" y="287"/>
                  </a:lnTo>
                  <a:lnTo>
                    <a:pt x="660" y="287"/>
                  </a:lnTo>
                  <a:lnTo>
                    <a:pt x="660" y="282"/>
                  </a:lnTo>
                  <a:lnTo>
                    <a:pt x="655" y="287"/>
                  </a:lnTo>
                  <a:lnTo>
                    <a:pt x="650" y="287"/>
                  </a:lnTo>
                  <a:lnTo>
                    <a:pt x="655" y="282"/>
                  </a:lnTo>
                  <a:lnTo>
                    <a:pt x="660" y="282"/>
                  </a:lnTo>
                  <a:lnTo>
                    <a:pt x="665" y="277"/>
                  </a:lnTo>
                  <a:lnTo>
                    <a:pt x="670" y="272"/>
                  </a:lnTo>
                  <a:lnTo>
                    <a:pt x="675" y="267"/>
                  </a:lnTo>
                  <a:lnTo>
                    <a:pt x="675" y="262"/>
                  </a:lnTo>
                  <a:lnTo>
                    <a:pt x="675" y="257"/>
                  </a:lnTo>
                  <a:lnTo>
                    <a:pt x="675" y="252"/>
                  </a:lnTo>
                  <a:lnTo>
                    <a:pt x="680" y="252"/>
                  </a:lnTo>
                  <a:lnTo>
                    <a:pt x="680" y="247"/>
                  </a:lnTo>
                  <a:lnTo>
                    <a:pt x="680" y="242"/>
                  </a:lnTo>
                  <a:lnTo>
                    <a:pt x="685" y="242"/>
                  </a:lnTo>
                  <a:close/>
                  <a:moveTo>
                    <a:pt x="212" y="458"/>
                  </a:moveTo>
                  <a:lnTo>
                    <a:pt x="217" y="458"/>
                  </a:lnTo>
                  <a:lnTo>
                    <a:pt x="232" y="453"/>
                  </a:lnTo>
                  <a:lnTo>
                    <a:pt x="237" y="453"/>
                  </a:lnTo>
                  <a:lnTo>
                    <a:pt x="242" y="453"/>
                  </a:lnTo>
                  <a:lnTo>
                    <a:pt x="257" y="453"/>
                  </a:lnTo>
                  <a:lnTo>
                    <a:pt x="262" y="448"/>
                  </a:lnTo>
                  <a:lnTo>
                    <a:pt x="262" y="443"/>
                  </a:lnTo>
                  <a:lnTo>
                    <a:pt x="267" y="443"/>
                  </a:lnTo>
                  <a:lnTo>
                    <a:pt x="267" y="438"/>
                  </a:lnTo>
                  <a:lnTo>
                    <a:pt x="267" y="443"/>
                  </a:lnTo>
                  <a:lnTo>
                    <a:pt x="272" y="443"/>
                  </a:lnTo>
                  <a:lnTo>
                    <a:pt x="282" y="443"/>
                  </a:lnTo>
                  <a:lnTo>
                    <a:pt x="287" y="443"/>
                  </a:lnTo>
                  <a:lnTo>
                    <a:pt x="292" y="443"/>
                  </a:lnTo>
                  <a:lnTo>
                    <a:pt x="297" y="438"/>
                  </a:lnTo>
                  <a:lnTo>
                    <a:pt x="297" y="443"/>
                  </a:lnTo>
                  <a:lnTo>
                    <a:pt x="302" y="438"/>
                  </a:lnTo>
                  <a:lnTo>
                    <a:pt x="307" y="438"/>
                  </a:lnTo>
                  <a:lnTo>
                    <a:pt x="307" y="443"/>
                  </a:lnTo>
                  <a:lnTo>
                    <a:pt x="302" y="443"/>
                  </a:lnTo>
                  <a:lnTo>
                    <a:pt x="287" y="448"/>
                  </a:lnTo>
                  <a:lnTo>
                    <a:pt x="282" y="448"/>
                  </a:lnTo>
                  <a:lnTo>
                    <a:pt x="272" y="453"/>
                  </a:lnTo>
                  <a:lnTo>
                    <a:pt x="267" y="453"/>
                  </a:lnTo>
                  <a:lnTo>
                    <a:pt x="262" y="453"/>
                  </a:lnTo>
                  <a:lnTo>
                    <a:pt x="257" y="453"/>
                  </a:lnTo>
                  <a:lnTo>
                    <a:pt x="252" y="453"/>
                  </a:lnTo>
                  <a:lnTo>
                    <a:pt x="247" y="453"/>
                  </a:lnTo>
                  <a:lnTo>
                    <a:pt x="242" y="453"/>
                  </a:lnTo>
                  <a:lnTo>
                    <a:pt x="232" y="458"/>
                  </a:lnTo>
                  <a:lnTo>
                    <a:pt x="217" y="458"/>
                  </a:lnTo>
                  <a:lnTo>
                    <a:pt x="212" y="458"/>
                  </a:lnTo>
                  <a:close/>
                  <a:moveTo>
                    <a:pt x="5" y="443"/>
                  </a:moveTo>
                  <a:lnTo>
                    <a:pt x="0" y="438"/>
                  </a:lnTo>
                  <a:lnTo>
                    <a:pt x="5" y="438"/>
                  </a:lnTo>
                  <a:lnTo>
                    <a:pt x="5" y="443"/>
                  </a:lnTo>
                  <a:lnTo>
                    <a:pt x="10" y="448"/>
                  </a:lnTo>
                  <a:lnTo>
                    <a:pt x="10" y="453"/>
                  </a:lnTo>
                  <a:lnTo>
                    <a:pt x="10" y="458"/>
                  </a:lnTo>
                  <a:lnTo>
                    <a:pt x="15" y="458"/>
                  </a:lnTo>
                  <a:lnTo>
                    <a:pt x="20" y="458"/>
                  </a:lnTo>
                  <a:lnTo>
                    <a:pt x="20" y="463"/>
                  </a:lnTo>
                  <a:lnTo>
                    <a:pt x="25" y="463"/>
                  </a:lnTo>
                  <a:lnTo>
                    <a:pt x="30" y="463"/>
                  </a:lnTo>
                  <a:lnTo>
                    <a:pt x="35" y="463"/>
                  </a:lnTo>
                  <a:lnTo>
                    <a:pt x="35" y="458"/>
                  </a:lnTo>
                  <a:lnTo>
                    <a:pt x="40" y="463"/>
                  </a:lnTo>
                  <a:lnTo>
                    <a:pt x="35" y="463"/>
                  </a:lnTo>
                  <a:lnTo>
                    <a:pt x="40" y="463"/>
                  </a:lnTo>
                  <a:lnTo>
                    <a:pt x="45" y="463"/>
                  </a:lnTo>
                  <a:lnTo>
                    <a:pt x="50" y="463"/>
                  </a:lnTo>
                  <a:lnTo>
                    <a:pt x="55" y="463"/>
                  </a:lnTo>
                  <a:lnTo>
                    <a:pt x="66" y="463"/>
                  </a:lnTo>
                  <a:lnTo>
                    <a:pt x="71" y="463"/>
                  </a:lnTo>
                  <a:lnTo>
                    <a:pt x="76" y="463"/>
                  </a:lnTo>
                  <a:lnTo>
                    <a:pt x="81" y="463"/>
                  </a:lnTo>
                  <a:lnTo>
                    <a:pt x="86" y="463"/>
                  </a:lnTo>
                  <a:lnTo>
                    <a:pt x="91" y="463"/>
                  </a:lnTo>
                  <a:lnTo>
                    <a:pt x="96" y="463"/>
                  </a:lnTo>
                  <a:lnTo>
                    <a:pt x="81" y="463"/>
                  </a:lnTo>
                  <a:lnTo>
                    <a:pt x="76" y="463"/>
                  </a:lnTo>
                  <a:lnTo>
                    <a:pt x="71" y="463"/>
                  </a:lnTo>
                  <a:lnTo>
                    <a:pt x="66" y="463"/>
                  </a:lnTo>
                  <a:lnTo>
                    <a:pt x="61" y="463"/>
                  </a:lnTo>
                  <a:lnTo>
                    <a:pt x="55" y="463"/>
                  </a:lnTo>
                  <a:lnTo>
                    <a:pt x="50" y="468"/>
                  </a:lnTo>
                  <a:lnTo>
                    <a:pt x="40" y="468"/>
                  </a:lnTo>
                  <a:lnTo>
                    <a:pt x="30" y="463"/>
                  </a:lnTo>
                  <a:lnTo>
                    <a:pt x="25" y="463"/>
                  </a:lnTo>
                  <a:lnTo>
                    <a:pt x="15" y="463"/>
                  </a:lnTo>
                  <a:lnTo>
                    <a:pt x="15" y="458"/>
                  </a:lnTo>
                  <a:lnTo>
                    <a:pt x="10" y="453"/>
                  </a:lnTo>
                  <a:lnTo>
                    <a:pt x="5" y="453"/>
                  </a:lnTo>
                  <a:lnTo>
                    <a:pt x="5" y="448"/>
                  </a:lnTo>
                  <a:lnTo>
                    <a:pt x="5" y="443"/>
                  </a:lnTo>
                  <a:close/>
                  <a:moveTo>
                    <a:pt x="514" y="348"/>
                  </a:moveTo>
                  <a:lnTo>
                    <a:pt x="509" y="348"/>
                  </a:lnTo>
                  <a:lnTo>
                    <a:pt x="504" y="348"/>
                  </a:lnTo>
                  <a:lnTo>
                    <a:pt x="504" y="342"/>
                  </a:lnTo>
                  <a:lnTo>
                    <a:pt x="499" y="342"/>
                  </a:lnTo>
                  <a:lnTo>
                    <a:pt x="499" y="337"/>
                  </a:lnTo>
                  <a:lnTo>
                    <a:pt x="504" y="337"/>
                  </a:lnTo>
                  <a:lnTo>
                    <a:pt x="509" y="337"/>
                  </a:lnTo>
                  <a:lnTo>
                    <a:pt x="509" y="342"/>
                  </a:lnTo>
                  <a:lnTo>
                    <a:pt x="509" y="348"/>
                  </a:lnTo>
                  <a:lnTo>
                    <a:pt x="514" y="348"/>
                  </a:lnTo>
                  <a:lnTo>
                    <a:pt x="514" y="342"/>
                  </a:lnTo>
                  <a:lnTo>
                    <a:pt x="509" y="337"/>
                  </a:lnTo>
                  <a:lnTo>
                    <a:pt x="514" y="337"/>
                  </a:lnTo>
                  <a:lnTo>
                    <a:pt x="514" y="342"/>
                  </a:lnTo>
                  <a:lnTo>
                    <a:pt x="514" y="348"/>
                  </a:lnTo>
                  <a:lnTo>
                    <a:pt x="514" y="353"/>
                  </a:lnTo>
                  <a:lnTo>
                    <a:pt x="519" y="353"/>
                  </a:lnTo>
                  <a:lnTo>
                    <a:pt x="514" y="353"/>
                  </a:lnTo>
                  <a:lnTo>
                    <a:pt x="514" y="358"/>
                  </a:lnTo>
                  <a:lnTo>
                    <a:pt x="509" y="358"/>
                  </a:lnTo>
                  <a:lnTo>
                    <a:pt x="514" y="353"/>
                  </a:lnTo>
                  <a:lnTo>
                    <a:pt x="514" y="348"/>
                  </a:lnTo>
                  <a:close/>
                  <a:moveTo>
                    <a:pt x="499" y="358"/>
                  </a:moveTo>
                  <a:lnTo>
                    <a:pt x="499" y="353"/>
                  </a:lnTo>
                  <a:lnTo>
                    <a:pt x="499" y="348"/>
                  </a:lnTo>
                  <a:lnTo>
                    <a:pt x="499" y="342"/>
                  </a:lnTo>
                  <a:lnTo>
                    <a:pt x="499" y="348"/>
                  </a:lnTo>
                  <a:lnTo>
                    <a:pt x="499" y="342"/>
                  </a:lnTo>
                  <a:lnTo>
                    <a:pt x="504" y="348"/>
                  </a:lnTo>
                  <a:lnTo>
                    <a:pt x="499" y="348"/>
                  </a:lnTo>
                  <a:lnTo>
                    <a:pt x="504" y="348"/>
                  </a:lnTo>
                  <a:lnTo>
                    <a:pt x="504" y="353"/>
                  </a:lnTo>
                  <a:lnTo>
                    <a:pt x="504" y="348"/>
                  </a:lnTo>
                  <a:lnTo>
                    <a:pt x="504" y="353"/>
                  </a:lnTo>
                  <a:lnTo>
                    <a:pt x="504" y="358"/>
                  </a:lnTo>
                  <a:lnTo>
                    <a:pt x="509" y="358"/>
                  </a:lnTo>
                  <a:lnTo>
                    <a:pt x="504" y="358"/>
                  </a:lnTo>
                  <a:lnTo>
                    <a:pt x="499" y="358"/>
                  </a:lnTo>
                  <a:close/>
                  <a:moveTo>
                    <a:pt x="615" y="342"/>
                  </a:moveTo>
                  <a:lnTo>
                    <a:pt x="615" y="348"/>
                  </a:lnTo>
                  <a:lnTo>
                    <a:pt x="610" y="348"/>
                  </a:lnTo>
                  <a:lnTo>
                    <a:pt x="615" y="353"/>
                  </a:lnTo>
                  <a:lnTo>
                    <a:pt x="610" y="353"/>
                  </a:lnTo>
                  <a:lnTo>
                    <a:pt x="610" y="348"/>
                  </a:lnTo>
                  <a:lnTo>
                    <a:pt x="605" y="348"/>
                  </a:lnTo>
                  <a:lnTo>
                    <a:pt x="600" y="348"/>
                  </a:lnTo>
                  <a:lnTo>
                    <a:pt x="600" y="342"/>
                  </a:lnTo>
                  <a:lnTo>
                    <a:pt x="605" y="342"/>
                  </a:lnTo>
                  <a:lnTo>
                    <a:pt x="610" y="342"/>
                  </a:lnTo>
                  <a:lnTo>
                    <a:pt x="615" y="342"/>
                  </a:lnTo>
                  <a:close/>
                  <a:moveTo>
                    <a:pt x="544" y="342"/>
                  </a:moveTo>
                  <a:lnTo>
                    <a:pt x="539" y="342"/>
                  </a:lnTo>
                  <a:lnTo>
                    <a:pt x="539" y="337"/>
                  </a:lnTo>
                  <a:lnTo>
                    <a:pt x="544" y="337"/>
                  </a:lnTo>
                  <a:lnTo>
                    <a:pt x="544" y="332"/>
                  </a:lnTo>
                  <a:lnTo>
                    <a:pt x="549" y="327"/>
                  </a:lnTo>
                  <a:lnTo>
                    <a:pt x="549" y="332"/>
                  </a:lnTo>
                  <a:lnTo>
                    <a:pt x="549" y="337"/>
                  </a:lnTo>
                  <a:lnTo>
                    <a:pt x="544" y="337"/>
                  </a:lnTo>
                  <a:lnTo>
                    <a:pt x="544" y="342"/>
                  </a:lnTo>
                  <a:lnTo>
                    <a:pt x="544" y="348"/>
                  </a:lnTo>
                  <a:lnTo>
                    <a:pt x="544" y="342"/>
                  </a:lnTo>
                  <a:close/>
                  <a:moveTo>
                    <a:pt x="40" y="453"/>
                  </a:moveTo>
                  <a:lnTo>
                    <a:pt x="45" y="448"/>
                  </a:lnTo>
                  <a:lnTo>
                    <a:pt x="45" y="443"/>
                  </a:lnTo>
                  <a:lnTo>
                    <a:pt x="45" y="438"/>
                  </a:lnTo>
                  <a:lnTo>
                    <a:pt x="50" y="438"/>
                  </a:lnTo>
                  <a:lnTo>
                    <a:pt x="50" y="433"/>
                  </a:lnTo>
                  <a:lnTo>
                    <a:pt x="55" y="433"/>
                  </a:lnTo>
                  <a:lnTo>
                    <a:pt x="61" y="428"/>
                  </a:lnTo>
                  <a:lnTo>
                    <a:pt x="61" y="433"/>
                  </a:lnTo>
                  <a:lnTo>
                    <a:pt x="55" y="433"/>
                  </a:lnTo>
                  <a:lnTo>
                    <a:pt x="50" y="433"/>
                  </a:lnTo>
                  <a:lnTo>
                    <a:pt x="50" y="438"/>
                  </a:lnTo>
                  <a:lnTo>
                    <a:pt x="45" y="448"/>
                  </a:lnTo>
                  <a:lnTo>
                    <a:pt x="45" y="453"/>
                  </a:lnTo>
                  <a:lnTo>
                    <a:pt x="40" y="453"/>
                  </a:lnTo>
                  <a:close/>
                  <a:moveTo>
                    <a:pt x="111" y="458"/>
                  </a:moveTo>
                  <a:lnTo>
                    <a:pt x="116" y="458"/>
                  </a:lnTo>
                  <a:lnTo>
                    <a:pt x="121" y="458"/>
                  </a:lnTo>
                  <a:lnTo>
                    <a:pt x="131" y="458"/>
                  </a:lnTo>
                  <a:lnTo>
                    <a:pt x="136" y="458"/>
                  </a:lnTo>
                  <a:lnTo>
                    <a:pt x="141" y="458"/>
                  </a:lnTo>
                  <a:lnTo>
                    <a:pt x="136" y="458"/>
                  </a:lnTo>
                  <a:lnTo>
                    <a:pt x="126" y="458"/>
                  </a:lnTo>
                  <a:lnTo>
                    <a:pt x="116" y="458"/>
                  </a:lnTo>
                  <a:lnTo>
                    <a:pt x="111" y="458"/>
                  </a:lnTo>
                  <a:close/>
                  <a:moveTo>
                    <a:pt x="504" y="332"/>
                  </a:moveTo>
                  <a:lnTo>
                    <a:pt x="499" y="332"/>
                  </a:lnTo>
                  <a:lnTo>
                    <a:pt x="504" y="332"/>
                  </a:lnTo>
                  <a:lnTo>
                    <a:pt x="499" y="332"/>
                  </a:lnTo>
                  <a:lnTo>
                    <a:pt x="499" y="327"/>
                  </a:lnTo>
                  <a:lnTo>
                    <a:pt x="504" y="327"/>
                  </a:lnTo>
                  <a:lnTo>
                    <a:pt x="504" y="332"/>
                  </a:lnTo>
                  <a:lnTo>
                    <a:pt x="509" y="332"/>
                  </a:lnTo>
                  <a:lnTo>
                    <a:pt x="504" y="332"/>
                  </a:lnTo>
                  <a:close/>
                  <a:moveTo>
                    <a:pt x="559" y="368"/>
                  </a:moveTo>
                  <a:lnTo>
                    <a:pt x="554" y="363"/>
                  </a:lnTo>
                  <a:lnTo>
                    <a:pt x="559" y="363"/>
                  </a:lnTo>
                  <a:lnTo>
                    <a:pt x="559" y="368"/>
                  </a:lnTo>
                  <a:close/>
                  <a:moveTo>
                    <a:pt x="625" y="363"/>
                  </a:moveTo>
                  <a:lnTo>
                    <a:pt x="620" y="363"/>
                  </a:lnTo>
                  <a:lnTo>
                    <a:pt x="620" y="358"/>
                  </a:lnTo>
                  <a:lnTo>
                    <a:pt x="615" y="353"/>
                  </a:lnTo>
                  <a:lnTo>
                    <a:pt x="620" y="358"/>
                  </a:lnTo>
                  <a:lnTo>
                    <a:pt x="620" y="363"/>
                  </a:lnTo>
                  <a:lnTo>
                    <a:pt x="625" y="363"/>
                  </a:lnTo>
                  <a:close/>
                  <a:moveTo>
                    <a:pt x="605" y="307"/>
                  </a:moveTo>
                  <a:lnTo>
                    <a:pt x="610" y="302"/>
                  </a:lnTo>
                  <a:lnTo>
                    <a:pt x="605" y="307"/>
                  </a:lnTo>
                  <a:close/>
                  <a:moveTo>
                    <a:pt x="101" y="463"/>
                  </a:moveTo>
                  <a:lnTo>
                    <a:pt x="101" y="458"/>
                  </a:lnTo>
                  <a:lnTo>
                    <a:pt x="106" y="458"/>
                  </a:lnTo>
                  <a:lnTo>
                    <a:pt x="111" y="458"/>
                  </a:lnTo>
                  <a:lnTo>
                    <a:pt x="106" y="463"/>
                  </a:lnTo>
                  <a:lnTo>
                    <a:pt x="101" y="463"/>
                  </a:lnTo>
                  <a:close/>
                  <a:moveTo>
                    <a:pt x="45" y="448"/>
                  </a:moveTo>
                  <a:lnTo>
                    <a:pt x="50" y="448"/>
                  </a:lnTo>
                  <a:lnTo>
                    <a:pt x="45" y="453"/>
                  </a:lnTo>
                  <a:lnTo>
                    <a:pt x="45" y="448"/>
                  </a:lnTo>
                  <a:close/>
                  <a:moveTo>
                    <a:pt x="40" y="458"/>
                  </a:moveTo>
                  <a:lnTo>
                    <a:pt x="40" y="453"/>
                  </a:lnTo>
                  <a:lnTo>
                    <a:pt x="40" y="458"/>
                  </a:lnTo>
                  <a:close/>
                  <a:moveTo>
                    <a:pt x="484" y="332"/>
                  </a:moveTo>
                  <a:lnTo>
                    <a:pt x="489" y="337"/>
                  </a:lnTo>
                  <a:lnTo>
                    <a:pt x="484" y="332"/>
                  </a:lnTo>
                  <a:close/>
                  <a:moveTo>
                    <a:pt x="605" y="302"/>
                  </a:moveTo>
                  <a:lnTo>
                    <a:pt x="600" y="302"/>
                  </a:lnTo>
                  <a:lnTo>
                    <a:pt x="605" y="302"/>
                  </a:lnTo>
                  <a:close/>
                </a:path>
              </a:pathLst>
            </a:custGeom>
            <a:solidFill>
              <a:schemeClr val="accent4"/>
            </a:solidFill>
            <a:ln w="9525">
              <a:solidFill>
                <a:schemeClr val="bg1"/>
              </a:solidFill>
              <a:round/>
              <a:headEnd/>
              <a:tailEnd/>
            </a:ln>
          </p:spPr>
          <p:txBody>
            <a:bodyPr/>
            <a:lstStyle/>
            <a:p>
              <a:endParaRPr lang="en-US" sz="3200" dirty="0"/>
            </a:p>
          </p:txBody>
        </p:sp>
        <p:sp>
          <p:nvSpPr>
            <p:cNvPr id="34" name="Freeform 633">
              <a:extLst>
                <a:ext uri="{FF2B5EF4-FFF2-40B4-BE49-F238E27FC236}">
                  <a16:creationId xmlns:a16="http://schemas.microsoft.com/office/drawing/2014/main" id="{EBCD3631-1B3A-E25E-9183-C37A94E97EF1}"/>
                </a:ext>
              </a:extLst>
            </p:cNvPr>
            <p:cNvSpPr>
              <a:spLocks/>
            </p:cNvSpPr>
            <p:nvPr/>
          </p:nvSpPr>
          <p:spPr bwMode="auto">
            <a:xfrm rot="770163">
              <a:off x="2618340" y="1846800"/>
              <a:ext cx="712533" cy="1128865"/>
            </a:xfrm>
            <a:custGeom>
              <a:avLst/>
              <a:gdLst>
                <a:gd name="T0" fmla="*/ 2147483647 w 352"/>
                <a:gd name="T1" fmla="*/ 2147483647 h 585"/>
                <a:gd name="T2" fmla="*/ 2147483647 w 352"/>
                <a:gd name="T3" fmla="*/ 2147483647 h 585"/>
                <a:gd name="T4" fmla="*/ 2147483647 w 352"/>
                <a:gd name="T5" fmla="*/ 2147483647 h 585"/>
                <a:gd name="T6" fmla="*/ 2147483647 w 352"/>
                <a:gd name="T7" fmla="*/ 2147483647 h 585"/>
                <a:gd name="T8" fmla="*/ 2147483647 w 352"/>
                <a:gd name="T9" fmla="*/ 2147483647 h 585"/>
                <a:gd name="T10" fmla="*/ 2147483647 w 352"/>
                <a:gd name="T11" fmla="*/ 2147483647 h 585"/>
                <a:gd name="T12" fmla="*/ 2147483647 w 352"/>
                <a:gd name="T13" fmla="*/ 2147483647 h 585"/>
                <a:gd name="T14" fmla="*/ 2147483647 w 352"/>
                <a:gd name="T15" fmla="*/ 2147483647 h 585"/>
                <a:gd name="T16" fmla="*/ 2147483647 w 352"/>
                <a:gd name="T17" fmla="*/ 2147483647 h 585"/>
                <a:gd name="T18" fmla="*/ 2147483647 w 352"/>
                <a:gd name="T19" fmla="*/ 2147483647 h 585"/>
                <a:gd name="T20" fmla="*/ 2147483647 w 352"/>
                <a:gd name="T21" fmla="*/ 2147483647 h 585"/>
                <a:gd name="T22" fmla="*/ 2147483647 w 352"/>
                <a:gd name="T23" fmla="*/ 2147483647 h 585"/>
                <a:gd name="T24" fmla="*/ 2147483647 w 352"/>
                <a:gd name="T25" fmla="*/ 2147483647 h 585"/>
                <a:gd name="T26" fmla="*/ 2147483647 w 352"/>
                <a:gd name="T27" fmla="*/ 2147483647 h 585"/>
                <a:gd name="T28" fmla="*/ 2147483647 w 352"/>
                <a:gd name="T29" fmla="*/ 2147483647 h 585"/>
                <a:gd name="T30" fmla="*/ 2147483647 w 352"/>
                <a:gd name="T31" fmla="*/ 2147483647 h 585"/>
                <a:gd name="T32" fmla="*/ 2147483647 w 352"/>
                <a:gd name="T33" fmla="*/ 2147483647 h 585"/>
                <a:gd name="T34" fmla="*/ 2147483647 w 352"/>
                <a:gd name="T35" fmla="*/ 2147483647 h 585"/>
                <a:gd name="T36" fmla="*/ 2147483647 w 352"/>
                <a:gd name="T37" fmla="*/ 2147483647 h 585"/>
                <a:gd name="T38" fmla="*/ 2147483647 w 352"/>
                <a:gd name="T39" fmla="*/ 2147483647 h 585"/>
                <a:gd name="T40" fmla="*/ 2147483647 w 352"/>
                <a:gd name="T41" fmla="*/ 2147483647 h 585"/>
                <a:gd name="T42" fmla="*/ 2147483647 w 352"/>
                <a:gd name="T43" fmla="*/ 2147483647 h 585"/>
                <a:gd name="T44" fmla="*/ 2147483647 w 352"/>
                <a:gd name="T45" fmla="*/ 2147483647 h 585"/>
                <a:gd name="T46" fmla="*/ 2147483647 w 352"/>
                <a:gd name="T47" fmla="*/ 2147483647 h 585"/>
                <a:gd name="T48" fmla="*/ 2147483647 w 352"/>
                <a:gd name="T49" fmla="*/ 2147483647 h 585"/>
                <a:gd name="T50" fmla="*/ 2147483647 w 352"/>
                <a:gd name="T51" fmla="*/ 2147483647 h 585"/>
                <a:gd name="T52" fmla="*/ 2147483647 w 352"/>
                <a:gd name="T53" fmla="*/ 2147483647 h 585"/>
                <a:gd name="T54" fmla="*/ 2147483647 w 352"/>
                <a:gd name="T55" fmla="*/ 2147483647 h 585"/>
                <a:gd name="T56" fmla="*/ 2147483647 w 352"/>
                <a:gd name="T57" fmla="*/ 2147483647 h 585"/>
                <a:gd name="T58" fmla="*/ 2147483647 w 352"/>
                <a:gd name="T59" fmla="*/ 2147483647 h 585"/>
                <a:gd name="T60" fmla="*/ 2147483647 w 352"/>
                <a:gd name="T61" fmla="*/ 2147483647 h 585"/>
                <a:gd name="T62" fmla="*/ 2147483647 w 352"/>
                <a:gd name="T63" fmla="*/ 2147483647 h 585"/>
                <a:gd name="T64" fmla="*/ 2147483647 w 352"/>
                <a:gd name="T65" fmla="*/ 2147483647 h 585"/>
                <a:gd name="T66" fmla="*/ 2147483647 w 352"/>
                <a:gd name="T67" fmla="*/ 2147483647 h 585"/>
                <a:gd name="T68" fmla="*/ 2147483647 w 352"/>
                <a:gd name="T69" fmla="*/ 2147483647 h 585"/>
                <a:gd name="T70" fmla="*/ 2147483647 w 352"/>
                <a:gd name="T71" fmla="*/ 0 h 585"/>
                <a:gd name="T72" fmla="*/ 2147483647 w 352"/>
                <a:gd name="T73" fmla="*/ 2147483647 h 585"/>
                <a:gd name="T74" fmla="*/ 2147483647 w 352"/>
                <a:gd name="T75" fmla="*/ 2147483647 h 585"/>
                <a:gd name="T76" fmla="*/ 2147483647 w 352"/>
                <a:gd name="T77" fmla="*/ 2147483647 h 585"/>
                <a:gd name="T78" fmla="*/ 2147483647 w 352"/>
                <a:gd name="T79" fmla="*/ 2147483647 h 585"/>
                <a:gd name="T80" fmla="*/ 2147483647 w 352"/>
                <a:gd name="T81" fmla="*/ 2147483647 h 585"/>
                <a:gd name="T82" fmla="*/ 2147483647 w 352"/>
                <a:gd name="T83" fmla="*/ 2147483647 h 585"/>
                <a:gd name="T84" fmla="*/ 2147483647 w 352"/>
                <a:gd name="T85" fmla="*/ 2147483647 h 585"/>
                <a:gd name="T86" fmla="*/ 2147483647 w 352"/>
                <a:gd name="T87" fmla="*/ 2147483647 h 585"/>
                <a:gd name="T88" fmla="*/ 2147483647 w 352"/>
                <a:gd name="T89" fmla="*/ 2147483647 h 585"/>
                <a:gd name="T90" fmla="*/ 2147483647 w 352"/>
                <a:gd name="T91" fmla="*/ 2147483647 h 585"/>
                <a:gd name="T92" fmla="*/ 2147483647 w 352"/>
                <a:gd name="T93" fmla="*/ 2147483647 h 585"/>
                <a:gd name="T94" fmla="*/ 2147483647 w 352"/>
                <a:gd name="T95" fmla="*/ 2147483647 h 585"/>
                <a:gd name="T96" fmla="*/ 2147483647 w 352"/>
                <a:gd name="T97" fmla="*/ 2147483647 h 585"/>
                <a:gd name="T98" fmla="*/ 2147483647 w 352"/>
                <a:gd name="T99" fmla="*/ 2147483647 h 585"/>
                <a:gd name="T100" fmla="*/ 2147483647 w 352"/>
                <a:gd name="T101" fmla="*/ 2147483647 h 585"/>
                <a:gd name="T102" fmla="*/ 2147483647 w 352"/>
                <a:gd name="T103" fmla="*/ 2147483647 h 585"/>
                <a:gd name="T104" fmla="*/ 2147483647 w 352"/>
                <a:gd name="T105" fmla="*/ 2147483647 h 585"/>
                <a:gd name="T106" fmla="*/ 2147483647 w 352"/>
                <a:gd name="T107" fmla="*/ 2147483647 h 585"/>
                <a:gd name="T108" fmla="*/ 2147483647 w 352"/>
                <a:gd name="T109" fmla="*/ 2147483647 h 585"/>
                <a:gd name="T110" fmla="*/ 2147483647 w 352"/>
                <a:gd name="T111" fmla="*/ 2147483647 h 585"/>
                <a:gd name="T112" fmla="*/ 2147483647 w 352"/>
                <a:gd name="T113" fmla="*/ 2147483647 h 585"/>
                <a:gd name="T114" fmla="*/ 2147483647 w 352"/>
                <a:gd name="T115" fmla="*/ 2147483647 h 585"/>
                <a:gd name="T116" fmla="*/ 2147483647 w 352"/>
                <a:gd name="T117" fmla="*/ 2147483647 h 585"/>
                <a:gd name="T118" fmla="*/ 2147483647 w 352"/>
                <a:gd name="T119" fmla="*/ 2147483647 h 5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2"/>
                <a:gd name="T181" fmla="*/ 0 h 585"/>
                <a:gd name="T182" fmla="*/ 352 w 352"/>
                <a:gd name="T183" fmla="*/ 585 h 5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2" h="585">
                  <a:moveTo>
                    <a:pt x="297" y="504"/>
                  </a:moveTo>
                  <a:lnTo>
                    <a:pt x="292" y="504"/>
                  </a:lnTo>
                  <a:lnTo>
                    <a:pt x="292" y="509"/>
                  </a:lnTo>
                  <a:lnTo>
                    <a:pt x="287" y="514"/>
                  </a:lnTo>
                  <a:lnTo>
                    <a:pt x="282" y="509"/>
                  </a:lnTo>
                  <a:lnTo>
                    <a:pt x="277" y="509"/>
                  </a:lnTo>
                  <a:lnTo>
                    <a:pt x="272" y="514"/>
                  </a:lnTo>
                  <a:lnTo>
                    <a:pt x="277" y="519"/>
                  </a:lnTo>
                  <a:lnTo>
                    <a:pt x="277" y="524"/>
                  </a:lnTo>
                  <a:lnTo>
                    <a:pt x="272" y="524"/>
                  </a:lnTo>
                  <a:lnTo>
                    <a:pt x="267" y="524"/>
                  </a:lnTo>
                  <a:lnTo>
                    <a:pt x="262" y="524"/>
                  </a:lnTo>
                  <a:lnTo>
                    <a:pt x="257" y="529"/>
                  </a:lnTo>
                  <a:lnTo>
                    <a:pt x="257" y="534"/>
                  </a:lnTo>
                  <a:lnTo>
                    <a:pt x="252" y="534"/>
                  </a:lnTo>
                  <a:lnTo>
                    <a:pt x="247" y="534"/>
                  </a:lnTo>
                  <a:lnTo>
                    <a:pt x="242" y="534"/>
                  </a:lnTo>
                  <a:lnTo>
                    <a:pt x="231" y="534"/>
                  </a:lnTo>
                  <a:lnTo>
                    <a:pt x="226" y="534"/>
                  </a:lnTo>
                  <a:lnTo>
                    <a:pt x="221" y="539"/>
                  </a:lnTo>
                  <a:lnTo>
                    <a:pt x="221" y="545"/>
                  </a:lnTo>
                  <a:lnTo>
                    <a:pt x="216" y="550"/>
                  </a:lnTo>
                  <a:lnTo>
                    <a:pt x="211" y="550"/>
                  </a:lnTo>
                  <a:lnTo>
                    <a:pt x="206" y="545"/>
                  </a:lnTo>
                  <a:lnTo>
                    <a:pt x="201" y="539"/>
                  </a:lnTo>
                  <a:lnTo>
                    <a:pt x="201" y="534"/>
                  </a:lnTo>
                  <a:lnTo>
                    <a:pt x="196" y="534"/>
                  </a:lnTo>
                  <a:lnTo>
                    <a:pt x="196" y="539"/>
                  </a:lnTo>
                  <a:lnTo>
                    <a:pt x="196" y="545"/>
                  </a:lnTo>
                  <a:lnTo>
                    <a:pt x="201" y="550"/>
                  </a:lnTo>
                  <a:lnTo>
                    <a:pt x="196" y="555"/>
                  </a:lnTo>
                  <a:lnTo>
                    <a:pt x="191" y="550"/>
                  </a:lnTo>
                  <a:lnTo>
                    <a:pt x="191" y="545"/>
                  </a:lnTo>
                  <a:lnTo>
                    <a:pt x="186" y="539"/>
                  </a:lnTo>
                  <a:lnTo>
                    <a:pt x="186" y="545"/>
                  </a:lnTo>
                  <a:lnTo>
                    <a:pt x="186" y="550"/>
                  </a:lnTo>
                  <a:lnTo>
                    <a:pt x="191" y="550"/>
                  </a:lnTo>
                  <a:lnTo>
                    <a:pt x="191" y="555"/>
                  </a:lnTo>
                  <a:lnTo>
                    <a:pt x="186" y="560"/>
                  </a:lnTo>
                  <a:lnTo>
                    <a:pt x="181" y="555"/>
                  </a:lnTo>
                  <a:lnTo>
                    <a:pt x="176" y="555"/>
                  </a:lnTo>
                  <a:lnTo>
                    <a:pt x="171" y="555"/>
                  </a:lnTo>
                  <a:lnTo>
                    <a:pt x="166" y="555"/>
                  </a:lnTo>
                  <a:lnTo>
                    <a:pt x="166" y="560"/>
                  </a:lnTo>
                  <a:lnTo>
                    <a:pt x="171" y="560"/>
                  </a:lnTo>
                  <a:lnTo>
                    <a:pt x="176" y="560"/>
                  </a:lnTo>
                  <a:lnTo>
                    <a:pt x="181" y="560"/>
                  </a:lnTo>
                  <a:lnTo>
                    <a:pt x="181" y="565"/>
                  </a:lnTo>
                  <a:lnTo>
                    <a:pt x="186" y="565"/>
                  </a:lnTo>
                  <a:lnTo>
                    <a:pt x="186" y="570"/>
                  </a:lnTo>
                  <a:lnTo>
                    <a:pt x="186" y="575"/>
                  </a:lnTo>
                  <a:lnTo>
                    <a:pt x="181" y="575"/>
                  </a:lnTo>
                  <a:lnTo>
                    <a:pt x="176" y="575"/>
                  </a:lnTo>
                  <a:lnTo>
                    <a:pt x="176" y="570"/>
                  </a:lnTo>
                  <a:lnTo>
                    <a:pt x="171" y="570"/>
                  </a:lnTo>
                  <a:lnTo>
                    <a:pt x="171" y="575"/>
                  </a:lnTo>
                  <a:lnTo>
                    <a:pt x="176" y="580"/>
                  </a:lnTo>
                  <a:lnTo>
                    <a:pt x="171" y="585"/>
                  </a:lnTo>
                  <a:lnTo>
                    <a:pt x="166" y="585"/>
                  </a:lnTo>
                  <a:lnTo>
                    <a:pt x="161" y="585"/>
                  </a:lnTo>
                  <a:lnTo>
                    <a:pt x="161" y="580"/>
                  </a:lnTo>
                  <a:lnTo>
                    <a:pt x="156" y="575"/>
                  </a:lnTo>
                  <a:lnTo>
                    <a:pt x="151" y="575"/>
                  </a:lnTo>
                  <a:lnTo>
                    <a:pt x="151" y="570"/>
                  </a:lnTo>
                  <a:lnTo>
                    <a:pt x="146" y="565"/>
                  </a:lnTo>
                  <a:lnTo>
                    <a:pt x="141" y="565"/>
                  </a:lnTo>
                  <a:lnTo>
                    <a:pt x="136" y="565"/>
                  </a:lnTo>
                  <a:lnTo>
                    <a:pt x="131" y="565"/>
                  </a:lnTo>
                  <a:lnTo>
                    <a:pt x="126" y="565"/>
                  </a:lnTo>
                  <a:lnTo>
                    <a:pt x="126" y="570"/>
                  </a:lnTo>
                  <a:lnTo>
                    <a:pt x="126" y="565"/>
                  </a:lnTo>
                  <a:lnTo>
                    <a:pt x="121" y="565"/>
                  </a:lnTo>
                  <a:lnTo>
                    <a:pt x="121" y="560"/>
                  </a:lnTo>
                  <a:lnTo>
                    <a:pt x="116" y="555"/>
                  </a:lnTo>
                  <a:lnTo>
                    <a:pt x="111" y="550"/>
                  </a:lnTo>
                  <a:lnTo>
                    <a:pt x="111" y="555"/>
                  </a:lnTo>
                  <a:lnTo>
                    <a:pt x="111" y="550"/>
                  </a:lnTo>
                  <a:lnTo>
                    <a:pt x="111" y="545"/>
                  </a:lnTo>
                  <a:lnTo>
                    <a:pt x="105" y="550"/>
                  </a:lnTo>
                  <a:lnTo>
                    <a:pt x="105" y="545"/>
                  </a:lnTo>
                  <a:lnTo>
                    <a:pt x="111" y="545"/>
                  </a:lnTo>
                  <a:lnTo>
                    <a:pt x="111" y="539"/>
                  </a:lnTo>
                  <a:lnTo>
                    <a:pt x="105" y="539"/>
                  </a:lnTo>
                  <a:lnTo>
                    <a:pt x="105" y="545"/>
                  </a:lnTo>
                  <a:lnTo>
                    <a:pt x="100" y="545"/>
                  </a:lnTo>
                  <a:lnTo>
                    <a:pt x="100" y="539"/>
                  </a:lnTo>
                  <a:lnTo>
                    <a:pt x="95" y="539"/>
                  </a:lnTo>
                  <a:lnTo>
                    <a:pt x="90" y="539"/>
                  </a:lnTo>
                  <a:lnTo>
                    <a:pt x="90" y="534"/>
                  </a:lnTo>
                  <a:lnTo>
                    <a:pt x="95" y="534"/>
                  </a:lnTo>
                  <a:lnTo>
                    <a:pt x="90" y="529"/>
                  </a:lnTo>
                  <a:lnTo>
                    <a:pt x="90" y="524"/>
                  </a:lnTo>
                  <a:lnTo>
                    <a:pt x="90" y="519"/>
                  </a:lnTo>
                  <a:lnTo>
                    <a:pt x="85" y="514"/>
                  </a:lnTo>
                  <a:lnTo>
                    <a:pt x="85" y="509"/>
                  </a:lnTo>
                  <a:lnTo>
                    <a:pt x="80" y="509"/>
                  </a:lnTo>
                  <a:lnTo>
                    <a:pt x="85" y="509"/>
                  </a:lnTo>
                  <a:lnTo>
                    <a:pt x="90" y="509"/>
                  </a:lnTo>
                  <a:lnTo>
                    <a:pt x="85" y="504"/>
                  </a:lnTo>
                  <a:lnTo>
                    <a:pt x="90" y="504"/>
                  </a:lnTo>
                  <a:lnTo>
                    <a:pt x="90" y="499"/>
                  </a:lnTo>
                  <a:lnTo>
                    <a:pt x="85" y="499"/>
                  </a:lnTo>
                  <a:lnTo>
                    <a:pt x="80" y="499"/>
                  </a:lnTo>
                  <a:lnTo>
                    <a:pt x="80" y="494"/>
                  </a:lnTo>
                  <a:lnTo>
                    <a:pt x="80" y="489"/>
                  </a:lnTo>
                  <a:lnTo>
                    <a:pt x="80" y="484"/>
                  </a:lnTo>
                  <a:lnTo>
                    <a:pt x="75" y="484"/>
                  </a:lnTo>
                  <a:lnTo>
                    <a:pt x="75" y="479"/>
                  </a:lnTo>
                  <a:lnTo>
                    <a:pt x="80" y="479"/>
                  </a:lnTo>
                  <a:lnTo>
                    <a:pt x="75" y="479"/>
                  </a:lnTo>
                  <a:lnTo>
                    <a:pt x="70" y="479"/>
                  </a:lnTo>
                  <a:lnTo>
                    <a:pt x="75" y="479"/>
                  </a:lnTo>
                  <a:lnTo>
                    <a:pt x="75" y="474"/>
                  </a:lnTo>
                  <a:lnTo>
                    <a:pt x="70" y="474"/>
                  </a:lnTo>
                  <a:lnTo>
                    <a:pt x="75" y="469"/>
                  </a:lnTo>
                  <a:lnTo>
                    <a:pt x="70" y="464"/>
                  </a:lnTo>
                  <a:lnTo>
                    <a:pt x="65" y="464"/>
                  </a:lnTo>
                  <a:lnTo>
                    <a:pt x="70" y="464"/>
                  </a:lnTo>
                  <a:lnTo>
                    <a:pt x="70" y="459"/>
                  </a:lnTo>
                  <a:lnTo>
                    <a:pt x="65" y="459"/>
                  </a:lnTo>
                  <a:lnTo>
                    <a:pt x="65" y="454"/>
                  </a:lnTo>
                  <a:lnTo>
                    <a:pt x="70" y="454"/>
                  </a:lnTo>
                  <a:lnTo>
                    <a:pt x="65" y="449"/>
                  </a:lnTo>
                  <a:lnTo>
                    <a:pt x="70" y="449"/>
                  </a:lnTo>
                  <a:lnTo>
                    <a:pt x="65" y="444"/>
                  </a:lnTo>
                  <a:lnTo>
                    <a:pt x="65" y="439"/>
                  </a:lnTo>
                  <a:lnTo>
                    <a:pt x="65" y="434"/>
                  </a:lnTo>
                  <a:lnTo>
                    <a:pt x="65" y="439"/>
                  </a:lnTo>
                  <a:lnTo>
                    <a:pt x="65" y="434"/>
                  </a:lnTo>
                  <a:lnTo>
                    <a:pt x="65" y="429"/>
                  </a:lnTo>
                  <a:lnTo>
                    <a:pt x="60" y="424"/>
                  </a:lnTo>
                  <a:lnTo>
                    <a:pt x="60" y="419"/>
                  </a:lnTo>
                  <a:lnTo>
                    <a:pt x="60" y="414"/>
                  </a:lnTo>
                  <a:lnTo>
                    <a:pt x="55" y="408"/>
                  </a:lnTo>
                  <a:lnTo>
                    <a:pt x="55" y="403"/>
                  </a:lnTo>
                  <a:lnTo>
                    <a:pt x="55" y="398"/>
                  </a:lnTo>
                  <a:lnTo>
                    <a:pt x="55" y="393"/>
                  </a:lnTo>
                  <a:lnTo>
                    <a:pt x="60" y="388"/>
                  </a:lnTo>
                  <a:lnTo>
                    <a:pt x="60" y="383"/>
                  </a:lnTo>
                  <a:lnTo>
                    <a:pt x="60" y="378"/>
                  </a:lnTo>
                  <a:lnTo>
                    <a:pt x="60" y="373"/>
                  </a:lnTo>
                  <a:lnTo>
                    <a:pt x="55" y="368"/>
                  </a:lnTo>
                  <a:lnTo>
                    <a:pt x="50" y="368"/>
                  </a:lnTo>
                  <a:lnTo>
                    <a:pt x="55" y="363"/>
                  </a:lnTo>
                  <a:lnTo>
                    <a:pt x="50" y="363"/>
                  </a:lnTo>
                  <a:lnTo>
                    <a:pt x="55" y="363"/>
                  </a:lnTo>
                  <a:lnTo>
                    <a:pt x="55" y="358"/>
                  </a:lnTo>
                  <a:lnTo>
                    <a:pt x="50" y="353"/>
                  </a:lnTo>
                  <a:lnTo>
                    <a:pt x="50" y="348"/>
                  </a:lnTo>
                  <a:lnTo>
                    <a:pt x="45" y="343"/>
                  </a:lnTo>
                  <a:lnTo>
                    <a:pt x="40" y="343"/>
                  </a:lnTo>
                  <a:lnTo>
                    <a:pt x="40" y="338"/>
                  </a:lnTo>
                  <a:lnTo>
                    <a:pt x="40" y="333"/>
                  </a:lnTo>
                  <a:lnTo>
                    <a:pt x="40" y="328"/>
                  </a:lnTo>
                  <a:lnTo>
                    <a:pt x="35" y="328"/>
                  </a:lnTo>
                  <a:lnTo>
                    <a:pt x="30" y="323"/>
                  </a:lnTo>
                  <a:lnTo>
                    <a:pt x="30" y="318"/>
                  </a:lnTo>
                  <a:lnTo>
                    <a:pt x="30" y="313"/>
                  </a:lnTo>
                  <a:lnTo>
                    <a:pt x="35" y="308"/>
                  </a:lnTo>
                  <a:lnTo>
                    <a:pt x="35" y="313"/>
                  </a:lnTo>
                  <a:lnTo>
                    <a:pt x="40" y="308"/>
                  </a:lnTo>
                  <a:lnTo>
                    <a:pt x="35" y="303"/>
                  </a:lnTo>
                  <a:lnTo>
                    <a:pt x="35" y="298"/>
                  </a:lnTo>
                  <a:lnTo>
                    <a:pt x="35" y="293"/>
                  </a:lnTo>
                  <a:lnTo>
                    <a:pt x="35" y="288"/>
                  </a:lnTo>
                  <a:lnTo>
                    <a:pt x="40" y="288"/>
                  </a:lnTo>
                  <a:lnTo>
                    <a:pt x="40" y="283"/>
                  </a:lnTo>
                  <a:lnTo>
                    <a:pt x="40" y="277"/>
                  </a:lnTo>
                  <a:lnTo>
                    <a:pt x="40" y="272"/>
                  </a:lnTo>
                  <a:lnTo>
                    <a:pt x="35" y="272"/>
                  </a:lnTo>
                  <a:lnTo>
                    <a:pt x="30" y="267"/>
                  </a:lnTo>
                  <a:lnTo>
                    <a:pt x="25" y="267"/>
                  </a:lnTo>
                  <a:lnTo>
                    <a:pt x="25" y="262"/>
                  </a:lnTo>
                  <a:lnTo>
                    <a:pt x="30" y="262"/>
                  </a:lnTo>
                  <a:lnTo>
                    <a:pt x="30" y="257"/>
                  </a:lnTo>
                  <a:lnTo>
                    <a:pt x="30" y="252"/>
                  </a:lnTo>
                  <a:lnTo>
                    <a:pt x="25" y="247"/>
                  </a:lnTo>
                  <a:lnTo>
                    <a:pt x="20" y="242"/>
                  </a:lnTo>
                  <a:lnTo>
                    <a:pt x="15" y="237"/>
                  </a:lnTo>
                  <a:lnTo>
                    <a:pt x="15" y="232"/>
                  </a:lnTo>
                  <a:lnTo>
                    <a:pt x="15" y="227"/>
                  </a:lnTo>
                  <a:lnTo>
                    <a:pt x="5" y="217"/>
                  </a:lnTo>
                  <a:lnTo>
                    <a:pt x="5" y="212"/>
                  </a:lnTo>
                  <a:lnTo>
                    <a:pt x="0" y="207"/>
                  </a:lnTo>
                  <a:lnTo>
                    <a:pt x="0" y="202"/>
                  </a:lnTo>
                  <a:lnTo>
                    <a:pt x="5" y="197"/>
                  </a:lnTo>
                  <a:lnTo>
                    <a:pt x="0" y="197"/>
                  </a:lnTo>
                  <a:lnTo>
                    <a:pt x="5" y="192"/>
                  </a:lnTo>
                  <a:lnTo>
                    <a:pt x="5" y="197"/>
                  </a:lnTo>
                  <a:lnTo>
                    <a:pt x="10" y="197"/>
                  </a:lnTo>
                  <a:lnTo>
                    <a:pt x="10" y="187"/>
                  </a:lnTo>
                  <a:lnTo>
                    <a:pt x="5" y="187"/>
                  </a:lnTo>
                  <a:lnTo>
                    <a:pt x="0" y="187"/>
                  </a:lnTo>
                  <a:lnTo>
                    <a:pt x="5" y="182"/>
                  </a:lnTo>
                  <a:lnTo>
                    <a:pt x="10" y="177"/>
                  </a:lnTo>
                  <a:lnTo>
                    <a:pt x="5" y="177"/>
                  </a:lnTo>
                  <a:lnTo>
                    <a:pt x="5" y="172"/>
                  </a:lnTo>
                  <a:lnTo>
                    <a:pt x="0" y="172"/>
                  </a:lnTo>
                  <a:lnTo>
                    <a:pt x="0" y="167"/>
                  </a:lnTo>
                  <a:lnTo>
                    <a:pt x="15" y="162"/>
                  </a:lnTo>
                  <a:lnTo>
                    <a:pt x="10" y="162"/>
                  </a:lnTo>
                  <a:lnTo>
                    <a:pt x="5" y="157"/>
                  </a:lnTo>
                  <a:lnTo>
                    <a:pt x="5" y="151"/>
                  </a:lnTo>
                  <a:lnTo>
                    <a:pt x="0" y="151"/>
                  </a:lnTo>
                  <a:lnTo>
                    <a:pt x="5" y="146"/>
                  </a:lnTo>
                  <a:lnTo>
                    <a:pt x="5" y="141"/>
                  </a:lnTo>
                  <a:lnTo>
                    <a:pt x="10" y="141"/>
                  </a:lnTo>
                  <a:lnTo>
                    <a:pt x="15" y="136"/>
                  </a:lnTo>
                  <a:lnTo>
                    <a:pt x="15" y="131"/>
                  </a:lnTo>
                  <a:lnTo>
                    <a:pt x="15" y="126"/>
                  </a:lnTo>
                  <a:lnTo>
                    <a:pt x="20" y="121"/>
                  </a:lnTo>
                  <a:lnTo>
                    <a:pt x="20" y="116"/>
                  </a:lnTo>
                  <a:lnTo>
                    <a:pt x="25" y="116"/>
                  </a:lnTo>
                  <a:lnTo>
                    <a:pt x="30" y="116"/>
                  </a:lnTo>
                  <a:lnTo>
                    <a:pt x="35" y="111"/>
                  </a:lnTo>
                  <a:lnTo>
                    <a:pt x="40" y="111"/>
                  </a:lnTo>
                  <a:lnTo>
                    <a:pt x="45" y="111"/>
                  </a:lnTo>
                  <a:lnTo>
                    <a:pt x="40" y="106"/>
                  </a:lnTo>
                  <a:lnTo>
                    <a:pt x="45" y="101"/>
                  </a:lnTo>
                  <a:lnTo>
                    <a:pt x="50" y="96"/>
                  </a:lnTo>
                  <a:lnTo>
                    <a:pt x="50" y="91"/>
                  </a:lnTo>
                  <a:lnTo>
                    <a:pt x="50" y="86"/>
                  </a:lnTo>
                  <a:lnTo>
                    <a:pt x="55" y="86"/>
                  </a:lnTo>
                  <a:lnTo>
                    <a:pt x="55" y="81"/>
                  </a:lnTo>
                  <a:lnTo>
                    <a:pt x="60" y="81"/>
                  </a:lnTo>
                  <a:lnTo>
                    <a:pt x="60" y="76"/>
                  </a:lnTo>
                  <a:lnTo>
                    <a:pt x="65" y="76"/>
                  </a:lnTo>
                  <a:lnTo>
                    <a:pt x="65" y="61"/>
                  </a:lnTo>
                  <a:lnTo>
                    <a:pt x="70" y="56"/>
                  </a:lnTo>
                  <a:lnTo>
                    <a:pt x="70" y="51"/>
                  </a:lnTo>
                  <a:lnTo>
                    <a:pt x="70" y="46"/>
                  </a:lnTo>
                  <a:lnTo>
                    <a:pt x="75" y="51"/>
                  </a:lnTo>
                  <a:lnTo>
                    <a:pt x="75" y="46"/>
                  </a:lnTo>
                  <a:lnTo>
                    <a:pt x="75" y="41"/>
                  </a:lnTo>
                  <a:lnTo>
                    <a:pt x="80" y="36"/>
                  </a:lnTo>
                  <a:lnTo>
                    <a:pt x="80" y="31"/>
                  </a:lnTo>
                  <a:lnTo>
                    <a:pt x="85" y="36"/>
                  </a:lnTo>
                  <a:lnTo>
                    <a:pt x="90" y="36"/>
                  </a:lnTo>
                  <a:lnTo>
                    <a:pt x="90" y="31"/>
                  </a:lnTo>
                  <a:lnTo>
                    <a:pt x="90" y="26"/>
                  </a:lnTo>
                  <a:lnTo>
                    <a:pt x="90" y="20"/>
                  </a:lnTo>
                  <a:lnTo>
                    <a:pt x="95" y="26"/>
                  </a:lnTo>
                  <a:lnTo>
                    <a:pt x="100" y="26"/>
                  </a:lnTo>
                  <a:lnTo>
                    <a:pt x="105" y="26"/>
                  </a:lnTo>
                  <a:lnTo>
                    <a:pt x="111" y="20"/>
                  </a:lnTo>
                  <a:lnTo>
                    <a:pt x="111" y="15"/>
                  </a:lnTo>
                  <a:lnTo>
                    <a:pt x="121" y="15"/>
                  </a:lnTo>
                  <a:lnTo>
                    <a:pt x="116" y="10"/>
                  </a:lnTo>
                  <a:lnTo>
                    <a:pt x="121" y="5"/>
                  </a:lnTo>
                  <a:lnTo>
                    <a:pt x="121" y="0"/>
                  </a:lnTo>
                  <a:lnTo>
                    <a:pt x="126" y="5"/>
                  </a:lnTo>
                  <a:lnTo>
                    <a:pt x="131" y="0"/>
                  </a:lnTo>
                  <a:lnTo>
                    <a:pt x="131" y="10"/>
                  </a:lnTo>
                  <a:lnTo>
                    <a:pt x="141" y="5"/>
                  </a:lnTo>
                  <a:lnTo>
                    <a:pt x="141" y="10"/>
                  </a:lnTo>
                  <a:lnTo>
                    <a:pt x="146" y="15"/>
                  </a:lnTo>
                  <a:lnTo>
                    <a:pt x="151" y="15"/>
                  </a:lnTo>
                  <a:lnTo>
                    <a:pt x="156" y="20"/>
                  </a:lnTo>
                  <a:lnTo>
                    <a:pt x="161" y="20"/>
                  </a:lnTo>
                  <a:lnTo>
                    <a:pt x="166" y="20"/>
                  </a:lnTo>
                  <a:lnTo>
                    <a:pt x="161" y="26"/>
                  </a:lnTo>
                  <a:lnTo>
                    <a:pt x="166" y="31"/>
                  </a:lnTo>
                  <a:lnTo>
                    <a:pt x="161" y="41"/>
                  </a:lnTo>
                  <a:lnTo>
                    <a:pt x="161" y="46"/>
                  </a:lnTo>
                  <a:lnTo>
                    <a:pt x="166" y="46"/>
                  </a:lnTo>
                  <a:lnTo>
                    <a:pt x="171" y="51"/>
                  </a:lnTo>
                  <a:lnTo>
                    <a:pt x="176" y="51"/>
                  </a:lnTo>
                  <a:lnTo>
                    <a:pt x="176" y="56"/>
                  </a:lnTo>
                  <a:lnTo>
                    <a:pt x="176" y="61"/>
                  </a:lnTo>
                  <a:lnTo>
                    <a:pt x="186" y="61"/>
                  </a:lnTo>
                  <a:lnTo>
                    <a:pt x="191" y="61"/>
                  </a:lnTo>
                  <a:lnTo>
                    <a:pt x="191" y="66"/>
                  </a:lnTo>
                  <a:lnTo>
                    <a:pt x="196" y="71"/>
                  </a:lnTo>
                  <a:lnTo>
                    <a:pt x="196" y="66"/>
                  </a:lnTo>
                  <a:lnTo>
                    <a:pt x="201" y="66"/>
                  </a:lnTo>
                  <a:lnTo>
                    <a:pt x="201" y="71"/>
                  </a:lnTo>
                  <a:lnTo>
                    <a:pt x="206" y="71"/>
                  </a:lnTo>
                  <a:lnTo>
                    <a:pt x="206" y="76"/>
                  </a:lnTo>
                  <a:lnTo>
                    <a:pt x="211" y="81"/>
                  </a:lnTo>
                  <a:lnTo>
                    <a:pt x="216" y="81"/>
                  </a:lnTo>
                  <a:lnTo>
                    <a:pt x="216" y="71"/>
                  </a:lnTo>
                  <a:lnTo>
                    <a:pt x="221" y="71"/>
                  </a:lnTo>
                  <a:lnTo>
                    <a:pt x="226" y="66"/>
                  </a:lnTo>
                  <a:lnTo>
                    <a:pt x="231" y="71"/>
                  </a:lnTo>
                  <a:lnTo>
                    <a:pt x="226" y="76"/>
                  </a:lnTo>
                  <a:lnTo>
                    <a:pt x="226" y="81"/>
                  </a:lnTo>
                  <a:lnTo>
                    <a:pt x="231" y="81"/>
                  </a:lnTo>
                  <a:lnTo>
                    <a:pt x="231" y="86"/>
                  </a:lnTo>
                  <a:lnTo>
                    <a:pt x="236" y="86"/>
                  </a:lnTo>
                  <a:lnTo>
                    <a:pt x="236" y="91"/>
                  </a:lnTo>
                  <a:lnTo>
                    <a:pt x="242" y="91"/>
                  </a:lnTo>
                  <a:lnTo>
                    <a:pt x="242" y="86"/>
                  </a:lnTo>
                  <a:lnTo>
                    <a:pt x="242" y="81"/>
                  </a:lnTo>
                  <a:lnTo>
                    <a:pt x="247" y="91"/>
                  </a:lnTo>
                  <a:lnTo>
                    <a:pt x="252" y="96"/>
                  </a:lnTo>
                  <a:lnTo>
                    <a:pt x="247" y="101"/>
                  </a:lnTo>
                  <a:lnTo>
                    <a:pt x="242" y="101"/>
                  </a:lnTo>
                  <a:lnTo>
                    <a:pt x="242" y="106"/>
                  </a:lnTo>
                  <a:lnTo>
                    <a:pt x="242" y="111"/>
                  </a:lnTo>
                  <a:lnTo>
                    <a:pt x="242" y="116"/>
                  </a:lnTo>
                  <a:lnTo>
                    <a:pt x="252" y="111"/>
                  </a:lnTo>
                  <a:lnTo>
                    <a:pt x="257" y="116"/>
                  </a:lnTo>
                  <a:lnTo>
                    <a:pt x="257" y="126"/>
                  </a:lnTo>
                  <a:lnTo>
                    <a:pt x="252" y="126"/>
                  </a:lnTo>
                  <a:lnTo>
                    <a:pt x="247" y="126"/>
                  </a:lnTo>
                  <a:lnTo>
                    <a:pt x="247" y="131"/>
                  </a:lnTo>
                  <a:lnTo>
                    <a:pt x="236" y="131"/>
                  </a:lnTo>
                  <a:lnTo>
                    <a:pt x="236" y="136"/>
                  </a:lnTo>
                  <a:lnTo>
                    <a:pt x="236" y="141"/>
                  </a:lnTo>
                  <a:lnTo>
                    <a:pt x="242" y="141"/>
                  </a:lnTo>
                  <a:lnTo>
                    <a:pt x="242" y="151"/>
                  </a:lnTo>
                  <a:lnTo>
                    <a:pt x="242" y="157"/>
                  </a:lnTo>
                  <a:lnTo>
                    <a:pt x="242" y="162"/>
                  </a:lnTo>
                  <a:lnTo>
                    <a:pt x="242" y="167"/>
                  </a:lnTo>
                  <a:lnTo>
                    <a:pt x="247" y="162"/>
                  </a:lnTo>
                  <a:lnTo>
                    <a:pt x="257" y="162"/>
                  </a:lnTo>
                  <a:lnTo>
                    <a:pt x="257" y="167"/>
                  </a:lnTo>
                  <a:lnTo>
                    <a:pt x="257" y="172"/>
                  </a:lnTo>
                  <a:lnTo>
                    <a:pt x="262" y="177"/>
                  </a:lnTo>
                  <a:lnTo>
                    <a:pt x="267" y="182"/>
                  </a:lnTo>
                  <a:lnTo>
                    <a:pt x="267" y="187"/>
                  </a:lnTo>
                  <a:lnTo>
                    <a:pt x="272" y="182"/>
                  </a:lnTo>
                  <a:lnTo>
                    <a:pt x="277" y="182"/>
                  </a:lnTo>
                  <a:lnTo>
                    <a:pt x="282" y="187"/>
                  </a:lnTo>
                  <a:lnTo>
                    <a:pt x="277" y="187"/>
                  </a:lnTo>
                  <a:lnTo>
                    <a:pt x="282" y="192"/>
                  </a:lnTo>
                  <a:lnTo>
                    <a:pt x="287" y="192"/>
                  </a:lnTo>
                  <a:lnTo>
                    <a:pt x="292" y="197"/>
                  </a:lnTo>
                  <a:lnTo>
                    <a:pt x="297" y="197"/>
                  </a:lnTo>
                  <a:lnTo>
                    <a:pt x="302" y="197"/>
                  </a:lnTo>
                  <a:lnTo>
                    <a:pt x="297" y="202"/>
                  </a:lnTo>
                  <a:lnTo>
                    <a:pt x="302" y="202"/>
                  </a:lnTo>
                  <a:lnTo>
                    <a:pt x="292" y="207"/>
                  </a:lnTo>
                  <a:lnTo>
                    <a:pt x="297" y="217"/>
                  </a:lnTo>
                  <a:lnTo>
                    <a:pt x="302" y="217"/>
                  </a:lnTo>
                  <a:lnTo>
                    <a:pt x="307" y="222"/>
                  </a:lnTo>
                  <a:lnTo>
                    <a:pt x="307" y="227"/>
                  </a:lnTo>
                  <a:lnTo>
                    <a:pt x="302" y="227"/>
                  </a:lnTo>
                  <a:lnTo>
                    <a:pt x="302" y="232"/>
                  </a:lnTo>
                  <a:lnTo>
                    <a:pt x="297" y="237"/>
                  </a:lnTo>
                  <a:lnTo>
                    <a:pt x="302" y="237"/>
                  </a:lnTo>
                  <a:lnTo>
                    <a:pt x="307" y="242"/>
                  </a:lnTo>
                  <a:lnTo>
                    <a:pt x="307" y="252"/>
                  </a:lnTo>
                  <a:lnTo>
                    <a:pt x="302" y="252"/>
                  </a:lnTo>
                  <a:lnTo>
                    <a:pt x="302" y="257"/>
                  </a:lnTo>
                  <a:lnTo>
                    <a:pt x="302" y="262"/>
                  </a:lnTo>
                  <a:lnTo>
                    <a:pt x="312" y="257"/>
                  </a:lnTo>
                  <a:lnTo>
                    <a:pt x="307" y="262"/>
                  </a:lnTo>
                  <a:lnTo>
                    <a:pt x="302" y="267"/>
                  </a:lnTo>
                  <a:lnTo>
                    <a:pt x="307" y="272"/>
                  </a:lnTo>
                  <a:lnTo>
                    <a:pt x="312" y="272"/>
                  </a:lnTo>
                  <a:lnTo>
                    <a:pt x="317" y="272"/>
                  </a:lnTo>
                  <a:lnTo>
                    <a:pt x="322" y="272"/>
                  </a:lnTo>
                  <a:lnTo>
                    <a:pt x="327" y="272"/>
                  </a:lnTo>
                  <a:lnTo>
                    <a:pt x="322" y="277"/>
                  </a:lnTo>
                  <a:lnTo>
                    <a:pt x="322" y="288"/>
                  </a:lnTo>
                  <a:lnTo>
                    <a:pt x="322" y="293"/>
                  </a:lnTo>
                  <a:lnTo>
                    <a:pt x="327" y="293"/>
                  </a:lnTo>
                  <a:lnTo>
                    <a:pt x="322" y="298"/>
                  </a:lnTo>
                  <a:lnTo>
                    <a:pt x="327" y="298"/>
                  </a:lnTo>
                  <a:lnTo>
                    <a:pt x="332" y="303"/>
                  </a:lnTo>
                  <a:lnTo>
                    <a:pt x="332" y="308"/>
                  </a:lnTo>
                  <a:lnTo>
                    <a:pt x="337" y="313"/>
                  </a:lnTo>
                  <a:lnTo>
                    <a:pt x="332" y="313"/>
                  </a:lnTo>
                  <a:lnTo>
                    <a:pt x="337" y="318"/>
                  </a:lnTo>
                  <a:lnTo>
                    <a:pt x="342" y="318"/>
                  </a:lnTo>
                  <a:lnTo>
                    <a:pt x="337" y="323"/>
                  </a:lnTo>
                  <a:lnTo>
                    <a:pt x="342" y="328"/>
                  </a:lnTo>
                  <a:lnTo>
                    <a:pt x="347" y="328"/>
                  </a:lnTo>
                  <a:lnTo>
                    <a:pt x="352" y="338"/>
                  </a:lnTo>
                  <a:lnTo>
                    <a:pt x="347" y="338"/>
                  </a:lnTo>
                  <a:lnTo>
                    <a:pt x="342" y="338"/>
                  </a:lnTo>
                  <a:lnTo>
                    <a:pt x="332" y="338"/>
                  </a:lnTo>
                  <a:lnTo>
                    <a:pt x="332" y="343"/>
                  </a:lnTo>
                  <a:lnTo>
                    <a:pt x="327" y="338"/>
                  </a:lnTo>
                  <a:lnTo>
                    <a:pt x="327" y="343"/>
                  </a:lnTo>
                  <a:lnTo>
                    <a:pt x="327" y="348"/>
                  </a:lnTo>
                  <a:lnTo>
                    <a:pt x="327" y="353"/>
                  </a:lnTo>
                  <a:lnTo>
                    <a:pt x="322" y="353"/>
                  </a:lnTo>
                  <a:lnTo>
                    <a:pt x="317" y="353"/>
                  </a:lnTo>
                  <a:lnTo>
                    <a:pt x="307" y="348"/>
                  </a:lnTo>
                  <a:lnTo>
                    <a:pt x="307" y="353"/>
                  </a:lnTo>
                  <a:lnTo>
                    <a:pt x="302" y="348"/>
                  </a:lnTo>
                  <a:lnTo>
                    <a:pt x="297" y="353"/>
                  </a:lnTo>
                  <a:lnTo>
                    <a:pt x="302" y="358"/>
                  </a:lnTo>
                  <a:lnTo>
                    <a:pt x="297" y="363"/>
                  </a:lnTo>
                  <a:lnTo>
                    <a:pt x="292" y="363"/>
                  </a:lnTo>
                  <a:lnTo>
                    <a:pt x="292" y="358"/>
                  </a:lnTo>
                  <a:lnTo>
                    <a:pt x="287" y="363"/>
                  </a:lnTo>
                  <a:lnTo>
                    <a:pt x="292" y="368"/>
                  </a:lnTo>
                  <a:lnTo>
                    <a:pt x="287" y="363"/>
                  </a:lnTo>
                  <a:lnTo>
                    <a:pt x="282" y="368"/>
                  </a:lnTo>
                  <a:lnTo>
                    <a:pt x="287" y="373"/>
                  </a:lnTo>
                  <a:lnTo>
                    <a:pt x="287" y="378"/>
                  </a:lnTo>
                  <a:lnTo>
                    <a:pt x="287" y="383"/>
                  </a:lnTo>
                  <a:lnTo>
                    <a:pt x="292" y="383"/>
                  </a:lnTo>
                  <a:lnTo>
                    <a:pt x="282" y="388"/>
                  </a:lnTo>
                  <a:lnTo>
                    <a:pt x="277" y="388"/>
                  </a:lnTo>
                  <a:lnTo>
                    <a:pt x="272" y="393"/>
                  </a:lnTo>
                  <a:lnTo>
                    <a:pt x="272" y="403"/>
                  </a:lnTo>
                  <a:lnTo>
                    <a:pt x="272" y="408"/>
                  </a:lnTo>
                  <a:lnTo>
                    <a:pt x="277" y="408"/>
                  </a:lnTo>
                  <a:lnTo>
                    <a:pt x="282" y="408"/>
                  </a:lnTo>
                  <a:lnTo>
                    <a:pt x="282" y="414"/>
                  </a:lnTo>
                  <a:lnTo>
                    <a:pt x="277" y="414"/>
                  </a:lnTo>
                  <a:lnTo>
                    <a:pt x="277" y="419"/>
                  </a:lnTo>
                  <a:lnTo>
                    <a:pt x="277" y="424"/>
                  </a:lnTo>
                  <a:lnTo>
                    <a:pt x="282" y="429"/>
                  </a:lnTo>
                  <a:lnTo>
                    <a:pt x="287" y="434"/>
                  </a:lnTo>
                  <a:lnTo>
                    <a:pt x="287" y="439"/>
                  </a:lnTo>
                  <a:lnTo>
                    <a:pt x="287" y="444"/>
                  </a:lnTo>
                  <a:lnTo>
                    <a:pt x="287" y="449"/>
                  </a:lnTo>
                  <a:lnTo>
                    <a:pt x="292" y="454"/>
                  </a:lnTo>
                  <a:lnTo>
                    <a:pt x="292" y="459"/>
                  </a:lnTo>
                  <a:lnTo>
                    <a:pt x="297" y="464"/>
                  </a:lnTo>
                  <a:lnTo>
                    <a:pt x="292" y="464"/>
                  </a:lnTo>
                  <a:lnTo>
                    <a:pt x="287" y="464"/>
                  </a:lnTo>
                  <a:lnTo>
                    <a:pt x="292" y="474"/>
                  </a:lnTo>
                  <a:lnTo>
                    <a:pt x="297" y="479"/>
                  </a:lnTo>
                  <a:lnTo>
                    <a:pt x="297" y="484"/>
                  </a:lnTo>
                  <a:lnTo>
                    <a:pt x="292" y="499"/>
                  </a:lnTo>
                  <a:lnTo>
                    <a:pt x="297" y="504"/>
                  </a:lnTo>
                  <a:close/>
                </a:path>
              </a:pathLst>
            </a:custGeom>
            <a:solidFill>
              <a:schemeClr val="accent1"/>
            </a:solidFill>
            <a:ln w="9525">
              <a:solidFill>
                <a:schemeClr val="bg1"/>
              </a:solidFill>
              <a:round/>
              <a:headEnd/>
              <a:tailEnd/>
            </a:ln>
          </p:spPr>
          <p:txBody>
            <a:bodyPr/>
            <a:lstStyle/>
            <a:p>
              <a:endParaRPr lang="en-US" sz="3200" dirty="0"/>
            </a:p>
          </p:txBody>
        </p:sp>
        <p:sp>
          <p:nvSpPr>
            <p:cNvPr id="35" name="Freeform 639">
              <a:extLst>
                <a:ext uri="{FF2B5EF4-FFF2-40B4-BE49-F238E27FC236}">
                  <a16:creationId xmlns:a16="http://schemas.microsoft.com/office/drawing/2014/main" id="{72B4800B-B0AD-115A-06F0-EEA487763011}"/>
                </a:ext>
              </a:extLst>
            </p:cNvPr>
            <p:cNvSpPr>
              <a:spLocks/>
            </p:cNvSpPr>
            <p:nvPr/>
          </p:nvSpPr>
          <p:spPr bwMode="auto">
            <a:xfrm rot="770163">
              <a:off x="3961780" y="1929231"/>
              <a:ext cx="1136120" cy="1081772"/>
            </a:xfrm>
            <a:custGeom>
              <a:avLst/>
              <a:gdLst>
                <a:gd name="T0" fmla="*/ 2147483647 w 564"/>
                <a:gd name="T1" fmla="*/ 2147483647 h 560"/>
                <a:gd name="T2" fmla="*/ 2147483647 w 564"/>
                <a:gd name="T3" fmla="*/ 2147483647 h 560"/>
                <a:gd name="T4" fmla="*/ 2147483647 w 564"/>
                <a:gd name="T5" fmla="*/ 2147483647 h 560"/>
                <a:gd name="T6" fmla="*/ 2147483647 w 564"/>
                <a:gd name="T7" fmla="*/ 2147483647 h 560"/>
                <a:gd name="T8" fmla="*/ 2147483647 w 564"/>
                <a:gd name="T9" fmla="*/ 2147483647 h 560"/>
                <a:gd name="T10" fmla="*/ 2147483647 w 564"/>
                <a:gd name="T11" fmla="*/ 2147483647 h 560"/>
                <a:gd name="T12" fmla="*/ 2147483647 w 564"/>
                <a:gd name="T13" fmla="*/ 2147483647 h 560"/>
                <a:gd name="T14" fmla="*/ 2147483647 w 564"/>
                <a:gd name="T15" fmla="*/ 2147483647 h 560"/>
                <a:gd name="T16" fmla="*/ 2147483647 w 564"/>
                <a:gd name="T17" fmla="*/ 2147483647 h 560"/>
                <a:gd name="T18" fmla="*/ 2147483647 w 564"/>
                <a:gd name="T19" fmla="*/ 2147483647 h 560"/>
                <a:gd name="T20" fmla="*/ 2147483647 w 564"/>
                <a:gd name="T21" fmla="*/ 2147483647 h 560"/>
                <a:gd name="T22" fmla="*/ 2147483647 w 564"/>
                <a:gd name="T23" fmla="*/ 2147483647 h 560"/>
                <a:gd name="T24" fmla="*/ 2147483647 w 564"/>
                <a:gd name="T25" fmla="*/ 2147483647 h 560"/>
                <a:gd name="T26" fmla="*/ 2147483647 w 564"/>
                <a:gd name="T27" fmla="*/ 2147483647 h 560"/>
                <a:gd name="T28" fmla="*/ 2147483647 w 564"/>
                <a:gd name="T29" fmla="*/ 2147483647 h 560"/>
                <a:gd name="T30" fmla="*/ 2147483647 w 564"/>
                <a:gd name="T31" fmla="*/ 2147483647 h 560"/>
                <a:gd name="T32" fmla="*/ 2147483647 w 564"/>
                <a:gd name="T33" fmla="*/ 2147483647 h 560"/>
                <a:gd name="T34" fmla="*/ 2147483647 w 564"/>
                <a:gd name="T35" fmla="*/ 2147483647 h 560"/>
                <a:gd name="T36" fmla="*/ 2147483647 w 564"/>
                <a:gd name="T37" fmla="*/ 2147483647 h 560"/>
                <a:gd name="T38" fmla="*/ 2147483647 w 564"/>
                <a:gd name="T39" fmla="*/ 2147483647 h 560"/>
                <a:gd name="T40" fmla="*/ 2147483647 w 564"/>
                <a:gd name="T41" fmla="*/ 2147483647 h 560"/>
                <a:gd name="T42" fmla="*/ 2147483647 w 564"/>
                <a:gd name="T43" fmla="*/ 2147483647 h 560"/>
                <a:gd name="T44" fmla="*/ 2147483647 w 564"/>
                <a:gd name="T45" fmla="*/ 2147483647 h 560"/>
                <a:gd name="T46" fmla="*/ 2147483647 w 564"/>
                <a:gd name="T47" fmla="*/ 2147483647 h 560"/>
                <a:gd name="T48" fmla="*/ 2147483647 w 564"/>
                <a:gd name="T49" fmla="*/ 2147483647 h 560"/>
                <a:gd name="T50" fmla="*/ 2147483647 w 564"/>
                <a:gd name="T51" fmla="*/ 2147483647 h 560"/>
                <a:gd name="T52" fmla="*/ 0 w 564"/>
                <a:gd name="T53" fmla="*/ 2147483647 h 560"/>
                <a:gd name="T54" fmla="*/ 2147483647 w 564"/>
                <a:gd name="T55" fmla="*/ 2147483647 h 560"/>
                <a:gd name="T56" fmla="*/ 2147483647 w 564"/>
                <a:gd name="T57" fmla="*/ 2147483647 h 560"/>
                <a:gd name="T58" fmla="*/ 2147483647 w 564"/>
                <a:gd name="T59" fmla="*/ 2147483647 h 560"/>
                <a:gd name="T60" fmla="*/ 2147483647 w 564"/>
                <a:gd name="T61" fmla="*/ 2147483647 h 560"/>
                <a:gd name="T62" fmla="*/ 2147483647 w 564"/>
                <a:gd name="T63" fmla="*/ 2147483647 h 560"/>
                <a:gd name="T64" fmla="*/ 2147483647 w 564"/>
                <a:gd name="T65" fmla="*/ 2147483647 h 560"/>
                <a:gd name="T66" fmla="*/ 2147483647 w 564"/>
                <a:gd name="T67" fmla="*/ 2147483647 h 560"/>
                <a:gd name="T68" fmla="*/ 2147483647 w 564"/>
                <a:gd name="T69" fmla="*/ 2147483647 h 560"/>
                <a:gd name="T70" fmla="*/ 2147483647 w 564"/>
                <a:gd name="T71" fmla="*/ 2147483647 h 560"/>
                <a:gd name="T72" fmla="*/ 2147483647 w 564"/>
                <a:gd name="T73" fmla="*/ 2147483647 h 560"/>
                <a:gd name="T74" fmla="*/ 2147483647 w 564"/>
                <a:gd name="T75" fmla="*/ 2147483647 h 560"/>
                <a:gd name="T76" fmla="*/ 2147483647 w 564"/>
                <a:gd name="T77" fmla="*/ 2147483647 h 560"/>
                <a:gd name="T78" fmla="*/ 2147483647 w 564"/>
                <a:gd name="T79" fmla="*/ 2147483647 h 560"/>
                <a:gd name="T80" fmla="*/ 2147483647 w 564"/>
                <a:gd name="T81" fmla="*/ 2147483647 h 560"/>
                <a:gd name="T82" fmla="*/ 2147483647 w 564"/>
                <a:gd name="T83" fmla="*/ 2147483647 h 560"/>
                <a:gd name="T84" fmla="*/ 2147483647 w 564"/>
                <a:gd name="T85" fmla="*/ 2147483647 h 560"/>
                <a:gd name="T86" fmla="*/ 2147483647 w 564"/>
                <a:gd name="T87" fmla="*/ 2147483647 h 560"/>
                <a:gd name="T88" fmla="*/ 2147483647 w 564"/>
                <a:gd name="T89" fmla="*/ 2147483647 h 560"/>
                <a:gd name="T90" fmla="*/ 2147483647 w 564"/>
                <a:gd name="T91" fmla="*/ 2147483647 h 560"/>
                <a:gd name="T92" fmla="*/ 2147483647 w 564"/>
                <a:gd name="T93" fmla="*/ 2147483647 h 560"/>
                <a:gd name="T94" fmla="*/ 2147483647 w 564"/>
                <a:gd name="T95" fmla="*/ 2147483647 h 560"/>
                <a:gd name="T96" fmla="*/ 2147483647 w 564"/>
                <a:gd name="T97" fmla="*/ 2147483647 h 560"/>
                <a:gd name="T98" fmla="*/ 2147483647 w 564"/>
                <a:gd name="T99" fmla="*/ 2147483647 h 560"/>
                <a:gd name="T100" fmla="*/ 2147483647 w 564"/>
                <a:gd name="T101" fmla="*/ 2147483647 h 560"/>
                <a:gd name="T102" fmla="*/ 2147483647 w 564"/>
                <a:gd name="T103" fmla="*/ 2147483647 h 560"/>
                <a:gd name="T104" fmla="*/ 2147483647 w 564"/>
                <a:gd name="T105" fmla="*/ 2147483647 h 560"/>
                <a:gd name="T106" fmla="*/ 2147483647 w 564"/>
                <a:gd name="T107" fmla="*/ 2147483647 h 560"/>
                <a:gd name="T108" fmla="*/ 2147483647 w 564"/>
                <a:gd name="T109" fmla="*/ 2147483647 h 560"/>
                <a:gd name="T110" fmla="*/ 2147483647 w 564"/>
                <a:gd name="T111" fmla="*/ 2147483647 h 560"/>
                <a:gd name="T112" fmla="*/ 2147483647 w 564"/>
                <a:gd name="T113" fmla="*/ 2147483647 h 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4"/>
                <a:gd name="T172" fmla="*/ 0 h 560"/>
                <a:gd name="T173" fmla="*/ 564 w 564"/>
                <a:gd name="T174" fmla="*/ 560 h 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4" h="560">
                  <a:moveTo>
                    <a:pt x="539" y="212"/>
                  </a:moveTo>
                  <a:lnTo>
                    <a:pt x="529" y="227"/>
                  </a:lnTo>
                  <a:lnTo>
                    <a:pt x="529" y="242"/>
                  </a:lnTo>
                  <a:lnTo>
                    <a:pt x="534" y="247"/>
                  </a:lnTo>
                  <a:lnTo>
                    <a:pt x="544" y="247"/>
                  </a:lnTo>
                  <a:lnTo>
                    <a:pt x="554" y="242"/>
                  </a:lnTo>
                  <a:lnTo>
                    <a:pt x="554" y="252"/>
                  </a:lnTo>
                  <a:lnTo>
                    <a:pt x="549" y="252"/>
                  </a:lnTo>
                  <a:lnTo>
                    <a:pt x="549" y="257"/>
                  </a:lnTo>
                  <a:lnTo>
                    <a:pt x="549" y="272"/>
                  </a:lnTo>
                  <a:lnTo>
                    <a:pt x="554" y="272"/>
                  </a:lnTo>
                  <a:lnTo>
                    <a:pt x="554" y="277"/>
                  </a:lnTo>
                  <a:lnTo>
                    <a:pt x="554" y="272"/>
                  </a:lnTo>
                  <a:lnTo>
                    <a:pt x="559" y="277"/>
                  </a:lnTo>
                  <a:lnTo>
                    <a:pt x="559" y="272"/>
                  </a:lnTo>
                  <a:lnTo>
                    <a:pt x="564" y="277"/>
                  </a:lnTo>
                  <a:lnTo>
                    <a:pt x="559" y="277"/>
                  </a:lnTo>
                  <a:lnTo>
                    <a:pt x="559" y="282"/>
                  </a:lnTo>
                  <a:lnTo>
                    <a:pt x="549" y="287"/>
                  </a:lnTo>
                  <a:lnTo>
                    <a:pt x="539" y="293"/>
                  </a:lnTo>
                  <a:lnTo>
                    <a:pt x="539" y="287"/>
                  </a:lnTo>
                  <a:lnTo>
                    <a:pt x="534" y="293"/>
                  </a:lnTo>
                  <a:lnTo>
                    <a:pt x="529" y="287"/>
                  </a:lnTo>
                  <a:lnTo>
                    <a:pt x="529" y="293"/>
                  </a:lnTo>
                  <a:lnTo>
                    <a:pt x="534" y="298"/>
                  </a:lnTo>
                  <a:lnTo>
                    <a:pt x="529" y="298"/>
                  </a:lnTo>
                  <a:lnTo>
                    <a:pt x="524" y="303"/>
                  </a:lnTo>
                  <a:lnTo>
                    <a:pt x="519" y="298"/>
                  </a:lnTo>
                  <a:lnTo>
                    <a:pt x="519" y="303"/>
                  </a:lnTo>
                  <a:lnTo>
                    <a:pt x="514" y="303"/>
                  </a:lnTo>
                  <a:lnTo>
                    <a:pt x="509" y="303"/>
                  </a:lnTo>
                  <a:lnTo>
                    <a:pt x="509" y="308"/>
                  </a:lnTo>
                  <a:lnTo>
                    <a:pt x="509" y="313"/>
                  </a:lnTo>
                  <a:lnTo>
                    <a:pt x="504" y="303"/>
                  </a:lnTo>
                  <a:lnTo>
                    <a:pt x="499" y="298"/>
                  </a:lnTo>
                  <a:lnTo>
                    <a:pt x="499" y="293"/>
                  </a:lnTo>
                  <a:lnTo>
                    <a:pt x="494" y="298"/>
                  </a:lnTo>
                  <a:lnTo>
                    <a:pt x="494" y="293"/>
                  </a:lnTo>
                  <a:lnTo>
                    <a:pt x="489" y="293"/>
                  </a:lnTo>
                  <a:lnTo>
                    <a:pt x="494" y="287"/>
                  </a:lnTo>
                  <a:lnTo>
                    <a:pt x="489" y="287"/>
                  </a:lnTo>
                  <a:lnTo>
                    <a:pt x="484" y="287"/>
                  </a:lnTo>
                  <a:lnTo>
                    <a:pt x="484" y="293"/>
                  </a:lnTo>
                  <a:lnTo>
                    <a:pt x="479" y="298"/>
                  </a:lnTo>
                  <a:lnTo>
                    <a:pt x="479" y="293"/>
                  </a:lnTo>
                  <a:lnTo>
                    <a:pt x="474" y="293"/>
                  </a:lnTo>
                  <a:lnTo>
                    <a:pt x="474" y="287"/>
                  </a:lnTo>
                  <a:lnTo>
                    <a:pt x="468" y="282"/>
                  </a:lnTo>
                  <a:lnTo>
                    <a:pt x="458" y="282"/>
                  </a:lnTo>
                  <a:lnTo>
                    <a:pt x="458" y="287"/>
                  </a:lnTo>
                  <a:lnTo>
                    <a:pt x="453" y="282"/>
                  </a:lnTo>
                  <a:lnTo>
                    <a:pt x="453" y="287"/>
                  </a:lnTo>
                  <a:lnTo>
                    <a:pt x="453" y="293"/>
                  </a:lnTo>
                  <a:lnTo>
                    <a:pt x="448" y="293"/>
                  </a:lnTo>
                  <a:lnTo>
                    <a:pt x="448" y="313"/>
                  </a:lnTo>
                  <a:lnTo>
                    <a:pt x="443" y="313"/>
                  </a:lnTo>
                  <a:lnTo>
                    <a:pt x="443" y="318"/>
                  </a:lnTo>
                  <a:lnTo>
                    <a:pt x="438" y="323"/>
                  </a:lnTo>
                  <a:lnTo>
                    <a:pt x="438" y="328"/>
                  </a:lnTo>
                  <a:lnTo>
                    <a:pt x="443" y="328"/>
                  </a:lnTo>
                  <a:lnTo>
                    <a:pt x="443" y="333"/>
                  </a:lnTo>
                  <a:lnTo>
                    <a:pt x="443" y="338"/>
                  </a:lnTo>
                  <a:lnTo>
                    <a:pt x="438" y="338"/>
                  </a:lnTo>
                  <a:lnTo>
                    <a:pt x="443" y="343"/>
                  </a:lnTo>
                  <a:lnTo>
                    <a:pt x="433" y="343"/>
                  </a:lnTo>
                  <a:lnTo>
                    <a:pt x="433" y="338"/>
                  </a:lnTo>
                  <a:lnTo>
                    <a:pt x="428" y="343"/>
                  </a:lnTo>
                  <a:lnTo>
                    <a:pt x="423" y="338"/>
                  </a:lnTo>
                  <a:lnTo>
                    <a:pt x="418" y="348"/>
                  </a:lnTo>
                  <a:lnTo>
                    <a:pt x="413" y="348"/>
                  </a:lnTo>
                  <a:lnTo>
                    <a:pt x="413" y="358"/>
                  </a:lnTo>
                  <a:lnTo>
                    <a:pt x="408" y="358"/>
                  </a:lnTo>
                  <a:lnTo>
                    <a:pt x="408" y="353"/>
                  </a:lnTo>
                  <a:lnTo>
                    <a:pt x="408" y="348"/>
                  </a:lnTo>
                  <a:lnTo>
                    <a:pt x="388" y="348"/>
                  </a:lnTo>
                  <a:lnTo>
                    <a:pt x="383" y="343"/>
                  </a:lnTo>
                  <a:lnTo>
                    <a:pt x="383" y="348"/>
                  </a:lnTo>
                  <a:lnTo>
                    <a:pt x="378" y="353"/>
                  </a:lnTo>
                  <a:lnTo>
                    <a:pt x="378" y="358"/>
                  </a:lnTo>
                  <a:lnTo>
                    <a:pt x="373" y="353"/>
                  </a:lnTo>
                  <a:lnTo>
                    <a:pt x="368" y="358"/>
                  </a:lnTo>
                  <a:lnTo>
                    <a:pt x="368" y="363"/>
                  </a:lnTo>
                  <a:lnTo>
                    <a:pt x="373" y="363"/>
                  </a:lnTo>
                  <a:lnTo>
                    <a:pt x="368" y="363"/>
                  </a:lnTo>
                  <a:lnTo>
                    <a:pt x="363" y="368"/>
                  </a:lnTo>
                  <a:lnTo>
                    <a:pt x="358" y="363"/>
                  </a:lnTo>
                  <a:lnTo>
                    <a:pt x="353" y="363"/>
                  </a:lnTo>
                  <a:lnTo>
                    <a:pt x="353" y="368"/>
                  </a:lnTo>
                  <a:lnTo>
                    <a:pt x="348" y="368"/>
                  </a:lnTo>
                  <a:lnTo>
                    <a:pt x="348" y="373"/>
                  </a:lnTo>
                  <a:lnTo>
                    <a:pt x="353" y="373"/>
                  </a:lnTo>
                  <a:lnTo>
                    <a:pt x="348" y="383"/>
                  </a:lnTo>
                  <a:lnTo>
                    <a:pt x="353" y="383"/>
                  </a:lnTo>
                  <a:lnTo>
                    <a:pt x="353" y="388"/>
                  </a:lnTo>
                  <a:lnTo>
                    <a:pt x="348" y="393"/>
                  </a:lnTo>
                  <a:lnTo>
                    <a:pt x="348" y="398"/>
                  </a:lnTo>
                  <a:lnTo>
                    <a:pt x="342" y="403"/>
                  </a:lnTo>
                  <a:lnTo>
                    <a:pt x="332" y="413"/>
                  </a:lnTo>
                  <a:lnTo>
                    <a:pt x="337" y="419"/>
                  </a:lnTo>
                  <a:lnTo>
                    <a:pt x="332" y="413"/>
                  </a:lnTo>
                  <a:lnTo>
                    <a:pt x="332" y="419"/>
                  </a:lnTo>
                  <a:lnTo>
                    <a:pt x="332" y="424"/>
                  </a:lnTo>
                  <a:lnTo>
                    <a:pt x="332" y="419"/>
                  </a:lnTo>
                  <a:lnTo>
                    <a:pt x="332" y="424"/>
                  </a:lnTo>
                  <a:lnTo>
                    <a:pt x="327" y="424"/>
                  </a:lnTo>
                  <a:lnTo>
                    <a:pt x="322" y="424"/>
                  </a:lnTo>
                  <a:lnTo>
                    <a:pt x="322" y="429"/>
                  </a:lnTo>
                  <a:lnTo>
                    <a:pt x="317" y="429"/>
                  </a:lnTo>
                  <a:lnTo>
                    <a:pt x="317" y="424"/>
                  </a:lnTo>
                  <a:lnTo>
                    <a:pt x="317" y="419"/>
                  </a:lnTo>
                  <a:lnTo>
                    <a:pt x="312" y="424"/>
                  </a:lnTo>
                  <a:lnTo>
                    <a:pt x="307" y="424"/>
                  </a:lnTo>
                  <a:lnTo>
                    <a:pt x="302" y="424"/>
                  </a:lnTo>
                  <a:lnTo>
                    <a:pt x="297" y="424"/>
                  </a:lnTo>
                  <a:lnTo>
                    <a:pt x="297" y="429"/>
                  </a:lnTo>
                  <a:lnTo>
                    <a:pt x="297" y="424"/>
                  </a:lnTo>
                  <a:lnTo>
                    <a:pt x="292" y="429"/>
                  </a:lnTo>
                  <a:lnTo>
                    <a:pt x="292" y="434"/>
                  </a:lnTo>
                  <a:lnTo>
                    <a:pt x="287" y="434"/>
                  </a:lnTo>
                  <a:lnTo>
                    <a:pt x="287" y="439"/>
                  </a:lnTo>
                  <a:lnTo>
                    <a:pt x="282" y="439"/>
                  </a:lnTo>
                  <a:lnTo>
                    <a:pt x="277" y="439"/>
                  </a:lnTo>
                  <a:lnTo>
                    <a:pt x="272" y="434"/>
                  </a:lnTo>
                  <a:lnTo>
                    <a:pt x="267" y="434"/>
                  </a:lnTo>
                  <a:lnTo>
                    <a:pt x="262" y="439"/>
                  </a:lnTo>
                  <a:lnTo>
                    <a:pt x="262" y="434"/>
                  </a:lnTo>
                  <a:lnTo>
                    <a:pt x="257" y="439"/>
                  </a:lnTo>
                  <a:lnTo>
                    <a:pt x="252" y="439"/>
                  </a:lnTo>
                  <a:lnTo>
                    <a:pt x="247" y="439"/>
                  </a:lnTo>
                  <a:lnTo>
                    <a:pt x="247" y="444"/>
                  </a:lnTo>
                  <a:lnTo>
                    <a:pt x="242" y="444"/>
                  </a:lnTo>
                  <a:lnTo>
                    <a:pt x="237" y="449"/>
                  </a:lnTo>
                  <a:lnTo>
                    <a:pt x="232" y="444"/>
                  </a:lnTo>
                  <a:lnTo>
                    <a:pt x="227" y="444"/>
                  </a:lnTo>
                  <a:lnTo>
                    <a:pt x="216" y="444"/>
                  </a:lnTo>
                  <a:lnTo>
                    <a:pt x="216" y="449"/>
                  </a:lnTo>
                  <a:lnTo>
                    <a:pt x="211" y="449"/>
                  </a:lnTo>
                  <a:lnTo>
                    <a:pt x="211" y="444"/>
                  </a:lnTo>
                  <a:lnTo>
                    <a:pt x="196" y="454"/>
                  </a:lnTo>
                  <a:lnTo>
                    <a:pt x="201" y="459"/>
                  </a:lnTo>
                  <a:lnTo>
                    <a:pt x="196" y="459"/>
                  </a:lnTo>
                  <a:lnTo>
                    <a:pt x="196" y="464"/>
                  </a:lnTo>
                  <a:lnTo>
                    <a:pt x="196" y="469"/>
                  </a:lnTo>
                  <a:lnTo>
                    <a:pt x="191" y="464"/>
                  </a:lnTo>
                  <a:lnTo>
                    <a:pt x="186" y="469"/>
                  </a:lnTo>
                  <a:lnTo>
                    <a:pt x="196" y="474"/>
                  </a:lnTo>
                  <a:lnTo>
                    <a:pt x="196" y="479"/>
                  </a:lnTo>
                  <a:lnTo>
                    <a:pt x="196" y="484"/>
                  </a:lnTo>
                  <a:lnTo>
                    <a:pt x="191" y="484"/>
                  </a:lnTo>
                  <a:lnTo>
                    <a:pt x="191" y="494"/>
                  </a:lnTo>
                  <a:lnTo>
                    <a:pt x="196" y="494"/>
                  </a:lnTo>
                  <a:lnTo>
                    <a:pt x="201" y="504"/>
                  </a:lnTo>
                  <a:lnTo>
                    <a:pt x="186" y="509"/>
                  </a:lnTo>
                  <a:lnTo>
                    <a:pt x="186" y="514"/>
                  </a:lnTo>
                  <a:lnTo>
                    <a:pt x="181" y="509"/>
                  </a:lnTo>
                  <a:lnTo>
                    <a:pt x="171" y="509"/>
                  </a:lnTo>
                  <a:lnTo>
                    <a:pt x="171" y="524"/>
                  </a:lnTo>
                  <a:lnTo>
                    <a:pt x="171" y="529"/>
                  </a:lnTo>
                  <a:lnTo>
                    <a:pt x="161" y="529"/>
                  </a:lnTo>
                  <a:lnTo>
                    <a:pt x="161" y="534"/>
                  </a:lnTo>
                  <a:lnTo>
                    <a:pt x="151" y="534"/>
                  </a:lnTo>
                  <a:lnTo>
                    <a:pt x="151" y="544"/>
                  </a:lnTo>
                  <a:lnTo>
                    <a:pt x="151" y="550"/>
                  </a:lnTo>
                  <a:lnTo>
                    <a:pt x="136" y="544"/>
                  </a:lnTo>
                  <a:lnTo>
                    <a:pt x="136" y="550"/>
                  </a:lnTo>
                  <a:lnTo>
                    <a:pt x="131" y="555"/>
                  </a:lnTo>
                  <a:lnTo>
                    <a:pt x="131" y="560"/>
                  </a:lnTo>
                  <a:lnTo>
                    <a:pt x="126" y="555"/>
                  </a:lnTo>
                  <a:lnTo>
                    <a:pt x="121" y="555"/>
                  </a:lnTo>
                  <a:lnTo>
                    <a:pt x="111" y="555"/>
                  </a:lnTo>
                  <a:lnTo>
                    <a:pt x="111" y="560"/>
                  </a:lnTo>
                  <a:lnTo>
                    <a:pt x="106" y="560"/>
                  </a:lnTo>
                  <a:lnTo>
                    <a:pt x="106" y="555"/>
                  </a:lnTo>
                  <a:lnTo>
                    <a:pt x="111" y="555"/>
                  </a:lnTo>
                  <a:lnTo>
                    <a:pt x="111" y="550"/>
                  </a:lnTo>
                  <a:lnTo>
                    <a:pt x="106" y="550"/>
                  </a:lnTo>
                  <a:lnTo>
                    <a:pt x="106" y="544"/>
                  </a:lnTo>
                  <a:lnTo>
                    <a:pt x="111" y="550"/>
                  </a:lnTo>
                  <a:lnTo>
                    <a:pt x="111" y="539"/>
                  </a:lnTo>
                  <a:lnTo>
                    <a:pt x="106" y="539"/>
                  </a:lnTo>
                  <a:lnTo>
                    <a:pt x="106" y="529"/>
                  </a:lnTo>
                  <a:lnTo>
                    <a:pt x="101" y="529"/>
                  </a:lnTo>
                  <a:lnTo>
                    <a:pt x="96" y="534"/>
                  </a:lnTo>
                  <a:lnTo>
                    <a:pt x="96" y="529"/>
                  </a:lnTo>
                  <a:lnTo>
                    <a:pt x="96" y="524"/>
                  </a:lnTo>
                  <a:lnTo>
                    <a:pt x="101" y="519"/>
                  </a:lnTo>
                  <a:lnTo>
                    <a:pt x="96" y="519"/>
                  </a:lnTo>
                  <a:lnTo>
                    <a:pt x="101" y="519"/>
                  </a:lnTo>
                  <a:lnTo>
                    <a:pt x="101" y="514"/>
                  </a:lnTo>
                  <a:lnTo>
                    <a:pt x="96" y="514"/>
                  </a:lnTo>
                  <a:lnTo>
                    <a:pt x="90" y="514"/>
                  </a:lnTo>
                  <a:lnTo>
                    <a:pt x="85" y="509"/>
                  </a:lnTo>
                  <a:lnTo>
                    <a:pt x="80" y="509"/>
                  </a:lnTo>
                  <a:lnTo>
                    <a:pt x="75" y="509"/>
                  </a:lnTo>
                  <a:lnTo>
                    <a:pt x="70" y="504"/>
                  </a:lnTo>
                  <a:lnTo>
                    <a:pt x="70" y="499"/>
                  </a:lnTo>
                  <a:lnTo>
                    <a:pt x="70" y="494"/>
                  </a:lnTo>
                  <a:lnTo>
                    <a:pt x="65" y="489"/>
                  </a:lnTo>
                  <a:lnTo>
                    <a:pt x="55" y="489"/>
                  </a:lnTo>
                  <a:lnTo>
                    <a:pt x="50" y="489"/>
                  </a:lnTo>
                  <a:lnTo>
                    <a:pt x="45" y="474"/>
                  </a:lnTo>
                  <a:lnTo>
                    <a:pt x="35" y="474"/>
                  </a:lnTo>
                  <a:lnTo>
                    <a:pt x="35" y="469"/>
                  </a:lnTo>
                  <a:lnTo>
                    <a:pt x="35" y="464"/>
                  </a:lnTo>
                  <a:lnTo>
                    <a:pt x="30" y="459"/>
                  </a:lnTo>
                  <a:lnTo>
                    <a:pt x="25" y="459"/>
                  </a:lnTo>
                  <a:lnTo>
                    <a:pt x="25" y="464"/>
                  </a:lnTo>
                  <a:lnTo>
                    <a:pt x="20" y="459"/>
                  </a:lnTo>
                  <a:lnTo>
                    <a:pt x="20" y="454"/>
                  </a:lnTo>
                  <a:lnTo>
                    <a:pt x="15" y="449"/>
                  </a:lnTo>
                  <a:lnTo>
                    <a:pt x="20" y="439"/>
                  </a:lnTo>
                  <a:lnTo>
                    <a:pt x="15" y="434"/>
                  </a:lnTo>
                  <a:lnTo>
                    <a:pt x="15" y="429"/>
                  </a:lnTo>
                  <a:lnTo>
                    <a:pt x="10" y="434"/>
                  </a:lnTo>
                  <a:lnTo>
                    <a:pt x="5" y="434"/>
                  </a:lnTo>
                  <a:lnTo>
                    <a:pt x="0" y="424"/>
                  </a:lnTo>
                  <a:lnTo>
                    <a:pt x="5" y="424"/>
                  </a:lnTo>
                  <a:lnTo>
                    <a:pt x="5" y="419"/>
                  </a:lnTo>
                  <a:lnTo>
                    <a:pt x="5" y="413"/>
                  </a:lnTo>
                  <a:lnTo>
                    <a:pt x="10" y="413"/>
                  </a:lnTo>
                  <a:lnTo>
                    <a:pt x="10" y="408"/>
                  </a:lnTo>
                  <a:lnTo>
                    <a:pt x="15" y="403"/>
                  </a:lnTo>
                  <a:lnTo>
                    <a:pt x="15" y="398"/>
                  </a:lnTo>
                  <a:lnTo>
                    <a:pt x="10" y="398"/>
                  </a:lnTo>
                  <a:lnTo>
                    <a:pt x="15" y="393"/>
                  </a:lnTo>
                  <a:lnTo>
                    <a:pt x="15" y="388"/>
                  </a:lnTo>
                  <a:lnTo>
                    <a:pt x="10" y="393"/>
                  </a:lnTo>
                  <a:lnTo>
                    <a:pt x="10" y="388"/>
                  </a:lnTo>
                  <a:lnTo>
                    <a:pt x="10" y="383"/>
                  </a:lnTo>
                  <a:lnTo>
                    <a:pt x="5" y="383"/>
                  </a:lnTo>
                  <a:lnTo>
                    <a:pt x="5" y="378"/>
                  </a:lnTo>
                  <a:lnTo>
                    <a:pt x="5" y="373"/>
                  </a:lnTo>
                  <a:lnTo>
                    <a:pt x="10" y="373"/>
                  </a:lnTo>
                  <a:lnTo>
                    <a:pt x="15" y="378"/>
                  </a:lnTo>
                  <a:lnTo>
                    <a:pt x="10" y="378"/>
                  </a:lnTo>
                  <a:lnTo>
                    <a:pt x="20" y="383"/>
                  </a:lnTo>
                  <a:lnTo>
                    <a:pt x="25" y="383"/>
                  </a:lnTo>
                  <a:lnTo>
                    <a:pt x="30" y="383"/>
                  </a:lnTo>
                  <a:lnTo>
                    <a:pt x="35" y="378"/>
                  </a:lnTo>
                  <a:lnTo>
                    <a:pt x="40" y="378"/>
                  </a:lnTo>
                  <a:lnTo>
                    <a:pt x="35" y="373"/>
                  </a:lnTo>
                  <a:lnTo>
                    <a:pt x="40" y="373"/>
                  </a:lnTo>
                  <a:lnTo>
                    <a:pt x="40" y="368"/>
                  </a:lnTo>
                  <a:lnTo>
                    <a:pt x="45" y="358"/>
                  </a:lnTo>
                  <a:lnTo>
                    <a:pt x="45" y="353"/>
                  </a:lnTo>
                  <a:lnTo>
                    <a:pt x="45" y="348"/>
                  </a:lnTo>
                  <a:lnTo>
                    <a:pt x="40" y="343"/>
                  </a:lnTo>
                  <a:lnTo>
                    <a:pt x="45" y="338"/>
                  </a:lnTo>
                  <a:lnTo>
                    <a:pt x="50" y="343"/>
                  </a:lnTo>
                  <a:lnTo>
                    <a:pt x="55" y="333"/>
                  </a:lnTo>
                  <a:lnTo>
                    <a:pt x="60" y="333"/>
                  </a:lnTo>
                  <a:lnTo>
                    <a:pt x="60" y="343"/>
                  </a:lnTo>
                  <a:lnTo>
                    <a:pt x="60" y="348"/>
                  </a:lnTo>
                  <a:lnTo>
                    <a:pt x="65" y="348"/>
                  </a:lnTo>
                  <a:lnTo>
                    <a:pt x="70" y="343"/>
                  </a:lnTo>
                  <a:lnTo>
                    <a:pt x="65" y="338"/>
                  </a:lnTo>
                  <a:lnTo>
                    <a:pt x="65" y="333"/>
                  </a:lnTo>
                  <a:lnTo>
                    <a:pt x="70" y="338"/>
                  </a:lnTo>
                  <a:lnTo>
                    <a:pt x="70" y="333"/>
                  </a:lnTo>
                  <a:lnTo>
                    <a:pt x="70" y="328"/>
                  </a:lnTo>
                  <a:lnTo>
                    <a:pt x="75" y="328"/>
                  </a:lnTo>
                  <a:lnTo>
                    <a:pt x="80" y="328"/>
                  </a:lnTo>
                  <a:lnTo>
                    <a:pt x="80" y="338"/>
                  </a:lnTo>
                  <a:lnTo>
                    <a:pt x="90" y="338"/>
                  </a:lnTo>
                  <a:lnTo>
                    <a:pt x="116" y="338"/>
                  </a:lnTo>
                  <a:lnTo>
                    <a:pt x="116" y="343"/>
                  </a:lnTo>
                  <a:lnTo>
                    <a:pt x="121" y="343"/>
                  </a:lnTo>
                  <a:lnTo>
                    <a:pt x="116" y="323"/>
                  </a:lnTo>
                  <a:lnTo>
                    <a:pt x="121" y="323"/>
                  </a:lnTo>
                  <a:lnTo>
                    <a:pt x="116" y="318"/>
                  </a:lnTo>
                  <a:lnTo>
                    <a:pt x="121" y="313"/>
                  </a:lnTo>
                  <a:lnTo>
                    <a:pt x="126" y="303"/>
                  </a:lnTo>
                  <a:lnTo>
                    <a:pt x="136" y="313"/>
                  </a:lnTo>
                  <a:lnTo>
                    <a:pt x="141" y="303"/>
                  </a:lnTo>
                  <a:lnTo>
                    <a:pt x="146" y="303"/>
                  </a:lnTo>
                  <a:lnTo>
                    <a:pt x="146" y="298"/>
                  </a:lnTo>
                  <a:lnTo>
                    <a:pt x="151" y="298"/>
                  </a:lnTo>
                  <a:lnTo>
                    <a:pt x="156" y="298"/>
                  </a:lnTo>
                  <a:lnTo>
                    <a:pt x="166" y="303"/>
                  </a:lnTo>
                  <a:lnTo>
                    <a:pt x="171" y="298"/>
                  </a:lnTo>
                  <a:lnTo>
                    <a:pt x="176" y="293"/>
                  </a:lnTo>
                  <a:lnTo>
                    <a:pt x="186" y="293"/>
                  </a:lnTo>
                  <a:lnTo>
                    <a:pt x="191" y="287"/>
                  </a:lnTo>
                  <a:lnTo>
                    <a:pt x="196" y="287"/>
                  </a:lnTo>
                  <a:lnTo>
                    <a:pt x="196" y="282"/>
                  </a:lnTo>
                  <a:lnTo>
                    <a:pt x="196" y="277"/>
                  </a:lnTo>
                  <a:lnTo>
                    <a:pt x="201" y="277"/>
                  </a:lnTo>
                  <a:lnTo>
                    <a:pt x="201" y="272"/>
                  </a:lnTo>
                  <a:lnTo>
                    <a:pt x="196" y="267"/>
                  </a:lnTo>
                  <a:lnTo>
                    <a:pt x="201" y="262"/>
                  </a:lnTo>
                  <a:lnTo>
                    <a:pt x="206" y="262"/>
                  </a:lnTo>
                  <a:lnTo>
                    <a:pt x="211" y="262"/>
                  </a:lnTo>
                  <a:lnTo>
                    <a:pt x="206" y="252"/>
                  </a:lnTo>
                  <a:lnTo>
                    <a:pt x="211" y="247"/>
                  </a:lnTo>
                  <a:lnTo>
                    <a:pt x="216" y="247"/>
                  </a:lnTo>
                  <a:lnTo>
                    <a:pt x="216" y="237"/>
                  </a:lnTo>
                  <a:lnTo>
                    <a:pt x="216" y="232"/>
                  </a:lnTo>
                  <a:lnTo>
                    <a:pt x="216" y="222"/>
                  </a:lnTo>
                  <a:lnTo>
                    <a:pt x="222" y="227"/>
                  </a:lnTo>
                  <a:lnTo>
                    <a:pt x="227" y="227"/>
                  </a:lnTo>
                  <a:lnTo>
                    <a:pt x="227" y="222"/>
                  </a:lnTo>
                  <a:lnTo>
                    <a:pt x="222" y="217"/>
                  </a:lnTo>
                  <a:lnTo>
                    <a:pt x="216" y="217"/>
                  </a:lnTo>
                  <a:lnTo>
                    <a:pt x="222" y="207"/>
                  </a:lnTo>
                  <a:lnTo>
                    <a:pt x="222" y="192"/>
                  </a:lnTo>
                  <a:lnTo>
                    <a:pt x="222" y="187"/>
                  </a:lnTo>
                  <a:lnTo>
                    <a:pt x="227" y="187"/>
                  </a:lnTo>
                  <a:lnTo>
                    <a:pt x="227" y="182"/>
                  </a:lnTo>
                  <a:lnTo>
                    <a:pt x="222" y="182"/>
                  </a:lnTo>
                  <a:lnTo>
                    <a:pt x="222" y="177"/>
                  </a:lnTo>
                  <a:lnTo>
                    <a:pt x="222" y="172"/>
                  </a:lnTo>
                  <a:lnTo>
                    <a:pt x="216" y="167"/>
                  </a:lnTo>
                  <a:lnTo>
                    <a:pt x="216" y="162"/>
                  </a:lnTo>
                  <a:lnTo>
                    <a:pt x="211" y="156"/>
                  </a:lnTo>
                  <a:lnTo>
                    <a:pt x="216" y="151"/>
                  </a:lnTo>
                  <a:lnTo>
                    <a:pt x="211" y="146"/>
                  </a:lnTo>
                  <a:lnTo>
                    <a:pt x="216" y="136"/>
                  </a:lnTo>
                  <a:lnTo>
                    <a:pt x="222" y="131"/>
                  </a:lnTo>
                  <a:lnTo>
                    <a:pt x="227" y="126"/>
                  </a:lnTo>
                  <a:lnTo>
                    <a:pt x="232" y="121"/>
                  </a:lnTo>
                  <a:lnTo>
                    <a:pt x="237" y="116"/>
                  </a:lnTo>
                  <a:lnTo>
                    <a:pt x="227" y="116"/>
                  </a:lnTo>
                  <a:lnTo>
                    <a:pt x="227" y="111"/>
                  </a:lnTo>
                  <a:lnTo>
                    <a:pt x="222" y="111"/>
                  </a:lnTo>
                  <a:lnTo>
                    <a:pt x="216" y="111"/>
                  </a:lnTo>
                  <a:lnTo>
                    <a:pt x="216" y="106"/>
                  </a:lnTo>
                  <a:lnTo>
                    <a:pt x="216" y="101"/>
                  </a:lnTo>
                  <a:lnTo>
                    <a:pt x="222" y="101"/>
                  </a:lnTo>
                  <a:lnTo>
                    <a:pt x="227" y="96"/>
                  </a:lnTo>
                  <a:lnTo>
                    <a:pt x="237" y="96"/>
                  </a:lnTo>
                  <a:lnTo>
                    <a:pt x="242" y="96"/>
                  </a:lnTo>
                  <a:lnTo>
                    <a:pt x="242" y="101"/>
                  </a:lnTo>
                  <a:lnTo>
                    <a:pt x="242" y="111"/>
                  </a:lnTo>
                  <a:lnTo>
                    <a:pt x="247" y="111"/>
                  </a:lnTo>
                  <a:lnTo>
                    <a:pt x="247" y="121"/>
                  </a:lnTo>
                  <a:lnTo>
                    <a:pt x="252" y="126"/>
                  </a:lnTo>
                  <a:lnTo>
                    <a:pt x="257" y="126"/>
                  </a:lnTo>
                  <a:lnTo>
                    <a:pt x="262" y="131"/>
                  </a:lnTo>
                  <a:lnTo>
                    <a:pt x="262" y="126"/>
                  </a:lnTo>
                  <a:lnTo>
                    <a:pt x="262" y="121"/>
                  </a:lnTo>
                  <a:lnTo>
                    <a:pt x="267" y="121"/>
                  </a:lnTo>
                  <a:lnTo>
                    <a:pt x="267" y="116"/>
                  </a:lnTo>
                  <a:lnTo>
                    <a:pt x="272" y="116"/>
                  </a:lnTo>
                  <a:lnTo>
                    <a:pt x="267" y="111"/>
                  </a:lnTo>
                  <a:lnTo>
                    <a:pt x="277" y="111"/>
                  </a:lnTo>
                  <a:lnTo>
                    <a:pt x="277" y="116"/>
                  </a:lnTo>
                  <a:lnTo>
                    <a:pt x="277" y="121"/>
                  </a:lnTo>
                  <a:lnTo>
                    <a:pt x="287" y="121"/>
                  </a:lnTo>
                  <a:lnTo>
                    <a:pt x="297" y="116"/>
                  </a:lnTo>
                  <a:lnTo>
                    <a:pt x="302" y="106"/>
                  </a:lnTo>
                  <a:lnTo>
                    <a:pt x="302" y="96"/>
                  </a:lnTo>
                  <a:lnTo>
                    <a:pt x="302" y="91"/>
                  </a:lnTo>
                  <a:lnTo>
                    <a:pt x="302" y="86"/>
                  </a:lnTo>
                  <a:lnTo>
                    <a:pt x="312" y="81"/>
                  </a:lnTo>
                  <a:lnTo>
                    <a:pt x="317" y="86"/>
                  </a:lnTo>
                  <a:lnTo>
                    <a:pt x="322" y="81"/>
                  </a:lnTo>
                  <a:lnTo>
                    <a:pt x="322" y="76"/>
                  </a:lnTo>
                  <a:lnTo>
                    <a:pt x="322" y="71"/>
                  </a:lnTo>
                  <a:lnTo>
                    <a:pt x="317" y="66"/>
                  </a:lnTo>
                  <a:lnTo>
                    <a:pt x="312" y="66"/>
                  </a:lnTo>
                  <a:lnTo>
                    <a:pt x="322" y="56"/>
                  </a:lnTo>
                  <a:lnTo>
                    <a:pt x="327" y="56"/>
                  </a:lnTo>
                  <a:lnTo>
                    <a:pt x="322" y="51"/>
                  </a:lnTo>
                  <a:lnTo>
                    <a:pt x="317" y="51"/>
                  </a:lnTo>
                  <a:lnTo>
                    <a:pt x="317" y="56"/>
                  </a:lnTo>
                  <a:lnTo>
                    <a:pt x="312" y="56"/>
                  </a:lnTo>
                  <a:lnTo>
                    <a:pt x="312" y="41"/>
                  </a:lnTo>
                  <a:lnTo>
                    <a:pt x="317" y="36"/>
                  </a:lnTo>
                  <a:lnTo>
                    <a:pt x="312" y="31"/>
                  </a:lnTo>
                  <a:lnTo>
                    <a:pt x="312" y="36"/>
                  </a:lnTo>
                  <a:lnTo>
                    <a:pt x="307" y="25"/>
                  </a:lnTo>
                  <a:lnTo>
                    <a:pt x="312" y="25"/>
                  </a:lnTo>
                  <a:lnTo>
                    <a:pt x="312" y="15"/>
                  </a:lnTo>
                  <a:lnTo>
                    <a:pt x="317" y="10"/>
                  </a:lnTo>
                  <a:lnTo>
                    <a:pt x="322" y="15"/>
                  </a:lnTo>
                  <a:lnTo>
                    <a:pt x="327" y="15"/>
                  </a:lnTo>
                  <a:lnTo>
                    <a:pt x="327" y="5"/>
                  </a:lnTo>
                  <a:lnTo>
                    <a:pt x="332" y="5"/>
                  </a:lnTo>
                  <a:lnTo>
                    <a:pt x="332" y="0"/>
                  </a:lnTo>
                  <a:lnTo>
                    <a:pt x="337" y="0"/>
                  </a:lnTo>
                  <a:lnTo>
                    <a:pt x="332" y="5"/>
                  </a:lnTo>
                  <a:lnTo>
                    <a:pt x="342" y="10"/>
                  </a:lnTo>
                  <a:lnTo>
                    <a:pt x="368" y="10"/>
                  </a:lnTo>
                  <a:lnTo>
                    <a:pt x="373" y="15"/>
                  </a:lnTo>
                  <a:lnTo>
                    <a:pt x="368" y="20"/>
                  </a:lnTo>
                  <a:lnTo>
                    <a:pt x="363" y="25"/>
                  </a:lnTo>
                  <a:lnTo>
                    <a:pt x="368" y="25"/>
                  </a:lnTo>
                  <a:lnTo>
                    <a:pt x="368" y="31"/>
                  </a:lnTo>
                  <a:lnTo>
                    <a:pt x="378" y="36"/>
                  </a:lnTo>
                  <a:lnTo>
                    <a:pt x="383" y="36"/>
                  </a:lnTo>
                  <a:lnTo>
                    <a:pt x="383" y="31"/>
                  </a:lnTo>
                  <a:lnTo>
                    <a:pt x="388" y="36"/>
                  </a:lnTo>
                  <a:lnTo>
                    <a:pt x="393" y="41"/>
                  </a:lnTo>
                  <a:lnTo>
                    <a:pt x="398" y="51"/>
                  </a:lnTo>
                  <a:lnTo>
                    <a:pt x="408" y="51"/>
                  </a:lnTo>
                  <a:lnTo>
                    <a:pt x="408" y="66"/>
                  </a:lnTo>
                  <a:lnTo>
                    <a:pt x="413" y="71"/>
                  </a:lnTo>
                  <a:lnTo>
                    <a:pt x="408" y="76"/>
                  </a:lnTo>
                  <a:lnTo>
                    <a:pt x="403" y="76"/>
                  </a:lnTo>
                  <a:lnTo>
                    <a:pt x="408" y="81"/>
                  </a:lnTo>
                  <a:lnTo>
                    <a:pt x="418" y="86"/>
                  </a:lnTo>
                  <a:lnTo>
                    <a:pt x="423" y="91"/>
                  </a:lnTo>
                  <a:lnTo>
                    <a:pt x="433" y="91"/>
                  </a:lnTo>
                  <a:lnTo>
                    <a:pt x="438" y="96"/>
                  </a:lnTo>
                  <a:lnTo>
                    <a:pt x="443" y="96"/>
                  </a:lnTo>
                  <a:lnTo>
                    <a:pt x="448" y="96"/>
                  </a:lnTo>
                  <a:lnTo>
                    <a:pt x="453" y="111"/>
                  </a:lnTo>
                  <a:lnTo>
                    <a:pt x="463" y="111"/>
                  </a:lnTo>
                  <a:lnTo>
                    <a:pt x="474" y="116"/>
                  </a:lnTo>
                  <a:lnTo>
                    <a:pt x="484" y="116"/>
                  </a:lnTo>
                  <a:lnTo>
                    <a:pt x="484" y="121"/>
                  </a:lnTo>
                  <a:lnTo>
                    <a:pt x="484" y="126"/>
                  </a:lnTo>
                  <a:lnTo>
                    <a:pt x="489" y="126"/>
                  </a:lnTo>
                  <a:lnTo>
                    <a:pt x="489" y="131"/>
                  </a:lnTo>
                  <a:lnTo>
                    <a:pt x="494" y="131"/>
                  </a:lnTo>
                  <a:lnTo>
                    <a:pt x="494" y="136"/>
                  </a:lnTo>
                  <a:lnTo>
                    <a:pt x="494" y="141"/>
                  </a:lnTo>
                  <a:lnTo>
                    <a:pt x="499" y="141"/>
                  </a:lnTo>
                  <a:lnTo>
                    <a:pt x="499" y="146"/>
                  </a:lnTo>
                  <a:lnTo>
                    <a:pt x="494" y="151"/>
                  </a:lnTo>
                  <a:lnTo>
                    <a:pt x="494" y="156"/>
                  </a:lnTo>
                  <a:lnTo>
                    <a:pt x="489" y="162"/>
                  </a:lnTo>
                  <a:lnTo>
                    <a:pt x="489" y="167"/>
                  </a:lnTo>
                  <a:lnTo>
                    <a:pt x="489" y="172"/>
                  </a:lnTo>
                  <a:lnTo>
                    <a:pt x="489" y="177"/>
                  </a:lnTo>
                  <a:lnTo>
                    <a:pt x="494" y="177"/>
                  </a:lnTo>
                  <a:lnTo>
                    <a:pt x="494" y="182"/>
                  </a:lnTo>
                  <a:lnTo>
                    <a:pt x="499" y="182"/>
                  </a:lnTo>
                  <a:lnTo>
                    <a:pt x="499" y="187"/>
                  </a:lnTo>
                  <a:lnTo>
                    <a:pt x="504" y="182"/>
                  </a:lnTo>
                  <a:lnTo>
                    <a:pt x="509" y="187"/>
                  </a:lnTo>
                  <a:lnTo>
                    <a:pt x="509" y="192"/>
                  </a:lnTo>
                  <a:lnTo>
                    <a:pt x="504" y="192"/>
                  </a:lnTo>
                  <a:lnTo>
                    <a:pt x="499" y="192"/>
                  </a:lnTo>
                  <a:lnTo>
                    <a:pt x="494" y="192"/>
                  </a:lnTo>
                  <a:lnTo>
                    <a:pt x="489" y="192"/>
                  </a:lnTo>
                  <a:lnTo>
                    <a:pt x="484" y="192"/>
                  </a:lnTo>
                  <a:lnTo>
                    <a:pt x="479" y="192"/>
                  </a:lnTo>
                  <a:lnTo>
                    <a:pt x="474" y="192"/>
                  </a:lnTo>
                  <a:lnTo>
                    <a:pt x="468" y="192"/>
                  </a:lnTo>
                  <a:lnTo>
                    <a:pt x="463" y="197"/>
                  </a:lnTo>
                  <a:lnTo>
                    <a:pt x="463" y="202"/>
                  </a:lnTo>
                  <a:lnTo>
                    <a:pt x="463" y="212"/>
                  </a:lnTo>
                  <a:lnTo>
                    <a:pt x="463" y="217"/>
                  </a:lnTo>
                  <a:lnTo>
                    <a:pt x="474" y="217"/>
                  </a:lnTo>
                  <a:lnTo>
                    <a:pt x="479" y="217"/>
                  </a:lnTo>
                  <a:lnTo>
                    <a:pt x="484" y="222"/>
                  </a:lnTo>
                  <a:lnTo>
                    <a:pt x="489" y="222"/>
                  </a:lnTo>
                  <a:lnTo>
                    <a:pt x="494" y="227"/>
                  </a:lnTo>
                  <a:lnTo>
                    <a:pt x="504" y="222"/>
                  </a:lnTo>
                  <a:lnTo>
                    <a:pt x="509" y="222"/>
                  </a:lnTo>
                  <a:lnTo>
                    <a:pt x="509" y="217"/>
                  </a:lnTo>
                  <a:lnTo>
                    <a:pt x="514" y="217"/>
                  </a:lnTo>
                  <a:lnTo>
                    <a:pt x="519" y="222"/>
                  </a:lnTo>
                  <a:lnTo>
                    <a:pt x="524" y="222"/>
                  </a:lnTo>
                  <a:lnTo>
                    <a:pt x="529" y="217"/>
                  </a:lnTo>
                  <a:lnTo>
                    <a:pt x="539" y="212"/>
                  </a:lnTo>
                  <a:close/>
                </a:path>
              </a:pathLst>
            </a:custGeom>
            <a:solidFill>
              <a:schemeClr val="accent1"/>
            </a:solidFill>
            <a:ln w="9525">
              <a:solidFill>
                <a:schemeClr val="bg1"/>
              </a:solidFill>
              <a:round/>
              <a:headEnd/>
              <a:tailEnd/>
            </a:ln>
          </p:spPr>
          <p:txBody>
            <a:bodyPr/>
            <a:lstStyle/>
            <a:p>
              <a:endParaRPr lang="en-US" sz="3200" dirty="0"/>
            </a:p>
          </p:txBody>
        </p:sp>
        <p:sp>
          <p:nvSpPr>
            <p:cNvPr id="36" name="Freeform 645">
              <a:extLst>
                <a:ext uri="{FF2B5EF4-FFF2-40B4-BE49-F238E27FC236}">
                  <a16:creationId xmlns:a16="http://schemas.microsoft.com/office/drawing/2014/main" id="{EA336B5D-8F19-45DC-3811-EC93860843F6}"/>
                </a:ext>
              </a:extLst>
            </p:cNvPr>
            <p:cNvSpPr>
              <a:spLocks/>
            </p:cNvSpPr>
            <p:nvPr/>
          </p:nvSpPr>
          <p:spPr bwMode="auto">
            <a:xfrm rot="770163">
              <a:off x="2253773" y="2774931"/>
              <a:ext cx="875916" cy="652386"/>
            </a:xfrm>
            <a:custGeom>
              <a:avLst/>
              <a:gdLst>
                <a:gd name="T0" fmla="*/ 2147483647 w 438"/>
                <a:gd name="T1" fmla="*/ 2147483647 h 338"/>
                <a:gd name="T2" fmla="*/ 2147483647 w 438"/>
                <a:gd name="T3" fmla="*/ 2147483647 h 338"/>
                <a:gd name="T4" fmla="*/ 2147483647 w 438"/>
                <a:gd name="T5" fmla="*/ 2147483647 h 338"/>
                <a:gd name="T6" fmla="*/ 2147483647 w 438"/>
                <a:gd name="T7" fmla="*/ 2147483647 h 338"/>
                <a:gd name="T8" fmla="*/ 2147483647 w 438"/>
                <a:gd name="T9" fmla="*/ 2147483647 h 338"/>
                <a:gd name="T10" fmla="*/ 2147483647 w 438"/>
                <a:gd name="T11" fmla="*/ 2147483647 h 338"/>
                <a:gd name="T12" fmla="*/ 2147483647 w 438"/>
                <a:gd name="T13" fmla="*/ 2147483647 h 338"/>
                <a:gd name="T14" fmla="*/ 2147483647 w 438"/>
                <a:gd name="T15" fmla="*/ 2147483647 h 338"/>
                <a:gd name="T16" fmla="*/ 2147483647 w 438"/>
                <a:gd name="T17" fmla="*/ 2147483647 h 338"/>
                <a:gd name="T18" fmla="*/ 2147483647 w 438"/>
                <a:gd name="T19" fmla="*/ 2147483647 h 338"/>
                <a:gd name="T20" fmla="*/ 2147483647 w 438"/>
                <a:gd name="T21" fmla="*/ 2147483647 h 338"/>
                <a:gd name="T22" fmla="*/ 2147483647 w 438"/>
                <a:gd name="T23" fmla="*/ 2147483647 h 338"/>
                <a:gd name="T24" fmla="*/ 2147483647 w 438"/>
                <a:gd name="T25" fmla="*/ 2147483647 h 338"/>
                <a:gd name="T26" fmla="*/ 2147483647 w 438"/>
                <a:gd name="T27" fmla="*/ 2147483647 h 338"/>
                <a:gd name="T28" fmla="*/ 2147483647 w 438"/>
                <a:gd name="T29" fmla="*/ 2147483647 h 338"/>
                <a:gd name="T30" fmla="*/ 2147483647 w 438"/>
                <a:gd name="T31" fmla="*/ 2147483647 h 338"/>
                <a:gd name="T32" fmla="*/ 2147483647 w 438"/>
                <a:gd name="T33" fmla="*/ 2147483647 h 338"/>
                <a:gd name="T34" fmla="*/ 2147483647 w 438"/>
                <a:gd name="T35" fmla="*/ 2147483647 h 338"/>
                <a:gd name="T36" fmla="*/ 2147483647 w 438"/>
                <a:gd name="T37" fmla="*/ 2147483647 h 338"/>
                <a:gd name="T38" fmla="*/ 2147483647 w 438"/>
                <a:gd name="T39" fmla="*/ 2147483647 h 338"/>
                <a:gd name="T40" fmla="*/ 2147483647 w 438"/>
                <a:gd name="T41" fmla="*/ 2147483647 h 338"/>
                <a:gd name="T42" fmla="*/ 2147483647 w 438"/>
                <a:gd name="T43" fmla="*/ 2147483647 h 338"/>
                <a:gd name="T44" fmla="*/ 2147483647 w 438"/>
                <a:gd name="T45" fmla="*/ 2147483647 h 338"/>
                <a:gd name="T46" fmla="*/ 2147483647 w 438"/>
                <a:gd name="T47" fmla="*/ 2147483647 h 338"/>
                <a:gd name="T48" fmla="*/ 2147483647 w 438"/>
                <a:gd name="T49" fmla="*/ 2147483647 h 338"/>
                <a:gd name="T50" fmla="*/ 2147483647 w 438"/>
                <a:gd name="T51" fmla="*/ 2147483647 h 338"/>
                <a:gd name="T52" fmla="*/ 2147483647 w 438"/>
                <a:gd name="T53" fmla="*/ 2147483647 h 338"/>
                <a:gd name="T54" fmla="*/ 2147483647 w 438"/>
                <a:gd name="T55" fmla="*/ 2147483647 h 338"/>
                <a:gd name="T56" fmla="*/ 2147483647 w 438"/>
                <a:gd name="T57" fmla="*/ 2147483647 h 338"/>
                <a:gd name="T58" fmla="*/ 2147483647 w 438"/>
                <a:gd name="T59" fmla="*/ 2147483647 h 338"/>
                <a:gd name="T60" fmla="*/ 2147483647 w 438"/>
                <a:gd name="T61" fmla="*/ 2147483647 h 338"/>
                <a:gd name="T62" fmla="*/ 2147483647 w 438"/>
                <a:gd name="T63" fmla="*/ 2147483647 h 338"/>
                <a:gd name="T64" fmla="*/ 2147483647 w 438"/>
                <a:gd name="T65" fmla="*/ 2147483647 h 338"/>
                <a:gd name="T66" fmla="*/ 2147483647 w 438"/>
                <a:gd name="T67" fmla="*/ 2147483647 h 338"/>
                <a:gd name="T68" fmla="*/ 2147483647 w 438"/>
                <a:gd name="T69" fmla="*/ 2147483647 h 338"/>
                <a:gd name="T70" fmla="*/ 2147483647 w 438"/>
                <a:gd name="T71" fmla="*/ 2147483647 h 338"/>
                <a:gd name="T72" fmla="*/ 2147483647 w 438"/>
                <a:gd name="T73" fmla="*/ 2147483647 h 338"/>
                <a:gd name="T74" fmla="*/ 2147483647 w 438"/>
                <a:gd name="T75" fmla="*/ 2147483647 h 338"/>
                <a:gd name="T76" fmla="*/ 2147483647 w 438"/>
                <a:gd name="T77" fmla="*/ 2147483647 h 338"/>
                <a:gd name="T78" fmla="*/ 2147483647 w 438"/>
                <a:gd name="T79" fmla="*/ 2147483647 h 338"/>
                <a:gd name="T80" fmla="*/ 2147483647 w 438"/>
                <a:gd name="T81" fmla="*/ 2147483647 h 338"/>
                <a:gd name="T82" fmla="*/ 2147483647 w 438"/>
                <a:gd name="T83" fmla="*/ 2147483647 h 338"/>
                <a:gd name="T84" fmla="*/ 2147483647 w 438"/>
                <a:gd name="T85" fmla="*/ 2147483647 h 338"/>
                <a:gd name="T86" fmla="*/ 2147483647 w 438"/>
                <a:gd name="T87" fmla="*/ 2147483647 h 338"/>
                <a:gd name="T88" fmla="*/ 2147483647 w 438"/>
                <a:gd name="T89" fmla="*/ 2147483647 h 338"/>
                <a:gd name="T90" fmla="*/ 2147483647 w 438"/>
                <a:gd name="T91" fmla="*/ 2147483647 h 338"/>
                <a:gd name="T92" fmla="*/ 2147483647 w 438"/>
                <a:gd name="T93" fmla="*/ 2147483647 h 338"/>
                <a:gd name="T94" fmla="*/ 2147483647 w 438"/>
                <a:gd name="T95" fmla="*/ 2147483647 h 338"/>
                <a:gd name="T96" fmla="*/ 2147483647 w 438"/>
                <a:gd name="T97" fmla="*/ 2147483647 h 338"/>
                <a:gd name="T98" fmla="*/ 2147483647 w 438"/>
                <a:gd name="T99" fmla="*/ 2147483647 h 338"/>
                <a:gd name="T100" fmla="*/ 2147483647 w 438"/>
                <a:gd name="T101" fmla="*/ 2147483647 h 338"/>
                <a:gd name="T102" fmla="*/ 2147483647 w 438"/>
                <a:gd name="T103" fmla="*/ 2147483647 h 338"/>
                <a:gd name="T104" fmla="*/ 2147483647 w 438"/>
                <a:gd name="T105" fmla="*/ 2147483647 h 338"/>
                <a:gd name="T106" fmla="*/ 2147483647 w 438"/>
                <a:gd name="T107" fmla="*/ 2147483647 h 3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8"/>
                <a:gd name="T163" fmla="*/ 0 h 338"/>
                <a:gd name="T164" fmla="*/ 438 w 438"/>
                <a:gd name="T165" fmla="*/ 338 h 3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8" h="338">
                  <a:moveTo>
                    <a:pt x="20" y="338"/>
                  </a:moveTo>
                  <a:lnTo>
                    <a:pt x="15" y="333"/>
                  </a:lnTo>
                  <a:lnTo>
                    <a:pt x="20" y="323"/>
                  </a:lnTo>
                  <a:lnTo>
                    <a:pt x="20" y="313"/>
                  </a:lnTo>
                  <a:lnTo>
                    <a:pt x="25" y="308"/>
                  </a:lnTo>
                  <a:lnTo>
                    <a:pt x="20" y="298"/>
                  </a:lnTo>
                  <a:lnTo>
                    <a:pt x="15" y="287"/>
                  </a:lnTo>
                  <a:lnTo>
                    <a:pt x="5" y="282"/>
                  </a:lnTo>
                  <a:lnTo>
                    <a:pt x="0" y="272"/>
                  </a:lnTo>
                  <a:lnTo>
                    <a:pt x="0" y="267"/>
                  </a:lnTo>
                  <a:lnTo>
                    <a:pt x="5" y="257"/>
                  </a:lnTo>
                  <a:lnTo>
                    <a:pt x="10" y="252"/>
                  </a:lnTo>
                  <a:lnTo>
                    <a:pt x="15" y="242"/>
                  </a:lnTo>
                  <a:lnTo>
                    <a:pt x="15" y="237"/>
                  </a:lnTo>
                  <a:lnTo>
                    <a:pt x="15" y="227"/>
                  </a:lnTo>
                  <a:lnTo>
                    <a:pt x="20" y="217"/>
                  </a:lnTo>
                  <a:lnTo>
                    <a:pt x="25" y="212"/>
                  </a:lnTo>
                  <a:lnTo>
                    <a:pt x="25" y="207"/>
                  </a:lnTo>
                  <a:lnTo>
                    <a:pt x="30" y="207"/>
                  </a:lnTo>
                  <a:lnTo>
                    <a:pt x="30" y="202"/>
                  </a:lnTo>
                  <a:lnTo>
                    <a:pt x="25" y="202"/>
                  </a:lnTo>
                  <a:lnTo>
                    <a:pt x="25" y="197"/>
                  </a:lnTo>
                  <a:lnTo>
                    <a:pt x="25" y="192"/>
                  </a:lnTo>
                  <a:lnTo>
                    <a:pt x="30" y="192"/>
                  </a:lnTo>
                  <a:lnTo>
                    <a:pt x="30" y="187"/>
                  </a:lnTo>
                  <a:lnTo>
                    <a:pt x="40" y="177"/>
                  </a:lnTo>
                  <a:lnTo>
                    <a:pt x="45" y="166"/>
                  </a:lnTo>
                  <a:lnTo>
                    <a:pt x="50" y="156"/>
                  </a:lnTo>
                  <a:lnTo>
                    <a:pt x="50" y="151"/>
                  </a:lnTo>
                  <a:lnTo>
                    <a:pt x="60" y="146"/>
                  </a:lnTo>
                  <a:lnTo>
                    <a:pt x="65" y="141"/>
                  </a:lnTo>
                  <a:lnTo>
                    <a:pt x="75" y="141"/>
                  </a:lnTo>
                  <a:lnTo>
                    <a:pt x="75" y="136"/>
                  </a:lnTo>
                  <a:lnTo>
                    <a:pt x="80" y="136"/>
                  </a:lnTo>
                  <a:lnTo>
                    <a:pt x="86" y="136"/>
                  </a:lnTo>
                  <a:lnTo>
                    <a:pt x="96" y="136"/>
                  </a:lnTo>
                  <a:lnTo>
                    <a:pt x="101" y="141"/>
                  </a:lnTo>
                  <a:lnTo>
                    <a:pt x="106" y="136"/>
                  </a:lnTo>
                  <a:lnTo>
                    <a:pt x="101" y="131"/>
                  </a:lnTo>
                  <a:lnTo>
                    <a:pt x="101" y="126"/>
                  </a:lnTo>
                  <a:lnTo>
                    <a:pt x="101" y="121"/>
                  </a:lnTo>
                  <a:lnTo>
                    <a:pt x="96" y="121"/>
                  </a:lnTo>
                  <a:lnTo>
                    <a:pt x="96" y="116"/>
                  </a:lnTo>
                  <a:lnTo>
                    <a:pt x="96" y="106"/>
                  </a:lnTo>
                  <a:lnTo>
                    <a:pt x="96" y="101"/>
                  </a:lnTo>
                  <a:lnTo>
                    <a:pt x="91" y="96"/>
                  </a:lnTo>
                  <a:lnTo>
                    <a:pt x="91" y="86"/>
                  </a:lnTo>
                  <a:lnTo>
                    <a:pt x="86" y="81"/>
                  </a:lnTo>
                  <a:lnTo>
                    <a:pt x="86" y="76"/>
                  </a:lnTo>
                  <a:lnTo>
                    <a:pt x="86" y="71"/>
                  </a:lnTo>
                  <a:lnTo>
                    <a:pt x="86" y="66"/>
                  </a:lnTo>
                  <a:lnTo>
                    <a:pt x="91" y="61"/>
                  </a:lnTo>
                  <a:lnTo>
                    <a:pt x="96" y="61"/>
                  </a:lnTo>
                  <a:lnTo>
                    <a:pt x="101" y="61"/>
                  </a:lnTo>
                  <a:lnTo>
                    <a:pt x="106" y="61"/>
                  </a:lnTo>
                  <a:lnTo>
                    <a:pt x="111" y="66"/>
                  </a:lnTo>
                  <a:lnTo>
                    <a:pt x="111" y="61"/>
                  </a:lnTo>
                  <a:lnTo>
                    <a:pt x="116" y="56"/>
                  </a:lnTo>
                  <a:lnTo>
                    <a:pt x="121" y="56"/>
                  </a:lnTo>
                  <a:lnTo>
                    <a:pt x="131" y="61"/>
                  </a:lnTo>
                  <a:lnTo>
                    <a:pt x="131" y="66"/>
                  </a:lnTo>
                  <a:lnTo>
                    <a:pt x="131" y="71"/>
                  </a:lnTo>
                  <a:lnTo>
                    <a:pt x="136" y="71"/>
                  </a:lnTo>
                  <a:lnTo>
                    <a:pt x="141" y="71"/>
                  </a:lnTo>
                  <a:lnTo>
                    <a:pt x="146" y="71"/>
                  </a:lnTo>
                  <a:lnTo>
                    <a:pt x="151" y="66"/>
                  </a:lnTo>
                  <a:lnTo>
                    <a:pt x="151" y="61"/>
                  </a:lnTo>
                  <a:lnTo>
                    <a:pt x="156" y="61"/>
                  </a:lnTo>
                  <a:lnTo>
                    <a:pt x="161" y="61"/>
                  </a:lnTo>
                  <a:lnTo>
                    <a:pt x="161" y="56"/>
                  </a:lnTo>
                  <a:lnTo>
                    <a:pt x="161" y="51"/>
                  </a:lnTo>
                  <a:lnTo>
                    <a:pt x="166" y="51"/>
                  </a:lnTo>
                  <a:lnTo>
                    <a:pt x="166" y="61"/>
                  </a:lnTo>
                  <a:lnTo>
                    <a:pt x="166" y="66"/>
                  </a:lnTo>
                  <a:lnTo>
                    <a:pt x="166" y="71"/>
                  </a:lnTo>
                  <a:lnTo>
                    <a:pt x="171" y="76"/>
                  </a:lnTo>
                  <a:lnTo>
                    <a:pt x="176" y="76"/>
                  </a:lnTo>
                  <a:lnTo>
                    <a:pt x="181" y="76"/>
                  </a:lnTo>
                  <a:lnTo>
                    <a:pt x="181" y="71"/>
                  </a:lnTo>
                  <a:lnTo>
                    <a:pt x="176" y="66"/>
                  </a:lnTo>
                  <a:lnTo>
                    <a:pt x="176" y="61"/>
                  </a:lnTo>
                  <a:lnTo>
                    <a:pt x="181" y="56"/>
                  </a:lnTo>
                  <a:lnTo>
                    <a:pt x="181" y="61"/>
                  </a:lnTo>
                  <a:lnTo>
                    <a:pt x="186" y="71"/>
                  </a:lnTo>
                  <a:lnTo>
                    <a:pt x="186" y="76"/>
                  </a:lnTo>
                  <a:lnTo>
                    <a:pt x="191" y="76"/>
                  </a:lnTo>
                  <a:lnTo>
                    <a:pt x="196" y="81"/>
                  </a:lnTo>
                  <a:lnTo>
                    <a:pt x="201" y="76"/>
                  </a:lnTo>
                  <a:lnTo>
                    <a:pt x="206" y="71"/>
                  </a:lnTo>
                  <a:lnTo>
                    <a:pt x="212" y="71"/>
                  </a:lnTo>
                  <a:lnTo>
                    <a:pt x="212" y="76"/>
                  </a:lnTo>
                  <a:lnTo>
                    <a:pt x="217" y="76"/>
                  </a:lnTo>
                  <a:lnTo>
                    <a:pt x="222" y="76"/>
                  </a:lnTo>
                  <a:lnTo>
                    <a:pt x="227" y="71"/>
                  </a:lnTo>
                  <a:lnTo>
                    <a:pt x="227" y="66"/>
                  </a:lnTo>
                  <a:lnTo>
                    <a:pt x="242" y="61"/>
                  </a:lnTo>
                  <a:lnTo>
                    <a:pt x="247" y="61"/>
                  </a:lnTo>
                  <a:lnTo>
                    <a:pt x="252" y="66"/>
                  </a:lnTo>
                  <a:lnTo>
                    <a:pt x="252" y="71"/>
                  </a:lnTo>
                  <a:lnTo>
                    <a:pt x="257" y="71"/>
                  </a:lnTo>
                  <a:lnTo>
                    <a:pt x="262" y="76"/>
                  </a:lnTo>
                  <a:lnTo>
                    <a:pt x="262" y="81"/>
                  </a:lnTo>
                  <a:lnTo>
                    <a:pt x="267" y="81"/>
                  </a:lnTo>
                  <a:lnTo>
                    <a:pt x="272" y="81"/>
                  </a:lnTo>
                  <a:lnTo>
                    <a:pt x="277" y="76"/>
                  </a:lnTo>
                  <a:lnTo>
                    <a:pt x="272" y="71"/>
                  </a:lnTo>
                  <a:lnTo>
                    <a:pt x="272" y="66"/>
                  </a:lnTo>
                  <a:lnTo>
                    <a:pt x="277" y="66"/>
                  </a:lnTo>
                  <a:lnTo>
                    <a:pt x="277" y="71"/>
                  </a:lnTo>
                  <a:lnTo>
                    <a:pt x="282" y="71"/>
                  </a:lnTo>
                  <a:lnTo>
                    <a:pt x="287" y="71"/>
                  </a:lnTo>
                  <a:lnTo>
                    <a:pt x="287" y="66"/>
                  </a:lnTo>
                  <a:lnTo>
                    <a:pt x="287" y="61"/>
                  </a:lnTo>
                  <a:lnTo>
                    <a:pt x="282" y="61"/>
                  </a:lnTo>
                  <a:lnTo>
                    <a:pt x="282" y="56"/>
                  </a:lnTo>
                  <a:lnTo>
                    <a:pt x="277" y="56"/>
                  </a:lnTo>
                  <a:lnTo>
                    <a:pt x="272" y="56"/>
                  </a:lnTo>
                  <a:lnTo>
                    <a:pt x="267" y="56"/>
                  </a:lnTo>
                  <a:lnTo>
                    <a:pt x="267" y="51"/>
                  </a:lnTo>
                  <a:lnTo>
                    <a:pt x="272" y="51"/>
                  </a:lnTo>
                  <a:lnTo>
                    <a:pt x="277" y="51"/>
                  </a:lnTo>
                  <a:lnTo>
                    <a:pt x="282" y="51"/>
                  </a:lnTo>
                  <a:lnTo>
                    <a:pt x="287" y="56"/>
                  </a:lnTo>
                  <a:lnTo>
                    <a:pt x="292" y="51"/>
                  </a:lnTo>
                  <a:lnTo>
                    <a:pt x="292" y="46"/>
                  </a:lnTo>
                  <a:lnTo>
                    <a:pt x="287" y="46"/>
                  </a:lnTo>
                  <a:lnTo>
                    <a:pt x="287" y="41"/>
                  </a:lnTo>
                  <a:lnTo>
                    <a:pt x="287" y="35"/>
                  </a:lnTo>
                  <a:lnTo>
                    <a:pt x="292" y="41"/>
                  </a:lnTo>
                  <a:lnTo>
                    <a:pt x="292" y="46"/>
                  </a:lnTo>
                  <a:lnTo>
                    <a:pt x="297" y="51"/>
                  </a:lnTo>
                  <a:lnTo>
                    <a:pt x="302" y="46"/>
                  </a:lnTo>
                  <a:lnTo>
                    <a:pt x="297" y="41"/>
                  </a:lnTo>
                  <a:lnTo>
                    <a:pt x="297" y="35"/>
                  </a:lnTo>
                  <a:lnTo>
                    <a:pt x="297" y="30"/>
                  </a:lnTo>
                  <a:lnTo>
                    <a:pt x="302" y="30"/>
                  </a:lnTo>
                  <a:lnTo>
                    <a:pt x="302" y="35"/>
                  </a:lnTo>
                  <a:lnTo>
                    <a:pt x="307" y="41"/>
                  </a:lnTo>
                  <a:lnTo>
                    <a:pt x="312" y="46"/>
                  </a:lnTo>
                  <a:lnTo>
                    <a:pt x="317" y="46"/>
                  </a:lnTo>
                  <a:lnTo>
                    <a:pt x="322" y="41"/>
                  </a:lnTo>
                  <a:lnTo>
                    <a:pt x="322" y="35"/>
                  </a:lnTo>
                  <a:lnTo>
                    <a:pt x="327" y="30"/>
                  </a:lnTo>
                  <a:lnTo>
                    <a:pt x="332" y="30"/>
                  </a:lnTo>
                  <a:lnTo>
                    <a:pt x="343" y="30"/>
                  </a:lnTo>
                  <a:lnTo>
                    <a:pt x="348" y="30"/>
                  </a:lnTo>
                  <a:lnTo>
                    <a:pt x="353" y="30"/>
                  </a:lnTo>
                  <a:lnTo>
                    <a:pt x="358" y="30"/>
                  </a:lnTo>
                  <a:lnTo>
                    <a:pt x="358" y="25"/>
                  </a:lnTo>
                  <a:lnTo>
                    <a:pt x="363" y="20"/>
                  </a:lnTo>
                  <a:lnTo>
                    <a:pt x="368" y="20"/>
                  </a:lnTo>
                  <a:lnTo>
                    <a:pt x="373" y="20"/>
                  </a:lnTo>
                  <a:lnTo>
                    <a:pt x="378" y="20"/>
                  </a:lnTo>
                  <a:lnTo>
                    <a:pt x="378" y="15"/>
                  </a:lnTo>
                  <a:lnTo>
                    <a:pt x="373" y="10"/>
                  </a:lnTo>
                  <a:lnTo>
                    <a:pt x="378" y="5"/>
                  </a:lnTo>
                  <a:lnTo>
                    <a:pt x="383" y="5"/>
                  </a:lnTo>
                  <a:lnTo>
                    <a:pt x="388" y="10"/>
                  </a:lnTo>
                  <a:lnTo>
                    <a:pt x="393" y="5"/>
                  </a:lnTo>
                  <a:lnTo>
                    <a:pt x="393" y="0"/>
                  </a:lnTo>
                  <a:lnTo>
                    <a:pt x="398" y="0"/>
                  </a:lnTo>
                  <a:lnTo>
                    <a:pt x="398" y="5"/>
                  </a:lnTo>
                  <a:lnTo>
                    <a:pt x="408" y="5"/>
                  </a:lnTo>
                  <a:lnTo>
                    <a:pt x="413" y="5"/>
                  </a:lnTo>
                  <a:lnTo>
                    <a:pt x="418" y="15"/>
                  </a:lnTo>
                  <a:lnTo>
                    <a:pt x="423" y="20"/>
                  </a:lnTo>
                  <a:lnTo>
                    <a:pt x="423" y="25"/>
                  </a:lnTo>
                  <a:lnTo>
                    <a:pt x="428" y="30"/>
                  </a:lnTo>
                  <a:lnTo>
                    <a:pt x="433" y="35"/>
                  </a:lnTo>
                  <a:lnTo>
                    <a:pt x="438" y="35"/>
                  </a:lnTo>
                  <a:lnTo>
                    <a:pt x="433" y="41"/>
                  </a:lnTo>
                  <a:lnTo>
                    <a:pt x="428" y="41"/>
                  </a:lnTo>
                  <a:lnTo>
                    <a:pt x="423" y="46"/>
                  </a:lnTo>
                  <a:lnTo>
                    <a:pt x="423" y="51"/>
                  </a:lnTo>
                  <a:lnTo>
                    <a:pt x="423" y="56"/>
                  </a:lnTo>
                  <a:lnTo>
                    <a:pt x="418" y="56"/>
                  </a:lnTo>
                  <a:lnTo>
                    <a:pt x="413" y="56"/>
                  </a:lnTo>
                  <a:lnTo>
                    <a:pt x="413" y="61"/>
                  </a:lnTo>
                  <a:lnTo>
                    <a:pt x="408" y="56"/>
                  </a:lnTo>
                  <a:lnTo>
                    <a:pt x="403" y="51"/>
                  </a:lnTo>
                  <a:lnTo>
                    <a:pt x="398" y="51"/>
                  </a:lnTo>
                  <a:lnTo>
                    <a:pt x="398" y="61"/>
                  </a:lnTo>
                  <a:lnTo>
                    <a:pt x="398" y="66"/>
                  </a:lnTo>
                  <a:lnTo>
                    <a:pt x="398" y="71"/>
                  </a:lnTo>
                  <a:lnTo>
                    <a:pt x="393" y="71"/>
                  </a:lnTo>
                  <a:lnTo>
                    <a:pt x="388" y="76"/>
                  </a:lnTo>
                  <a:lnTo>
                    <a:pt x="383" y="71"/>
                  </a:lnTo>
                  <a:lnTo>
                    <a:pt x="378" y="71"/>
                  </a:lnTo>
                  <a:lnTo>
                    <a:pt x="373" y="76"/>
                  </a:lnTo>
                  <a:lnTo>
                    <a:pt x="368" y="76"/>
                  </a:lnTo>
                  <a:lnTo>
                    <a:pt x="363" y="71"/>
                  </a:lnTo>
                  <a:lnTo>
                    <a:pt x="358" y="66"/>
                  </a:lnTo>
                  <a:lnTo>
                    <a:pt x="353" y="66"/>
                  </a:lnTo>
                  <a:lnTo>
                    <a:pt x="353" y="71"/>
                  </a:lnTo>
                  <a:lnTo>
                    <a:pt x="353" y="76"/>
                  </a:lnTo>
                  <a:lnTo>
                    <a:pt x="353" y="81"/>
                  </a:lnTo>
                  <a:lnTo>
                    <a:pt x="348" y="81"/>
                  </a:lnTo>
                  <a:lnTo>
                    <a:pt x="348" y="86"/>
                  </a:lnTo>
                  <a:lnTo>
                    <a:pt x="343" y="86"/>
                  </a:lnTo>
                  <a:lnTo>
                    <a:pt x="343" y="91"/>
                  </a:lnTo>
                  <a:lnTo>
                    <a:pt x="337" y="86"/>
                  </a:lnTo>
                  <a:lnTo>
                    <a:pt x="332" y="86"/>
                  </a:lnTo>
                  <a:lnTo>
                    <a:pt x="327" y="86"/>
                  </a:lnTo>
                  <a:lnTo>
                    <a:pt x="327" y="81"/>
                  </a:lnTo>
                  <a:lnTo>
                    <a:pt x="322" y="76"/>
                  </a:lnTo>
                  <a:lnTo>
                    <a:pt x="317" y="81"/>
                  </a:lnTo>
                  <a:lnTo>
                    <a:pt x="312" y="81"/>
                  </a:lnTo>
                  <a:lnTo>
                    <a:pt x="307" y="81"/>
                  </a:lnTo>
                  <a:lnTo>
                    <a:pt x="307" y="86"/>
                  </a:lnTo>
                  <a:lnTo>
                    <a:pt x="302" y="86"/>
                  </a:lnTo>
                  <a:lnTo>
                    <a:pt x="297" y="86"/>
                  </a:lnTo>
                  <a:lnTo>
                    <a:pt x="297" y="91"/>
                  </a:lnTo>
                  <a:lnTo>
                    <a:pt x="302" y="91"/>
                  </a:lnTo>
                  <a:lnTo>
                    <a:pt x="302" y="96"/>
                  </a:lnTo>
                  <a:lnTo>
                    <a:pt x="307" y="96"/>
                  </a:lnTo>
                  <a:lnTo>
                    <a:pt x="312" y="101"/>
                  </a:lnTo>
                  <a:lnTo>
                    <a:pt x="317" y="101"/>
                  </a:lnTo>
                  <a:lnTo>
                    <a:pt x="322" y="106"/>
                  </a:lnTo>
                  <a:lnTo>
                    <a:pt x="322" y="111"/>
                  </a:lnTo>
                  <a:lnTo>
                    <a:pt x="317" y="116"/>
                  </a:lnTo>
                  <a:lnTo>
                    <a:pt x="312" y="121"/>
                  </a:lnTo>
                  <a:lnTo>
                    <a:pt x="312" y="116"/>
                  </a:lnTo>
                  <a:lnTo>
                    <a:pt x="307" y="111"/>
                  </a:lnTo>
                  <a:lnTo>
                    <a:pt x="302" y="111"/>
                  </a:lnTo>
                  <a:lnTo>
                    <a:pt x="302" y="106"/>
                  </a:lnTo>
                  <a:lnTo>
                    <a:pt x="297" y="106"/>
                  </a:lnTo>
                  <a:lnTo>
                    <a:pt x="297" y="101"/>
                  </a:lnTo>
                  <a:lnTo>
                    <a:pt x="292" y="106"/>
                  </a:lnTo>
                  <a:lnTo>
                    <a:pt x="292" y="111"/>
                  </a:lnTo>
                  <a:lnTo>
                    <a:pt x="297" y="111"/>
                  </a:lnTo>
                  <a:lnTo>
                    <a:pt x="297" y="116"/>
                  </a:lnTo>
                  <a:lnTo>
                    <a:pt x="292" y="116"/>
                  </a:lnTo>
                  <a:lnTo>
                    <a:pt x="292" y="121"/>
                  </a:lnTo>
                  <a:lnTo>
                    <a:pt x="287" y="121"/>
                  </a:lnTo>
                  <a:lnTo>
                    <a:pt x="287" y="126"/>
                  </a:lnTo>
                  <a:lnTo>
                    <a:pt x="287" y="131"/>
                  </a:lnTo>
                  <a:lnTo>
                    <a:pt x="292" y="131"/>
                  </a:lnTo>
                  <a:lnTo>
                    <a:pt x="287" y="131"/>
                  </a:lnTo>
                  <a:lnTo>
                    <a:pt x="287" y="136"/>
                  </a:lnTo>
                  <a:lnTo>
                    <a:pt x="282" y="136"/>
                  </a:lnTo>
                  <a:lnTo>
                    <a:pt x="282" y="141"/>
                  </a:lnTo>
                  <a:lnTo>
                    <a:pt x="277" y="141"/>
                  </a:lnTo>
                  <a:lnTo>
                    <a:pt x="277" y="146"/>
                  </a:lnTo>
                  <a:lnTo>
                    <a:pt x="272" y="146"/>
                  </a:lnTo>
                  <a:lnTo>
                    <a:pt x="267" y="146"/>
                  </a:lnTo>
                  <a:lnTo>
                    <a:pt x="262" y="146"/>
                  </a:lnTo>
                  <a:lnTo>
                    <a:pt x="262" y="151"/>
                  </a:lnTo>
                  <a:lnTo>
                    <a:pt x="257" y="151"/>
                  </a:lnTo>
                  <a:lnTo>
                    <a:pt x="257" y="156"/>
                  </a:lnTo>
                  <a:lnTo>
                    <a:pt x="252" y="156"/>
                  </a:lnTo>
                  <a:lnTo>
                    <a:pt x="252" y="161"/>
                  </a:lnTo>
                  <a:lnTo>
                    <a:pt x="252" y="156"/>
                  </a:lnTo>
                  <a:lnTo>
                    <a:pt x="247" y="156"/>
                  </a:lnTo>
                  <a:lnTo>
                    <a:pt x="247" y="161"/>
                  </a:lnTo>
                  <a:lnTo>
                    <a:pt x="242" y="161"/>
                  </a:lnTo>
                  <a:lnTo>
                    <a:pt x="247" y="161"/>
                  </a:lnTo>
                  <a:lnTo>
                    <a:pt x="242" y="161"/>
                  </a:lnTo>
                  <a:lnTo>
                    <a:pt x="242" y="166"/>
                  </a:lnTo>
                  <a:lnTo>
                    <a:pt x="242" y="172"/>
                  </a:lnTo>
                  <a:lnTo>
                    <a:pt x="242" y="177"/>
                  </a:lnTo>
                  <a:lnTo>
                    <a:pt x="237" y="177"/>
                  </a:lnTo>
                  <a:lnTo>
                    <a:pt x="237" y="182"/>
                  </a:lnTo>
                  <a:lnTo>
                    <a:pt x="237" y="187"/>
                  </a:lnTo>
                  <a:lnTo>
                    <a:pt x="237" y="192"/>
                  </a:lnTo>
                  <a:lnTo>
                    <a:pt x="232" y="197"/>
                  </a:lnTo>
                  <a:lnTo>
                    <a:pt x="232" y="202"/>
                  </a:lnTo>
                  <a:lnTo>
                    <a:pt x="227" y="202"/>
                  </a:lnTo>
                  <a:lnTo>
                    <a:pt x="227" y="207"/>
                  </a:lnTo>
                  <a:lnTo>
                    <a:pt x="227" y="217"/>
                  </a:lnTo>
                  <a:lnTo>
                    <a:pt x="227" y="222"/>
                  </a:lnTo>
                  <a:lnTo>
                    <a:pt x="222" y="222"/>
                  </a:lnTo>
                  <a:lnTo>
                    <a:pt x="217" y="222"/>
                  </a:lnTo>
                  <a:lnTo>
                    <a:pt x="212" y="227"/>
                  </a:lnTo>
                  <a:lnTo>
                    <a:pt x="206" y="227"/>
                  </a:lnTo>
                  <a:lnTo>
                    <a:pt x="196" y="232"/>
                  </a:lnTo>
                  <a:lnTo>
                    <a:pt x="191" y="232"/>
                  </a:lnTo>
                  <a:lnTo>
                    <a:pt x="186" y="232"/>
                  </a:lnTo>
                  <a:lnTo>
                    <a:pt x="181" y="232"/>
                  </a:lnTo>
                  <a:lnTo>
                    <a:pt x="181" y="237"/>
                  </a:lnTo>
                  <a:lnTo>
                    <a:pt x="176" y="237"/>
                  </a:lnTo>
                  <a:lnTo>
                    <a:pt x="171" y="237"/>
                  </a:lnTo>
                  <a:lnTo>
                    <a:pt x="166" y="237"/>
                  </a:lnTo>
                  <a:lnTo>
                    <a:pt x="166" y="242"/>
                  </a:lnTo>
                  <a:lnTo>
                    <a:pt x="166" y="247"/>
                  </a:lnTo>
                  <a:lnTo>
                    <a:pt x="156" y="247"/>
                  </a:lnTo>
                  <a:lnTo>
                    <a:pt x="151" y="252"/>
                  </a:lnTo>
                  <a:lnTo>
                    <a:pt x="151" y="247"/>
                  </a:lnTo>
                  <a:lnTo>
                    <a:pt x="151" y="252"/>
                  </a:lnTo>
                  <a:lnTo>
                    <a:pt x="146" y="252"/>
                  </a:lnTo>
                  <a:lnTo>
                    <a:pt x="141" y="252"/>
                  </a:lnTo>
                  <a:lnTo>
                    <a:pt x="136" y="252"/>
                  </a:lnTo>
                  <a:lnTo>
                    <a:pt x="131" y="252"/>
                  </a:lnTo>
                  <a:lnTo>
                    <a:pt x="126" y="257"/>
                  </a:lnTo>
                  <a:lnTo>
                    <a:pt x="121" y="257"/>
                  </a:lnTo>
                  <a:lnTo>
                    <a:pt x="116" y="257"/>
                  </a:lnTo>
                  <a:lnTo>
                    <a:pt x="116" y="262"/>
                  </a:lnTo>
                  <a:lnTo>
                    <a:pt x="111" y="262"/>
                  </a:lnTo>
                  <a:lnTo>
                    <a:pt x="106" y="262"/>
                  </a:lnTo>
                  <a:lnTo>
                    <a:pt x="101" y="267"/>
                  </a:lnTo>
                  <a:lnTo>
                    <a:pt x="96" y="267"/>
                  </a:lnTo>
                  <a:lnTo>
                    <a:pt x="80" y="272"/>
                  </a:lnTo>
                  <a:lnTo>
                    <a:pt x="75" y="272"/>
                  </a:lnTo>
                  <a:lnTo>
                    <a:pt x="70" y="282"/>
                  </a:lnTo>
                  <a:lnTo>
                    <a:pt x="65" y="282"/>
                  </a:lnTo>
                  <a:lnTo>
                    <a:pt x="60" y="287"/>
                  </a:lnTo>
                  <a:lnTo>
                    <a:pt x="65" y="287"/>
                  </a:lnTo>
                  <a:lnTo>
                    <a:pt x="65" y="292"/>
                  </a:lnTo>
                  <a:lnTo>
                    <a:pt x="60" y="292"/>
                  </a:lnTo>
                  <a:lnTo>
                    <a:pt x="60" y="298"/>
                  </a:lnTo>
                  <a:lnTo>
                    <a:pt x="60" y="303"/>
                  </a:lnTo>
                  <a:lnTo>
                    <a:pt x="60" y="308"/>
                  </a:lnTo>
                  <a:lnTo>
                    <a:pt x="55" y="308"/>
                  </a:lnTo>
                  <a:lnTo>
                    <a:pt x="60" y="308"/>
                  </a:lnTo>
                  <a:lnTo>
                    <a:pt x="60" y="313"/>
                  </a:lnTo>
                  <a:lnTo>
                    <a:pt x="55" y="313"/>
                  </a:lnTo>
                  <a:lnTo>
                    <a:pt x="50" y="318"/>
                  </a:lnTo>
                  <a:lnTo>
                    <a:pt x="50" y="323"/>
                  </a:lnTo>
                  <a:lnTo>
                    <a:pt x="45" y="328"/>
                  </a:lnTo>
                  <a:lnTo>
                    <a:pt x="40" y="328"/>
                  </a:lnTo>
                  <a:lnTo>
                    <a:pt x="40" y="333"/>
                  </a:lnTo>
                  <a:lnTo>
                    <a:pt x="35" y="333"/>
                  </a:lnTo>
                  <a:lnTo>
                    <a:pt x="30" y="333"/>
                  </a:lnTo>
                  <a:lnTo>
                    <a:pt x="30" y="338"/>
                  </a:lnTo>
                  <a:lnTo>
                    <a:pt x="25" y="338"/>
                  </a:lnTo>
                  <a:lnTo>
                    <a:pt x="20" y="338"/>
                  </a:lnTo>
                  <a:close/>
                </a:path>
              </a:pathLst>
            </a:custGeom>
            <a:solidFill>
              <a:schemeClr val="accent5"/>
            </a:solidFill>
            <a:ln w="9525">
              <a:solidFill>
                <a:schemeClr val="bg1"/>
              </a:solidFill>
              <a:round/>
              <a:headEnd/>
              <a:tailEnd/>
            </a:ln>
          </p:spPr>
          <p:txBody>
            <a:bodyPr/>
            <a:lstStyle/>
            <a:p>
              <a:endParaRPr lang="en-US" sz="3200" dirty="0"/>
            </a:p>
          </p:txBody>
        </p:sp>
        <p:sp>
          <p:nvSpPr>
            <p:cNvPr id="37" name="Freeform 650">
              <a:extLst>
                <a:ext uri="{FF2B5EF4-FFF2-40B4-BE49-F238E27FC236}">
                  <a16:creationId xmlns:a16="http://schemas.microsoft.com/office/drawing/2014/main" id="{6BCDB15E-3143-063E-D3FA-0E3EAC86A8CA}"/>
                </a:ext>
              </a:extLst>
            </p:cNvPr>
            <p:cNvSpPr>
              <a:spLocks noEditPoints="1"/>
            </p:cNvSpPr>
            <p:nvPr/>
          </p:nvSpPr>
          <p:spPr bwMode="auto">
            <a:xfrm rot="770163">
              <a:off x="4143701" y="757015"/>
              <a:ext cx="1060479" cy="1139945"/>
            </a:xfrm>
            <a:custGeom>
              <a:avLst/>
              <a:gdLst>
                <a:gd name="T0" fmla="*/ 2147483647 w 515"/>
                <a:gd name="T1" fmla="*/ 2147483647 h 590"/>
                <a:gd name="T2" fmla="*/ 2147483647 w 515"/>
                <a:gd name="T3" fmla="*/ 2147483647 h 590"/>
                <a:gd name="T4" fmla="*/ 2147483647 w 515"/>
                <a:gd name="T5" fmla="*/ 2147483647 h 590"/>
                <a:gd name="T6" fmla="*/ 2147483647 w 515"/>
                <a:gd name="T7" fmla="*/ 2147483647 h 590"/>
                <a:gd name="T8" fmla="*/ 2147483647 w 515"/>
                <a:gd name="T9" fmla="*/ 2147483647 h 590"/>
                <a:gd name="T10" fmla="*/ 2147483647 w 515"/>
                <a:gd name="T11" fmla="*/ 2147483647 h 590"/>
                <a:gd name="T12" fmla="*/ 2147483647 w 515"/>
                <a:gd name="T13" fmla="*/ 2147483647 h 590"/>
                <a:gd name="T14" fmla="*/ 2147483647 w 515"/>
                <a:gd name="T15" fmla="*/ 2147483647 h 590"/>
                <a:gd name="T16" fmla="*/ 2147483647 w 515"/>
                <a:gd name="T17" fmla="*/ 2147483647 h 590"/>
                <a:gd name="T18" fmla="*/ 2147483647 w 515"/>
                <a:gd name="T19" fmla="*/ 2147483647 h 590"/>
                <a:gd name="T20" fmla="*/ 2147483647 w 515"/>
                <a:gd name="T21" fmla="*/ 2147483647 h 590"/>
                <a:gd name="T22" fmla="*/ 2147483647 w 515"/>
                <a:gd name="T23" fmla="*/ 2147483647 h 590"/>
                <a:gd name="T24" fmla="*/ 2147483647 w 515"/>
                <a:gd name="T25" fmla="*/ 2147483647 h 590"/>
                <a:gd name="T26" fmla="*/ 2147483647 w 515"/>
                <a:gd name="T27" fmla="*/ 2147483647 h 590"/>
                <a:gd name="T28" fmla="*/ 2025491384 w 515"/>
                <a:gd name="T29" fmla="*/ 2147483647 h 590"/>
                <a:gd name="T30" fmla="*/ 1709010598 w 515"/>
                <a:gd name="T31" fmla="*/ 2147483647 h 590"/>
                <a:gd name="T32" fmla="*/ 1181539486 w 515"/>
                <a:gd name="T33" fmla="*/ 2147483647 h 590"/>
                <a:gd name="T34" fmla="*/ 548568681 w 515"/>
                <a:gd name="T35" fmla="*/ 2147483647 h 590"/>
                <a:gd name="T36" fmla="*/ 548568681 w 515"/>
                <a:gd name="T37" fmla="*/ 2147483647 h 590"/>
                <a:gd name="T38" fmla="*/ 759559530 w 515"/>
                <a:gd name="T39" fmla="*/ 2147483647 h 590"/>
                <a:gd name="T40" fmla="*/ 443078570 w 515"/>
                <a:gd name="T41" fmla="*/ 2147483647 h 590"/>
                <a:gd name="T42" fmla="*/ 126588159 w 515"/>
                <a:gd name="T43" fmla="*/ 2147483647 h 590"/>
                <a:gd name="T44" fmla="*/ 126588159 w 515"/>
                <a:gd name="T45" fmla="*/ 2147483647 h 590"/>
                <a:gd name="T46" fmla="*/ 232088331 w 515"/>
                <a:gd name="T47" fmla="*/ 2147483647 h 590"/>
                <a:gd name="T48" fmla="*/ 232088331 w 515"/>
                <a:gd name="T49" fmla="*/ 2147483647 h 590"/>
                <a:gd name="T50" fmla="*/ 548568681 w 515"/>
                <a:gd name="T51" fmla="*/ 2147483647 h 590"/>
                <a:gd name="T52" fmla="*/ 654068548 w 515"/>
                <a:gd name="T53" fmla="*/ 2147483647 h 590"/>
                <a:gd name="T54" fmla="*/ 1287029597 w 515"/>
                <a:gd name="T55" fmla="*/ 2147483647 h 590"/>
                <a:gd name="T56" fmla="*/ 1920001970 w 515"/>
                <a:gd name="T57" fmla="*/ 2147483647 h 590"/>
                <a:gd name="T58" fmla="*/ 2147483647 w 515"/>
                <a:gd name="T59" fmla="*/ 2147483647 h 590"/>
                <a:gd name="T60" fmla="*/ 2147483647 w 515"/>
                <a:gd name="T61" fmla="*/ 2147483647 h 590"/>
                <a:gd name="T62" fmla="*/ 2147483647 w 515"/>
                <a:gd name="T63" fmla="*/ 2147483647 h 590"/>
                <a:gd name="T64" fmla="*/ 2147483647 w 515"/>
                <a:gd name="T65" fmla="*/ 2147483647 h 590"/>
                <a:gd name="T66" fmla="*/ 2147483647 w 515"/>
                <a:gd name="T67" fmla="*/ 2147483647 h 590"/>
                <a:gd name="T68" fmla="*/ 2147483647 w 515"/>
                <a:gd name="T69" fmla="*/ 1579200180 h 590"/>
                <a:gd name="T70" fmla="*/ 2147483647 w 515"/>
                <a:gd name="T71" fmla="*/ 1579200180 h 590"/>
                <a:gd name="T72" fmla="*/ 2147483647 w 515"/>
                <a:gd name="T73" fmla="*/ 1320319372 h 590"/>
                <a:gd name="T74" fmla="*/ 2147483647 w 515"/>
                <a:gd name="T75" fmla="*/ 543665339 h 590"/>
                <a:gd name="T76" fmla="*/ 2147483647 w 515"/>
                <a:gd name="T77" fmla="*/ 155333012 h 590"/>
                <a:gd name="T78" fmla="*/ 2147483647 w 515"/>
                <a:gd name="T79" fmla="*/ 1190878432 h 590"/>
                <a:gd name="T80" fmla="*/ 2147483647 w 515"/>
                <a:gd name="T81" fmla="*/ 1579200180 h 590"/>
                <a:gd name="T82" fmla="*/ 2147483647 w 515"/>
                <a:gd name="T83" fmla="*/ 2147483647 h 590"/>
                <a:gd name="T84" fmla="*/ 2147483647 w 515"/>
                <a:gd name="T85" fmla="*/ 2147483647 h 590"/>
                <a:gd name="T86" fmla="*/ 2147483647 w 515"/>
                <a:gd name="T87" fmla="*/ 2147483647 h 590"/>
                <a:gd name="T88" fmla="*/ 2147483647 w 515"/>
                <a:gd name="T89" fmla="*/ 2147483647 h 590"/>
                <a:gd name="T90" fmla="*/ 2147483647 w 515"/>
                <a:gd name="T91" fmla="*/ 2147483647 h 590"/>
                <a:gd name="T92" fmla="*/ 2147483647 w 515"/>
                <a:gd name="T93" fmla="*/ 2147483647 h 590"/>
                <a:gd name="T94" fmla="*/ 2147483647 w 515"/>
                <a:gd name="T95" fmla="*/ 2147483647 h 590"/>
                <a:gd name="T96" fmla="*/ 2147483647 w 515"/>
                <a:gd name="T97" fmla="*/ 2147483647 h 590"/>
                <a:gd name="T98" fmla="*/ 2147483647 w 515"/>
                <a:gd name="T99" fmla="*/ 2147483647 h 590"/>
                <a:gd name="T100" fmla="*/ 2147483647 w 515"/>
                <a:gd name="T101" fmla="*/ 2147483647 h 590"/>
                <a:gd name="T102" fmla="*/ 2147483647 w 515"/>
                <a:gd name="T103" fmla="*/ 2147483647 h 590"/>
                <a:gd name="T104" fmla="*/ 2147483647 w 515"/>
                <a:gd name="T105" fmla="*/ 2147483647 h 590"/>
                <a:gd name="T106" fmla="*/ 2147483647 w 515"/>
                <a:gd name="T107" fmla="*/ 2147483647 h 590"/>
                <a:gd name="T108" fmla="*/ 2147483647 w 515"/>
                <a:gd name="T109" fmla="*/ 2147483647 h 590"/>
                <a:gd name="T110" fmla="*/ 2147483647 w 515"/>
                <a:gd name="T111" fmla="*/ 2147483647 h 590"/>
                <a:gd name="T112" fmla="*/ 2147483647 w 515"/>
                <a:gd name="T113" fmla="*/ 2147483647 h 590"/>
                <a:gd name="T114" fmla="*/ 2147483647 w 515"/>
                <a:gd name="T115" fmla="*/ 2147483647 h 590"/>
                <a:gd name="T116" fmla="*/ 1076038922 w 515"/>
                <a:gd name="T117" fmla="*/ 2147483647 h 5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5"/>
                <a:gd name="T178" fmla="*/ 0 h 590"/>
                <a:gd name="T179" fmla="*/ 515 w 515"/>
                <a:gd name="T180" fmla="*/ 590 h 5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5" h="590">
                  <a:moveTo>
                    <a:pt x="499" y="494"/>
                  </a:moveTo>
                  <a:lnTo>
                    <a:pt x="499" y="499"/>
                  </a:lnTo>
                  <a:lnTo>
                    <a:pt x="499" y="504"/>
                  </a:lnTo>
                  <a:lnTo>
                    <a:pt x="499" y="509"/>
                  </a:lnTo>
                  <a:lnTo>
                    <a:pt x="489" y="509"/>
                  </a:lnTo>
                  <a:lnTo>
                    <a:pt x="489" y="514"/>
                  </a:lnTo>
                  <a:lnTo>
                    <a:pt x="489" y="519"/>
                  </a:lnTo>
                  <a:lnTo>
                    <a:pt x="489" y="525"/>
                  </a:lnTo>
                  <a:lnTo>
                    <a:pt x="484" y="525"/>
                  </a:lnTo>
                  <a:lnTo>
                    <a:pt x="484" y="530"/>
                  </a:lnTo>
                  <a:lnTo>
                    <a:pt x="479" y="545"/>
                  </a:lnTo>
                  <a:lnTo>
                    <a:pt x="474" y="545"/>
                  </a:lnTo>
                  <a:lnTo>
                    <a:pt x="469" y="545"/>
                  </a:lnTo>
                  <a:lnTo>
                    <a:pt x="469" y="550"/>
                  </a:lnTo>
                  <a:lnTo>
                    <a:pt x="469" y="555"/>
                  </a:lnTo>
                  <a:lnTo>
                    <a:pt x="464" y="550"/>
                  </a:lnTo>
                  <a:lnTo>
                    <a:pt x="454" y="555"/>
                  </a:lnTo>
                  <a:lnTo>
                    <a:pt x="449" y="555"/>
                  </a:lnTo>
                  <a:lnTo>
                    <a:pt x="444" y="555"/>
                  </a:lnTo>
                  <a:lnTo>
                    <a:pt x="444" y="560"/>
                  </a:lnTo>
                  <a:lnTo>
                    <a:pt x="434" y="560"/>
                  </a:lnTo>
                  <a:lnTo>
                    <a:pt x="434" y="565"/>
                  </a:lnTo>
                  <a:lnTo>
                    <a:pt x="429" y="565"/>
                  </a:lnTo>
                  <a:lnTo>
                    <a:pt x="424" y="565"/>
                  </a:lnTo>
                  <a:lnTo>
                    <a:pt x="419" y="565"/>
                  </a:lnTo>
                  <a:lnTo>
                    <a:pt x="419" y="560"/>
                  </a:lnTo>
                  <a:lnTo>
                    <a:pt x="419" y="555"/>
                  </a:lnTo>
                  <a:lnTo>
                    <a:pt x="414" y="555"/>
                  </a:lnTo>
                  <a:lnTo>
                    <a:pt x="399" y="560"/>
                  </a:lnTo>
                  <a:lnTo>
                    <a:pt x="394" y="555"/>
                  </a:lnTo>
                  <a:lnTo>
                    <a:pt x="389" y="560"/>
                  </a:lnTo>
                  <a:lnTo>
                    <a:pt x="389" y="565"/>
                  </a:lnTo>
                  <a:lnTo>
                    <a:pt x="384" y="575"/>
                  </a:lnTo>
                  <a:lnTo>
                    <a:pt x="378" y="575"/>
                  </a:lnTo>
                  <a:lnTo>
                    <a:pt x="378" y="580"/>
                  </a:lnTo>
                  <a:lnTo>
                    <a:pt x="384" y="580"/>
                  </a:lnTo>
                  <a:lnTo>
                    <a:pt x="384" y="585"/>
                  </a:lnTo>
                  <a:lnTo>
                    <a:pt x="378" y="585"/>
                  </a:lnTo>
                  <a:lnTo>
                    <a:pt x="373" y="580"/>
                  </a:lnTo>
                  <a:lnTo>
                    <a:pt x="363" y="590"/>
                  </a:lnTo>
                  <a:lnTo>
                    <a:pt x="363" y="585"/>
                  </a:lnTo>
                  <a:lnTo>
                    <a:pt x="368" y="580"/>
                  </a:lnTo>
                  <a:lnTo>
                    <a:pt x="368" y="575"/>
                  </a:lnTo>
                  <a:lnTo>
                    <a:pt x="363" y="575"/>
                  </a:lnTo>
                  <a:lnTo>
                    <a:pt x="358" y="580"/>
                  </a:lnTo>
                  <a:lnTo>
                    <a:pt x="353" y="580"/>
                  </a:lnTo>
                  <a:lnTo>
                    <a:pt x="353" y="585"/>
                  </a:lnTo>
                  <a:lnTo>
                    <a:pt x="348" y="585"/>
                  </a:lnTo>
                  <a:lnTo>
                    <a:pt x="348" y="580"/>
                  </a:lnTo>
                  <a:lnTo>
                    <a:pt x="353" y="575"/>
                  </a:lnTo>
                  <a:lnTo>
                    <a:pt x="348" y="575"/>
                  </a:lnTo>
                  <a:lnTo>
                    <a:pt x="343" y="580"/>
                  </a:lnTo>
                  <a:lnTo>
                    <a:pt x="343" y="575"/>
                  </a:lnTo>
                  <a:lnTo>
                    <a:pt x="338" y="575"/>
                  </a:lnTo>
                  <a:lnTo>
                    <a:pt x="338" y="565"/>
                  </a:lnTo>
                  <a:lnTo>
                    <a:pt x="333" y="565"/>
                  </a:lnTo>
                  <a:lnTo>
                    <a:pt x="328" y="565"/>
                  </a:lnTo>
                  <a:lnTo>
                    <a:pt x="323" y="565"/>
                  </a:lnTo>
                  <a:lnTo>
                    <a:pt x="323" y="560"/>
                  </a:lnTo>
                  <a:lnTo>
                    <a:pt x="328" y="560"/>
                  </a:lnTo>
                  <a:lnTo>
                    <a:pt x="328" y="555"/>
                  </a:lnTo>
                  <a:lnTo>
                    <a:pt x="333" y="555"/>
                  </a:lnTo>
                  <a:lnTo>
                    <a:pt x="338" y="550"/>
                  </a:lnTo>
                  <a:lnTo>
                    <a:pt x="338" y="545"/>
                  </a:lnTo>
                  <a:lnTo>
                    <a:pt x="333" y="540"/>
                  </a:lnTo>
                  <a:lnTo>
                    <a:pt x="318" y="545"/>
                  </a:lnTo>
                  <a:lnTo>
                    <a:pt x="313" y="540"/>
                  </a:lnTo>
                  <a:lnTo>
                    <a:pt x="308" y="535"/>
                  </a:lnTo>
                  <a:lnTo>
                    <a:pt x="303" y="535"/>
                  </a:lnTo>
                  <a:lnTo>
                    <a:pt x="298" y="530"/>
                  </a:lnTo>
                  <a:lnTo>
                    <a:pt x="293" y="530"/>
                  </a:lnTo>
                  <a:lnTo>
                    <a:pt x="288" y="535"/>
                  </a:lnTo>
                  <a:lnTo>
                    <a:pt x="283" y="535"/>
                  </a:lnTo>
                  <a:lnTo>
                    <a:pt x="283" y="540"/>
                  </a:lnTo>
                  <a:lnTo>
                    <a:pt x="288" y="545"/>
                  </a:lnTo>
                  <a:lnTo>
                    <a:pt x="288" y="550"/>
                  </a:lnTo>
                  <a:lnTo>
                    <a:pt x="268" y="555"/>
                  </a:lnTo>
                  <a:lnTo>
                    <a:pt x="268" y="560"/>
                  </a:lnTo>
                  <a:lnTo>
                    <a:pt x="268" y="555"/>
                  </a:lnTo>
                  <a:lnTo>
                    <a:pt x="263" y="560"/>
                  </a:lnTo>
                  <a:lnTo>
                    <a:pt x="268" y="560"/>
                  </a:lnTo>
                  <a:lnTo>
                    <a:pt x="263" y="570"/>
                  </a:lnTo>
                  <a:lnTo>
                    <a:pt x="258" y="570"/>
                  </a:lnTo>
                  <a:lnTo>
                    <a:pt x="252" y="570"/>
                  </a:lnTo>
                  <a:lnTo>
                    <a:pt x="247" y="570"/>
                  </a:lnTo>
                  <a:lnTo>
                    <a:pt x="242" y="575"/>
                  </a:lnTo>
                  <a:lnTo>
                    <a:pt x="242" y="570"/>
                  </a:lnTo>
                  <a:lnTo>
                    <a:pt x="242" y="575"/>
                  </a:lnTo>
                  <a:lnTo>
                    <a:pt x="237" y="580"/>
                  </a:lnTo>
                  <a:lnTo>
                    <a:pt x="237" y="585"/>
                  </a:lnTo>
                  <a:lnTo>
                    <a:pt x="232" y="585"/>
                  </a:lnTo>
                  <a:lnTo>
                    <a:pt x="227" y="580"/>
                  </a:lnTo>
                  <a:lnTo>
                    <a:pt x="222" y="575"/>
                  </a:lnTo>
                  <a:lnTo>
                    <a:pt x="217" y="585"/>
                  </a:lnTo>
                  <a:lnTo>
                    <a:pt x="217" y="590"/>
                  </a:lnTo>
                  <a:lnTo>
                    <a:pt x="212" y="585"/>
                  </a:lnTo>
                  <a:lnTo>
                    <a:pt x="212" y="580"/>
                  </a:lnTo>
                  <a:lnTo>
                    <a:pt x="202" y="580"/>
                  </a:lnTo>
                  <a:lnTo>
                    <a:pt x="202" y="575"/>
                  </a:lnTo>
                  <a:lnTo>
                    <a:pt x="197" y="580"/>
                  </a:lnTo>
                  <a:lnTo>
                    <a:pt x="197" y="575"/>
                  </a:lnTo>
                  <a:lnTo>
                    <a:pt x="192" y="575"/>
                  </a:lnTo>
                  <a:lnTo>
                    <a:pt x="187" y="575"/>
                  </a:lnTo>
                  <a:lnTo>
                    <a:pt x="182" y="575"/>
                  </a:lnTo>
                  <a:lnTo>
                    <a:pt x="182" y="570"/>
                  </a:lnTo>
                  <a:lnTo>
                    <a:pt x="192" y="570"/>
                  </a:lnTo>
                  <a:lnTo>
                    <a:pt x="192" y="565"/>
                  </a:lnTo>
                  <a:lnTo>
                    <a:pt x="187" y="560"/>
                  </a:lnTo>
                  <a:lnTo>
                    <a:pt x="182" y="560"/>
                  </a:lnTo>
                  <a:lnTo>
                    <a:pt x="182" y="555"/>
                  </a:lnTo>
                  <a:lnTo>
                    <a:pt x="187" y="550"/>
                  </a:lnTo>
                  <a:lnTo>
                    <a:pt x="182" y="545"/>
                  </a:lnTo>
                  <a:lnTo>
                    <a:pt x="177" y="545"/>
                  </a:lnTo>
                  <a:lnTo>
                    <a:pt x="177" y="540"/>
                  </a:lnTo>
                  <a:lnTo>
                    <a:pt x="172" y="540"/>
                  </a:lnTo>
                  <a:lnTo>
                    <a:pt x="172" y="535"/>
                  </a:lnTo>
                  <a:lnTo>
                    <a:pt x="167" y="535"/>
                  </a:lnTo>
                  <a:lnTo>
                    <a:pt x="162" y="535"/>
                  </a:lnTo>
                  <a:lnTo>
                    <a:pt x="162" y="530"/>
                  </a:lnTo>
                  <a:lnTo>
                    <a:pt x="157" y="525"/>
                  </a:lnTo>
                  <a:lnTo>
                    <a:pt x="152" y="530"/>
                  </a:lnTo>
                  <a:lnTo>
                    <a:pt x="142" y="535"/>
                  </a:lnTo>
                  <a:lnTo>
                    <a:pt x="137" y="535"/>
                  </a:lnTo>
                  <a:lnTo>
                    <a:pt x="132" y="540"/>
                  </a:lnTo>
                  <a:lnTo>
                    <a:pt x="126" y="540"/>
                  </a:lnTo>
                  <a:lnTo>
                    <a:pt x="121" y="540"/>
                  </a:lnTo>
                  <a:lnTo>
                    <a:pt x="121" y="545"/>
                  </a:lnTo>
                  <a:lnTo>
                    <a:pt x="116" y="545"/>
                  </a:lnTo>
                  <a:lnTo>
                    <a:pt x="116" y="540"/>
                  </a:lnTo>
                  <a:lnTo>
                    <a:pt x="116" y="535"/>
                  </a:lnTo>
                  <a:lnTo>
                    <a:pt x="111" y="540"/>
                  </a:lnTo>
                  <a:lnTo>
                    <a:pt x="111" y="545"/>
                  </a:lnTo>
                  <a:lnTo>
                    <a:pt x="106" y="545"/>
                  </a:lnTo>
                  <a:lnTo>
                    <a:pt x="101" y="540"/>
                  </a:lnTo>
                  <a:lnTo>
                    <a:pt x="96" y="545"/>
                  </a:lnTo>
                  <a:lnTo>
                    <a:pt x="96" y="540"/>
                  </a:lnTo>
                  <a:lnTo>
                    <a:pt x="96" y="535"/>
                  </a:lnTo>
                  <a:lnTo>
                    <a:pt x="96" y="530"/>
                  </a:lnTo>
                  <a:lnTo>
                    <a:pt x="101" y="530"/>
                  </a:lnTo>
                  <a:lnTo>
                    <a:pt x="101" y="525"/>
                  </a:lnTo>
                  <a:lnTo>
                    <a:pt x="96" y="525"/>
                  </a:lnTo>
                  <a:lnTo>
                    <a:pt x="91" y="519"/>
                  </a:lnTo>
                  <a:lnTo>
                    <a:pt x="86" y="514"/>
                  </a:lnTo>
                  <a:lnTo>
                    <a:pt x="81" y="514"/>
                  </a:lnTo>
                  <a:lnTo>
                    <a:pt x="76" y="514"/>
                  </a:lnTo>
                  <a:lnTo>
                    <a:pt x="76" y="509"/>
                  </a:lnTo>
                  <a:lnTo>
                    <a:pt x="71" y="509"/>
                  </a:lnTo>
                  <a:lnTo>
                    <a:pt x="71" y="504"/>
                  </a:lnTo>
                  <a:lnTo>
                    <a:pt x="66" y="499"/>
                  </a:lnTo>
                  <a:lnTo>
                    <a:pt x="66" y="494"/>
                  </a:lnTo>
                  <a:lnTo>
                    <a:pt x="66" y="489"/>
                  </a:lnTo>
                  <a:lnTo>
                    <a:pt x="56" y="489"/>
                  </a:lnTo>
                  <a:lnTo>
                    <a:pt x="56" y="484"/>
                  </a:lnTo>
                  <a:lnTo>
                    <a:pt x="41" y="494"/>
                  </a:lnTo>
                  <a:lnTo>
                    <a:pt x="36" y="489"/>
                  </a:lnTo>
                  <a:lnTo>
                    <a:pt x="36" y="484"/>
                  </a:lnTo>
                  <a:lnTo>
                    <a:pt x="36" y="479"/>
                  </a:lnTo>
                  <a:lnTo>
                    <a:pt x="31" y="474"/>
                  </a:lnTo>
                  <a:lnTo>
                    <a:pt x="36" y="474"/>
                  </a:lnTo>
                  <a:lnTo>
                    <a:pt x="36" y="469"/>
                  </a:lnTo>
                  <a:lnTo>
                    <a:pt x="36" y="464"/>
                  </a:lnTo>
                  <a:lnTo>
                    <a:pt x="26" y="464"/>
                  </a:lnTo>
                  <a:lnTo>
                    <a:pt x="26" y="459"/>
                  </a:lnTo>
                  <a:lnTo>
                    <a:pt x="26" y="454"/>
                  </a:lnTo>
                  <a:lnTo>
                    <a:pt x="31" y="454"/>
                  </a:lnTo>
                  <a:lnTo>
                    <a:pt x="36" y="454"/>
                  </a:lnTo>
                  <a:lnTo>
                    <a:pt x="36" y="449"/>
                  </a:lnTo>
                  <a:lnTo>
                    <a:pt x="31" y="449"/>
                  </a:lnTo>
                  <a:lnTo>
                    <a:pt x="31" y="444"/>
                  </a:lnTo>
                  <a:lnTo>
                    <a:pt x="26" y="444"/>
                  </a:lnTo>
                  <a:lnTo>
                    <a:pt x="26" y="439"/>
                  </a:lnTo>
                  <a:lnTo>
                    <a:pt x="31" y="439"/>
                  </a:lnTo>
                  <a:lnTo>
                    <a:pt x="36" y="434"/>
                  </a:lnTo>
                  <a:lnTo>
                    <a:pt x="31" y="429"/>
                  </a:lnTo>
                  <a:lnTo>
                    <a:pt x="36" y="429"/>
                  </a:lnTo>
                  <a:lnTo>
                    <a:pt x="36" y="424"/>
                  </a:lnTo>
                  <a:lnTo>
                    <a:pt x="31" y="419"/>
                  </a:lnTo>
                  <a:lnTo>
                    <a:pt x="31" y="414"/>
                  </a:lnTo>
                  <a:lnTo>
                    <a:pt x="36" y="414"/>
                  </a:lnTo>
                  <a:lnTo>
                    <a:pt x="36" y="409"/>
                  </a:lnTo>
                  <a:lnTo>
                    <a:pt x="41" y="404"/>
                  </a:lnTo>
                  <a:lnTo>
                    <a:pt x="41" y="399"/>
                  </a:lnTo>
                  <a:lnTo>
                    <a:pt x="36" y="399"/>
                  </a:lnTo>
                  <a:lnTo>
                    <a:pt x="41" y="394"/>
                  </a:lnTo>
                  <a:lnTo>
                    <a:pt x="36" y="388"/>
                  </a:lnTo>
                  <a:lnTo>
                    <a:pt x="31" y="383"/>
                  </a:lnTo>
                  <a:lnTo>
                    <a:pt x="26" y="383"/>
                  </a:lnTo>
                  <a:lnTo>
                    <a:pt x="21" y="378"/>
                  </a:lnTo>
                  <a:lnTo>
                    <a:pt x="21" y="373"/>
                  </a:lnTo>
                  <a:lnTo>
                    <a:pt x="26" y="373"/>
                  </a:lnTo>
                  <a:lnTo>
                    <a:pt x="26" y="368"/>
                  </a:lnTo>
                  <a:lnTo>
                    <a:pt x="21" y="368"/>
                  </a:lnTo>
                  <a:lnTo>
                    <a:pt x="21" y="363"/>
                  </a:lnTo>
                  <a:lnTo>
                    <a:pt x="16" y="363"/>
                  </a:lnTo>
                  <a:lnTo>
                    <a:pt x="16" y="358"/>
                  </a:lnTo>
                  <a:lnTo>
                    <a:pt x="16" y="353"/>
                  </a:lnTo>
                  <a:lnTo>
                    <a:pt x="11" y="353"/>
                  </a:lnTo>
                  <a:lnTo>
                    <a:pt x="6" y="353"/>
                  </a:lnTo>
                  <a:lnTo>
                    <a:pt x="6" y="348"/>
                  </a:lnTo>
                  <a:lnTo>
                    <a:pt x="6" y="343"/>
                  </a:lnTo>
                  <a:lnTo>
                    <a:pt x="0" y="343"/>
                  </a:lnTo>
                  <a:lnTo>
                    <a:pt x="0" y="338"/>
                  </a:lnTo>
                  <a:lnTo>
                    <a:pt x="0" y="333"/>
                  </a:lnTo>
                  <a:lnTo>
                    <a:pt x="6" y="333"/>
                  </a:lnTo>
                  <a:lnTo>
                    <a:pt x="0" y="328"/>
                  </a:lnTo>
                  <a:lnTo>
                    <a:pt x="6" y="328"/>
                  </a:lnTo>
                  <a:lnTo>
                    <a:pt x="6" y="323"/>
                  </a:lnTo>
                  <a:lnTo>
                    <a:pt x="6" y="318"/>
                  </a:lnTo>
                  <a:lnTo>
                    <a:pt x="0" y="318"/>
                  </a:lnTo>
                  <a:lnTo>
                    <a:pt x="0" y="313"/>
                  </a:lnTo>
                  <a:lnTo>
                    <a:pt x="6" y="308"/>
                  </a:lnTo>
                  <a:lnTo>
                    <a:pt x="11" y="308"/>
                  </a:lnTo>
                  <a:lnTo>
                    <a:pt x="6" y="308"/>
                  </a:lnTo>
                  <a:lnTo>
                    <a:pt x="6" y="303"/>
                  </a:lnTo>
                  <a:lnTo>
                    <a:pt x="11" y="298"/>
                  </a:lnTo>
                  <a:lnTo>
                    <a:pt x="11" y="293"/>
                  </a:lnTo>
                  <a:lnTo>
                    <a:pt x="6" y="293"/>
                  </a:lnTo>
                  <a:lnTo>
                    <a:pt x="6" y="288"/>
                  </a:lnTo>
                  <a:lnTo>
                    <a:pt x="6" y="293"/>
                  </a:lnTo>
                  <a:lnTo>
                    <a:pt x="11" y="288"/>
                  </a:lnTo>
                  <a:lnTo>
                    <a:pt x="11" y="283"/>
                  </a:lnTo>
                  <a:lnTo>
                    <a:pt x="6" y="283"/>
                  </a:lnTo>
                  <a:lnTo>
                    <a:pt x="6" y="278"/>
                  </a:lnTo>
                  <a:lnTo>
                    <a:pt x="6" y="273"/>
                  </a:lnTo>
                  <a:lnTo>
                    <a:pt x="11" y="273"/>
                  </a:lnTo>
                  <a:lnTo>
                    <a:pt x="11" y="268"/>
                  </a:lnTo>
                  <a:lnTo>
                    <a:pt x="11" y="263"/>
                  </a:lnTo>
                  <a:lnTo>
                    <a:pt x="16" y="252"/>
                  </a:lnTo>
                  <a:lnTo>
                    <a:pt x="21" y="252"/>
                  </a:lnTo>
                  <a:lnTo>
                    <a:pt x="26" y="247"/>
                  </a:lnTo>
                  <a:lnTo>
                    <a:pt x="26" y="242"/>
                  </a:lnTo>
                  <a:lnTo>
                    <a:pt x="21" y="242"/>
                  </a:lnTo>
                  <a:lnTo>
                    <a:pt x="21" y="237"/>
                  </a:lnTo>
                  <a:lnTo>
                    <a:pt x="26" y="232"/>
                  </a:lnTo>
                  <a:lnTo>
                    <a:pt x="21" y="232"/>
                  </a:lnTo>
                  <a:lnTo>
                    <a:pt x="26" y="232"/>
                  </a:lnTo>
                  <a:lnTo>
                    <a:pt x="31" y="232"/>
                  </a:lnTo>
                  <a:lnTo>
                    <a:pt x="31" y="227"/>
                  </a:lnTo>
                  <a:lnTo>
                    <a:pt x="31" y="222"/>
                  </a:lnTo>
                  <a:lnTo>
                    <a:pt x="26" y="222"/>
                  </a:lnTo>
                  <a:lnTo>
                    <a:pt x="31" y="217"/>
                  </a:lnTo>
                  <a:lnTo>
                    <a:pt x="36" y="212"/>
                  </a:lnTo>
                  <a:lnTo>
                    <a:pt x="31" y="207"/>
                  </a:lnTo>
                  <a:lnTo>
                    <a:pt x="36" y="207"/>
                  </a:lnTo>
                  <a:lnTo>
                    <a:pt x="31" y="202"/>
                  </a:lnTo>
                  <a:lnTo>
                    <a:pt x="31" y="197"/>
                  </a:lnTo>
                  <a:lnTo>
                    <a:pt x="36" y="197"/>
                  </a:lnTo>
                  <a:lnTo>
                    <a:pt x="41" y="197"/>
                  </a:lnTo>
                  <a:lnTo>
                    <a:pt x="46" y="192"/>
                  </a:lnTo>
                  <a:lnTo>
                    <a:pt x="51" y="192"/>
                  </a:lnTo>
                  <a:lnTo>
                    <a:pt x="56" y="187"/>
                  </a:lnTo>
                  <a:lnTo>
                    <a:pt x="61" y="187"/>
                  </a:lnTo>
                  <a:lnTo>
                    <a:pt x="66" y="187"/>
                  </a:lnTo>
                  <a:lnTo>
                    <a:pt x="71" y="187"/>
                  </a:lnTo>
                  <a:lnTo>
                    <a:pt x="76" y="192"/>
                  </a:lnTo>
                  <a:lnTo>
                    <a:pt x="81" y="192"/>
                  </a:lnTo>
                  <a:lnTo>
                    <a:pt x="86" y="192"/>
                  </a:lnTo>
                  <a:lnTo>
                    <a:pt x="91" y="192"/>
                  </a:lnTo>
                  <a:lnTo>
                    <a:pt x="91" y="187"/>
                  </a:lnTo>
                  <a:lnTo>
                    <a:pt x="91" y="182"/>
                  </a:lnTo>
                  <a:lnTo>
                    <a:pt x="91" y="177"/>
                  </a:lnTo>
                  <a:lnTo>
                    <a:pt x="91" y="172"/>
                  </a:lnTo>
                  <a:lnTo>
                    <a:pt x="96" y="172"/>
                  </a:lnTo>
                  <a:lnTo>
                    <a:pt x="96" y="167"/>
                  </a:lnTo>
                  <a:lnTo>
                    <a:pt x="96" y="162"/>
                  </a:lnTo>
                  <a:lnTo>
                    <a:pt x="101" y="162"/>
                  </a:lnTo>
                  <a:lnTo>
                    <a:pt x="106" y="157"/>
                  </a:lnTo>
                  <a:lnTo>
                    <a:pt x="111" y="162"/>
                  </a:lnTo>
                  <a:lnTo>
                    <a:pt x="116" y="162"/>
                  </a:lnTo>
                  <a:lnTo>
                    <a:pt x="121" y="162"/>
                  </a:lnTo>
                  <a:lnTo>
                    <a:pt x="132" y="157"/>
                  </a:lnTo>
                  <a:lnTo>
                    <a:pt x="142" y="157"/>
                  </a:lnTo>
                  <a:lnTo>
                    <a:pt x="147" y="157"/>
                  </a:lnTo>
                  <a:lnTo>
                    <a:pt x="152" y="157"/>
                  </a:lnTo>
                  <a:lnTo>
                    <a:pt x="157" y="157"/>
                  </a:lnTo>
                  <a:lnTo>
                    <a:pt x="162" y="152"/>
                  </a:lnTo>
                  <a:lnTo>
                    <a:pt x="167" y="152"/>
                  </a:lnTo>
                  <a:lnTo>
                    <a:pt x="172" y="147"/>
                  </a:lnTo>
                  <a:lnTo>
                    <a:pt x="177" y="147"/>
                  </a:lnTo>
                  <a:lnTo>
                    <a:pt x="182" y="147"/>
                  </a:lnTo>
                  <a:lnTo>
                    <a:pt x="187" y="147"/>
                  </a:lnTo>
                  <a:lnTo>
                    <a:pt x="192" y="147"/>
                  </a:lnTo>
                  <a:lnTo>
                    <a:pt x="187" y="152"/>
                  </a:lnTo>
                  <a:lnTo>
                    <a:pt x="187" y="157"/>
                  </a:lnTo>
                  <a:lnTo>
                    <a:pt x="192" y="162"/>
                  </a:lnTo>
                  <a:lnTo>
                    <a:pt x="197" y="162"/>
                  </a:lnTo>
                  <a:lnTo>
                    <a:pt x="202" y="162"/>
                  </a:lnTo>
                  <a:lnTo>
                    <a:pt x="207" y="157"/>
                  </a:lnTo>
                  <a:lnTo>
                    <a:pt x="207" y="152"/>
                  </a:lnTo>
                  <a:lnTo>
                    <a:pt x="212" y="152"/>
                  </a:lnTo>
                  <a:lnTo>
                    <a:pt x="217" y="152"/>
                  </a:lnTo>
                  <a:lnTo>
                    <a:pt x="217" y="147"/>
                  </a:lnTo>
                  <a:lnTo>
                    <a:pt x="222" y="147"/>
                  </a:lnTo>
                  <a:lnTo>
                    <a:pt x="222" y="142"/>
                  </a:lnTo>
                  <a:lnTo>
                    <a:pt x="227" y="142"/>
                  </a:lnTo>
                  <a:lnTo>
                    <a:pt x="232" y="142"/>
                  </a:lnTo>
                  <a:lnTo>
                    <a:pt x="232" y="137"/>
                  </a:lnTo>
                  <a:lnTo>
                    <a:pt x="237" y="131"/>
                  </a:lnTo>
                  <a:lnTo>
                    <a:pt x="242" y="126"/>
                  </a:lnTo>
                  <a:lnTo>
                    <a:pt x="242" y="121"/>
                  </a:lnTo>
                  <a:lnTo>
                    <a:pt x="247" y="121"/>
                  </a:lnTo>
                  <a:lnTo>
                    <a:pt x="252" y="116"/>
                  </a:lnTo>
                  <a:lnTo>
                    <a:pt x="252" y="111"/>
                  </a:lnTo>
                  <a:lnTo>
                    <a:pt x="247" y="111"/>
                  </a:lnTo>
                  <a:lnTo>
                    <a:pt x="247" y="106"/>
                  </a:lnTo>
                  <a:lnTo>
                    <a:pt x="242" y="101"/>
                  </a:lnTo>
                  <a:lnTo>
                    <a:pt x="237" y="96"/>
                  </a:lnTo>
                  <a:lnTo>
                    <a:pt x="237" y="91"/>
                  </a:lnTo>
                  <a:lnTo>
                    <a:pt x="242" y="86"/>
                  </a:lnTo>
                  <a:lnTo>
                    <a:pt x="247" y="81"/>
                  </a:lnTo>
                  <a:lnTo>
                    <a:pt x="242" y="76"/>
                  </a:lnTo>
                  <a:lnTo>
                    <a:pt x="237" y="71"/>
                  </a:lnTo>
                  <a:lnTo>
                    <a:pt x="237" y="66"/>
                  </a:lnTo>
                  <a:lnTo>
                    <a:pt x="237" y="61"/>
                  </a:lnTo>
                  <a:lnTo>
                    <a:pt x="242" y="61"/>
                  </a:lnTo>
                  <a:lnTo>
                    <a:pt x="247" y="61"/>
                  </a:lnTo>
                  <a:lnTo>
                    <a:pt x="252" y="61"/>
                  </a:lnTo>
                  <a:lnTo>
                    <a:pt x="258" y="61"/>
                  </a:lnTo>
                  <a:lnTo>
                    <a:pt x="258" y="56"/>
                  </a:lnTo>
                  <a:lnTo>
                    <a:pt x="263" y="56"/>
                  </a:lnTo>
                  <a:lnTo>
                    <a:pt x="268" y="56"/>
                  </a:lnTo>
                  <a:lnTo>
                    <a:pt x="278" y="61"/>
                  </a:lnTo>
                  <a:lnTo>
                    <a:pt x="283" y="61"/>
                  </a:lnTo>
                  <a:lnTo>
                    <a:pt x="293" y="61"/>
                  </a:lnTo>
                  <a:lnTo>
                    <a:pt x="293" y="66"/>
                  </a:lnTo>
                  <a:lnTo>
                    <a:pt x="298" y="66"/>
                  </a:lnTo>
                  <a:lnTo>
                    <a:pt x="298" y="61"/>
                  </a:lnTo>
                  <a:lnTo>
                    <a:pt x="303" y="61"/>
                  </a:lnTo>
                  <a:lnTo>
                    <a:pt x="308" y="61"/>
                  </a:lnTo>
                  <a:lnTo>
                    <a:pt x="313" y="61"/>
                  </a:lnTo>
                  <a:lnTo>
                    <a:pt x="313" y="56"/>
                  </a:lnTo>
                  <a:lnTo>
                    <a:pt x="318" y="56"/>
                  </a:lnTo>
                  <a:lnTo>
                    <a:pt x="318" y="51"/>
                  </a:lnTo>
                  <a:lnTo>
                    <a:pt x="323" y="56"/>
                  </a:lnTo>
                  <a:lnTo>
                    <a:pt x="328" y="61"/>
                  </a:lnTo>
                  <a:lnTo>
                    <a:pt x="328" y="56"/>
                  </a:lnTo>
                  <a:lnTo>
                    <a:pt x="338" y="46"/>
                  </a:lnTo>
                  <a:lnTo>
                    <a:pt x="343" y="46"/>
                  </a:lnTo>
                  <a:lnTo>
                    <a:pt x="343" y="36"/>
                  </a:lnTo>
                  <a:lnTo>
                    <a:pt x="348" y="31"/>
                  </a:lnTo>
                  <a:lnTo>
                    <a:pt x="353" y="26"/>
                  </a:lnTo>
                  <a:lnTo>
                    <a:pt x="353" y="21"/>
                  </a:lnTo>
                  <a:lnTo>
                    <a:pt x="358" y="21"/>
                  </a:lnTo>
                  <a:lnTo>
                    <a:pt x="358" y="16"/>
                  </a:lnTo>
                  <a:lnTo>
                    <a:pt x="363" y="11"/>
                  </a:lnTo>
                  <a:lnTo>
                    <a:pt x="368" y="11"/>
                  </a:lnTo>
                  <a:lnTo>
                    <a:pt x="378" y="11"/>
                  </a:lnTo>
                  <a:lnTo>
                    <a:pt x="389" y="11"/>
                  </a:lnTo>
                  <a:lnTo>
                    <a:pt x="389" y="6"/>
                  </a:lnTo>
                  <a:lnTo>
                    <a:pt x="394" y="0"/>
                  </a:lnTo>
                  <a:lnTo>
                    <a:pt x="399" y="6"/>
                  </a:lnTo>
                  <a:lnTo>
                    <a:pt x="399" y="11"/>
                  </a:lnTo>
                  <a:lnTo>
                    <a:pt x="399" y="16"/>
                  </a:lnTo>
                  <a:lnTo>
                    <a:pt x="399" y="21"/>
                  </a:lnTo>
                  <a:lnTo>
                    <a:pt x="399" y="26"/>
                  </a:lnTo>
                  <a:lnTo>
                    <a:pt x="394" y="31"/>
                  </a:lnTo>
                  <a:lnTo>
                    <a:pt x="399" y="31"/>
                  </a:lnTo>
                  <a:lnTo>
                    <a:pt x="404" y="36"/>
                  </a:lnTo>
                  <a:lnTo>
                    <a:pt x="399" y="41"/>
                  </a:lnTo>
                  <a:lnTo>
                    <a:pt x="399" y="46"/>
                  </a:lnTo>
                  <a:lnTo>
                    <a:pt x="399" y="41"/>
                  </a:lnTo>
                  <a:lnTo>
                    <a:pt x="394" y="46"/>
                  </a:lnTo>
                  <a:lnTo>
                    <a:pt x="394" y="51"/>
                  </a:lnTo>
                  <a:lnTo>
                    <a:pt x="399" y="56"/>
                  </a:lnTo>
                  <a:lnTo>
                    <a:pt x="399" y="61"/>
                  </a:lnTo>
                  <a:lnTo>
                    <a:pt x="404" y="61"/>
                  </a:lnTo>
                  <a:lnTo>
                    <a:pt x="404" y="66"/>
                  </a:lnTo>
                  <a:lnTo>
                    <a:pt x="404" y="61"/>
                  </a:lnTo>
                  <a:lnTo>
                    <a:pt x="414" y="61"/>
                  </a:lnTo>
                  <a:lnTo>
                    <a:pt x="414" y="66"/>
                  </a:lnTo>
                  <a:lnTo>
                    <a:pt x="419" y="66"/>
                  </a:lnTo>
                  <a:lnTo>
                    <a:pt x="424" y="71"/>
                  </a:lnTo>
                  <a:lnTo>
                    <a:pt x="429" y="71"/>
                  </a:lnTo>
                  <a:lnTo>
                    <a:pt x="439" y="71"/>
                  </a:lnTo>
                  <a:lnTo>
                    <a:pt x="439" y="81"/>
                  </a:lnTo>
                  <a:lnTo>
                    <a:pt x="434" y="81"/>
                  </a:lnTo>
                  <a:lnTo>
                    <a:pt x="429" y="86"/>
                  </a:lnTo>
                  <a:lnTo>
                    <a:pt x="424" y="86"/>
                  </a:lnTo>
                  <a:lnTo>
                    <a:pt x="419" y="86"/>
                  </a:lnTo>
                  <a:lnTo>
                    <a:pt x="419" y="91"/>
                  </a:lnTo>
                  <a:lnTo>
                    <a:pt x="409" y="91"/>
                  </a:lnTo>
                  <a:lnTo>
                    <a:pt x="409" y="96"/>
                  </a:lnTo>
                  <a:lnTo>
                    <a:pt x="414" y="96"/>
                  </a:lnTo>
                  <a:lnTo>
                    <a:pt x="419" y="101"/>
                  </a:lnTo>
                  <a:lnTo>
                    <a:pt x="424" y="101"/>
                  </a:lnTo>
                  <a:lnTo>
                    <a:pt x="424" y="106"/>
                  </a:lnTo>
                  <a:lnTo>
                    <a:pt x="429" y="101"/>
                  </a:lnTo>
                  <a:lnTo>
                    <a:pt x="429" y="106"/>
                  </a:lnTo>
                  <a:lnTo>
                    <a:pt x="429" y="111"/>
                  </a:lnTo>
                  <a:lnTo>
                    <a:pt x="424" y="111"/>
                  </a:lnTo>
                  <a:lnTo>
                    <a:pt x="429" y="116"/>
                  </a:lnTo>
                  <a:lnTo>
                    <a:pt x="424" y="121"/>
                  </a:lnTo>
                  <a:lnTo>
                    <a:pt x="419" y="116"/>
                  </a:lnTo>
                  <a:lnTo>
                    <a:pt x="414" y="121"/>
                  </a:lnTo>
                  <a:lnTo>
                    <a:pt x="414" y="126"/>
                  </a:lnTo>
                  <a:lnTo>
                    <a:pt x="409" y="126"/>
                  </a:lnTo>
                  <a:lnTo>
                    <a:pt x="404" y="131"/>
                  </a:lnTo>
                  <a:lnTo>
                    <a:pt x="404" y="137"/>
                  </a:lnTo>
                  <a:lnTo>
                    <a:pt x="399" y="137"/>
                  </a:lnTo>
                  <a:lnTo>
                    <a:pt x="399" y="142"/>
                  </a:lnTo>
                  <a:lnTo>
                    <a:pt x="399" y="147"/>
                  </a:lnTo>
                  <a:lnTo>
                    <a:pt x="399" y="142"/>
                  </a:lnTo>
                  <a:lnTo>
                    <a:pt x="399" y="147"/>
                  </a:lnTo>
                  <a:lnTo>
                    <a:pt x="399" y="152"/>
                  </a:lnTo>
                  <a:lnTo>
                    <a:pt x="404" y="157"/>
                  </a:lnTo>
                  <a:lnTo>
                    <a:pt x="404" y="162"/>
                  </a:lnTo>
                  <a:lnTo>
                    <a:pt x="399" y="157"/>
                  </a:lnTo>
                  <a:lnTo>
                    <a:pt x="399" y="162"/>
                  </a:lnTo>
                  <a:lnTo>
                    <a:pt x="399" y="167"/>
                  </a:lnTo>
                  <a:lnTo>
                    <a:pt x="399" y="172"/>
                  </a:lnTo>
                  <a:lnTo>
                    <a:pt x="404" y="172"/>
                  </a:lnTo>
                  <a:lnTo>
                    <a:pt x="404" y="177"/>
                  </a:lnTo>
                  <a:lnTo>
                    <a:pt x="409" y="177"/>
                  </a:lnTo>
                  <a:lnTo>
                    <a:pt x="414" y="182"/>
                  </a:lnTo>
                  <a:lnTo>
                    <a:pt x="419" y="182"/>
                  </a:lnTo>
                  <a:lnTo>
                    <a:pt x="419" y="187"/>
                  </a:lnTo>
                  <a:lnTo>
                    <a:pt x="414" y="187"/>
                  </a:lnTo>
                  <a:lnTo>
                    <a:pt x="419" y="187"/>
                  </a:lnTo>
                  <a:lnTo>
                    <a:pt x="414" y="192"/>
                  </a:lnTo>
                  <a:lnTo>
                    <a:pt x="414" y="202"/>
                  </a:lnTo>
                  <a:lnTo>
                    <a:pt x="419" y="202"/>
                  </a:lnTo>
                  <a:lnTo>
                    <a:pt x="419" y="207"/>
                  </a:lnTo>
                  <a:lnTo>
                    <a:pt x="424" y="207"/>
                  </a:lnTo>
                  <a:lnTo>
                    <a:pt x="429" y="212"/>
                  </a:lnTo>
                  <a:lnTo>
                    <a:pt x="429" y="217"/>
                  </a:lnTo>
                  <a:lnTo>
                    <a:pt x="434" y="212"/>
                  </a:lnTo>
                  <a:lnTo>
                    <a:pt x="434" y="217"/>
                  </a:lnTo>
                  <a:lnTo>
                    <a:pt x="429" y="217"/>
                  </a:lnTo>
                  <a:lnTo>
                    <a:pt x="424" y="217"/>
                  </a:lnTo>
                  <a:lnTo>
                    <a:pt x="424" y="222"/>
                  </a:lnTo>
                  <a:lnTo>
                    <a:pt x="429" y="222"/>
                  </a:lnTo>
                  <a:lnTo>
                    <a:pt x="434" y="227"/>
                  </a:lnTo>
                  <a:lnTo>
                    <a:pt x="434" y="237"/>
                  </a:lnTo>
                  <a:lnTo>
                    <a:pt x="434" y="242"/>
                  </a:lnTo>
                  <a:lnTo>
                    <a:pt x="429" y="237"/>
                  </a:lnTo>
                  <a:lnTo>
                    <a:pt x="429" y="242"/>
                  </a:lnTo>
                  <a:lnTo>
                    <a:pt x="429" y="247"/>
                  </a:lnTo>
                  <a:lnTo>
                    <a:pt x="429" y="252"/>
                  </a:lnTo>
                  <a:lnTo>
                    <a:pt x="429" y="257"/>
                  </a:lnTo>
                  <a:lnTo>
                    <a:pt x="434" y="263"/>
                  </a:lnTo>
                  <a:lnTo>
                    <a:pt x="439" y="268"/>
                  </a:lnTo>
                  <a:lnTo>
                    <a:pt x="434" y="268"/>
                  </a:lnTo>
                  <a:lnTo>
                    <a:pt x="429" y="273"/>
                  </a:lnTo>
                  <a:lnTo>
                    <a:pt x="434" y="273"/>
                  </a:lnTo>
                  <a:lnTo>
                    <a:pt x="439" y="273"/>
                  </a:lnTo>
                  <a:lnTo>
                    <a:pt x="434" y="278"/>
                  </a:lnTo>
                  <a:lnTo>
                    <a:pt x="434" y="273"/>
                  </a:lnTo>
                  <a:lnTo>
                    <a:pt x="429" y="278"/>
                  </a:lnTo>
                  <a:lnTo>
                    <a:pt x="424" y="273"/>
                  </a:lnTo>
                  <a:lnTo>
                    <a:pt x="424" y="268"/>
                  </a:lnTo>
                  <a:lnTo>
                    <a:pt x="419" y="263"/>
                  </a:lnTo>
                  <a:lnTo>
                    <a:pt x="419" y="268"/>
                  </a:lnTo>
                  <a:lnTo>
                    <a:pt x="419" y="273"/>
                  </a:lnTo>
                  <a:lnTo>
                    <a:pt x="419" y="278"/>
                  </a:lnTo>
                  <a:lnTo>
                    <a:pt x="424" y="278"/>
                  </a:lnTo>
                  <a:lnTo>
                    <a:pt x="424" y="283"/>
                  </a:lnTo>
                  <a:lnTo>
                    <a:pt x="424" y="288"/>
                  </a:lnTo>
                  <a:lnTo>
                    <a:pt x="429" y="283"/>
                  </a:lnTo>
                  <a:lnTo>
                    <a:pt x="434" y="283"/>
                  </a:lnTo>
                  <a:lnTo>
                    <a:pt x="434" y="288"/>
                  </a:lnTo>
                  <a:lnTo>
                    <a:pt x="434" y="293"/>
                  </a:lnTo>
                  <a:lnTo>
                    <a:pt x="429" y="293"/>
                  </a:lnTo>
                  <a:lnTo>
                    <a:pt x="429" y="298"/>
                  </a:lnTo>
                  <a:lnTo>
                    <a:pt x="434" y="298"/>
                  </a:lnTo>
                  <a:lnTo>
                    <a:pt x="434" y="303"/>
                  </a:lnTo>
                  <a:lnTo>
                    <a:pt x="439" y="303"/>
                  </a:lnTo>
                  <a:lnTo>
                    <a:pt x="434" y="313"/>
                  </a:lnTo>
                  <a:lnTo>
                    <a:pt x="439" y="318"/>
                  </a:lnTo>
                  <a:lnTo>
                    <a:pt x="434" y="323"/>
                  </a:lnTo>
                  <a:lnTo>
                    <a:pt x="429" y="323"/>
                  </a:lnTo>
                  <a:lnTo>
                    <a:pt x="429" y="328"/>
                  </a:lnTo>
                  <a:lnTo>
                    <a:pt x="429" y="333"/>
                  </a:lnTo>
                  <a:lnTo>
                    <a:pt x="434" y="338"/>
                  </a:lnTo>
                  <a:lnTo>
                    <a:pt x="434" y="353"/>
                  </a:lnTo>
                  <a:lnTo>
                    <a:pt x="439" y="353"/>
                  </a:lnTo>
                  <a:lnTo>
                    <a:pt x="444" y="348"/>
                  </a:lnTo>
                  <a:lnTo>
                    <a:pt x="449" y="353"/>
                  </a:lnTo>
                  <a:lnTo>
                    <a:pt x="454" y="353"/>
                  </a:lnTo>
                  <a:lnTo>
                    <a:pt x="454" y="358"/>
                  </a:lnTo>
                  <a:lnTo>
                    <a:pt x="459" y="358"/>
                  </a:lnTo>
                  <a:lnTo>
                    <a:pt x="459" y="363"/>
                  </a:lnTo>
                  <a:lnTo>
                    <a:pt x="454" y="368"/>
                  </a:lnTo>
                  <a:lnTo>
                    <a:pt x="459" y="368"/>
                  </a:lnTo>
                  <a:lnTo>
                    <a:pt x="454" y="373"/>
                  </a:lnTo>
                  <a:lnTo>
                    <a:pt x="464" y="373"/>
                  </a:lnTo>
                  <a:lnTo>
                    <a:pt x="459" y="373"/>
                  </a:lnTo>
                  <a:lnTo>
                    <a:pt x="464" y="368"/>
                  </a:lnTo>
                  <a:lnTo>
                    <a:pt x="469" y="368"/>
                  </a:lnTo>
                  <a:lnTo>
                    <a:pt x="474" y="373"/>
                  </a:lnTo>
                  <a:lnTo>
                    <a:pt x="474" y="378"/>
                  </a:lnTo>
                  <a:lnTo>
                    <a:pt x="479" y="378"/>
                  </a:lnTo>
                  <a:lnTo>
                    <a:pt x="484" y="373"/>
                  </a:lnTo>
                  <a:lnTo>
                    <a:pt x="489" y="383"/>
                  </a:lnTo>
                  <a:lnTo>
                    <a:pt x="489" y="388"/>
                  </a:lnTo>
                  <a:lnTo>
                    <a:pt x="489" y="394"/>
                  </a:lnTo>
                  <a:lnTo>
                    <a:pt x="489" y="388"/>
                  </a:lnTo>
                  <a:lnTo>
                    <a:pt x="484" y="394"/>
                  </a:lnTo>
                  <a:lnTo>
                    <a:pt x="489" y="399"/>
                  </a:lnTo>
                  <a:lnTo>
                    <a:pt x="484" y="399"/>
                  </a:lnTo>
                  <a:lnTo>
                    <a:pt x="489" y="404"/>
                  </a:lnTo>
                  <a:lnTo>
                    <a:pt x="489" y="409"/>
                  </a:lnTo>
                  <a:lnTo>
                    <a:pt x="489" y="414"/>
                  </a:lnTo>
                  <a:lnTo>
                    <a:pt x="494" y="414"/>
                  </a:lnTo>
                  <a:lnTo>
                    <a:pt x="489" y="414"/>
                  </a:lnTo>
                  <a:lnTo>
                    <a:pt x="499" y="429"/>
                  </a:lnTo>
                  <a:lnTo>
                    <a:pt x="504" y="424"/>
                  </a:lnTo>
                  <a:lnTo>
                    <a:pt x="510" y="429"/>
                  </a:lnTo>
                  <a:lnTo>
                    <a:pt x="515" y="429"/>
                  </a:lnTo>
                  <a:lnTo>
                    <a:pt x="510" y="434"/>
                  </a:lnTo>
                  <a:lnTo>
                    <a:pt x="504" y="434"/>
                  </a:lnTo>
                  <a:lnTo>
                    <a:pt x="499" y="439"/>
                  </a:lnTo>
                  <a:lnTo>
                    <a:pt x="494" y="439"/>
                  </a:lnTo>
                  <a:lnTo>
                    <a:pt x="499" y="444"/>
                  </a:lnTo>
                  <a:lnTo>
                    <a:pt x="499" y="449"/>
                  </a:lnTo>
                  <a:lnTo>
                    <a:pt x="499" y="454"/>
                  </a:lnTo>
                  <a:lnTo>
                    <a:pt x="494" y="459"/>
                  </a:lnTo>
                  <a:lnTo>
                    <a:pt x="499" y="459"/>
                  </a:lnTo>
                  <a:lnTo>
                    <a:pt x="499" y="469"/>
                  </a:lnTo>
                  <a:lnTo>
                    <a:pt x="504" y="469"/>
                  </a:lnTo>
                  <a:lnTo>
                    <a:pt x="504" y="474"/>
                  </a:lnTo>
                  <a:lnTo>
                    <a:pt x="499" y="474"/>
                  </a:lnTo>
                  <a:lnTo>
                    <a:pt x="504" y="479"/>
                  </a:lnTo>
                  <a:lnTo>
                    <a:pt x="499" y="484"/>
                  </a:lnTo>
                  <a:lnTo>
                    <a:pt x="494" y="489"/>
                  </a:lnTo>
                  <a:lnTo>
                    <a:pt x="499" y="489"/>
                  </a:lnTo>
                  <a:lnTo>
                    <a:pt x="499" y="494"/>
                  </a:lnTo>
                  <a:close/>
                  <a:moveTo>
                    <a:pt x="31" y="358"/>
                  </a:moveTo>
                  <a:lnTo>
                    <a:pt x="36" y="358"/>
                  </a:lnTo>
                  <a:lnTo>
                    <a:pt x="41" y="358"/>
                  </a:lnTo>
                  <a:lnTo>
                    <a:pt x="46" y="353"/>
                  </a:lnTo>
                  <a:lnTo>
                    <a:pt x="51" y="348"/>
                  </a:lnTo>
                  <a:lnTo>
                    <a:pt x="56" y="348"/>
                  </a:lnTo>
                  <a:lnTo>
                    <a:pt x="61" y="343"/>
                  </a:lnTo>
                  <a:lnTo>
                    <a:pt x="61" y="338"/>
                  </a:lnTo>
                  <a:lnTo>
                    <a:pt x="56" y="338"/>
                  </a:lnTo>
                  <a:lnTo>
                    <a:pt x="51" y="338"/>
                  </a:lnTo>
                  <a:lnTo>
                    <a:pt x="31" y="348"/>
                  </a:lnTo>
                  <a:lnTo>
                    <a:pt x="26" y="353"/>
                  </a:lnTo>
                  <a:lnTo>
                    <a:pt x="31" y="358"/>
                  </a:lnTo>
                  <a:close/>
                </a:path>
              </a:pathLst>
            </a:custGeom>
            <a:solidFill>
              <a:schemeClr val="accent2"/>
            </a:solidFill>
            <a:ln w="9525">
              <a:solidFill>
                <a:schemeClr val="bg1"/>
              </a:solidFill>
              <a:round/>
              <a:headEnd/>
              <a:tailEnd/>
            </a:ln>
          </p:spPr>
          <p:txBody>
            <a:bodyPr/>
            <a:lstStyle/>
            <a:p>
              <a:endParaRPr lang="en-US" sz="3200" dirty="0"/>
            </a:p>
          </p:txBody>
        </p:sp>
        <p:sp>
          <p:nvSpPr>
            <p:cNvPr id="38" name="Freeform 659">
              <a:extLst>
                <a:ext uri="{FF2B5EF4-FFF2-40B4-BE49-F238E27FC236}">
                  <a16:creationId xmlns:a16="http://schemas.microsoft.com/office/drawing/2014/main" id="{D0BA5757-53C4-C9DE-3085-F2A2D48D1FEA}"/>
                </a:ext>
              </a:extLst>
            </p:cNvPr>
            <p:cNvSpPr>
              <a:spLocks/>
            </p:cNvSpPr>
            <p:nvPr/>
          </p:nvSpPr>
          <p:spPr bwMode="auto">
            <a:xfrm rot="770163">
              <a:off x="4090419" y="1833854"/>
              <a:ext cx="192127" cy="192530"/>
            </a:xfrm>
            <a:custGeom>
              <a:avLst/>
              <a:gdLst>
                <a:gd name="T0" fmla="*/ 2147483647 w 96"/>
                <a:gd name="T1" fmla="*/ 2147483647 h 106"/>
                <a:gd name="T2" fmla="*/ 2147483647 w 96"/>
                <a:gd name="T3" fmla="*/ 2147483647 h 106"/>
                <a:gd name="T4" fmla="*/ 2147483647 w 96"/>
                <a:gd name="T5" fmla="*/ 2147483647 h 106"/>
                <a:gd name="T6" fmla="*/ 2147483647 w 96"/>
                <a:gd name="T7" fmla="*/ 2147483647 h 106"/>
                <a:gd name="T8" fmla="*/ 2147483647 w 96"/>
                <a:gd name="T9" fmla="*/ 2147483647 h 106"/>
                <a:gd name="T10" fmla="*/ 2147483647 w 96"/>
                <a:gd name="T11" fmla="*/ 2147483647 h 106"/>
                <a:gd name="T12" fmla="*/ 2147483647 w 96"/>
                <a:gd name="T13" fmla="*/ 2147483647 h 106"/>
                <a:gd name="T14" fmla="*/ 2147483647 w 96"/>
                <a:gd name="T15" fmla="*/ 2147483647 h 106"/>
                <a:gd name="T16" fmla="*/ 2147483647 w 96"/>
                <a:gd name="T17" fmla="*/ 2147483647 h 106"/>
                <a:gd name="T18" fmla="*/ 2147483647 w 96"/>
                <a:gd name="T19" fmla="*/ 2147483647 h 106"/>
                <a:gd name="T20" fmla="*/ 2147483647 w 96"/>
                <a:gd name="T21" fmla="*/ 2147483647 h 106"/>
                <a:gd name="T22" fmla="*/ 2147483647 w 96"/>
                <a:gd name="T23" fmla="*/ 2147483647 h 106"/>
                <a:gd name="T24" fmla="*/ 2147483647 w 96"/>
                <a:gd name="T25" fmla="*/ 2147483647 h 106"/>
                <a:gd name="T26" fmla="*/ 2147483647 w 96"/>
                <a:gd name="T27" fmla="*/ 2147483647 h 106"/>
                <a:gd name="T28" fmla="*/ 2147483647 w 96"/>
                <a:gd name="T29" fmla="*/ 2147483647 h 106"/>
                <a:gd name="T30" fmla="*/ 2147483647 w 96"/>
                <a:gd name="T31" fmla="*/ 2147483647 h 106"/>
                <a:gd name="T32" fmla="*/ 2147483647 w 96"/>
                <a:gd name="T33" fmla="*/ 2147483647 h 106"/>
                <a:gd name="T34" fmla="*/ 2147483647 w 96"/>
                <a:gd name="T35" fmla="*/ 2147483647 h 106"/>
                <a:gd name="T36" fmla="*/ 2147483647 w 96"/>
                <a:gd name="T37" fmla="*/ 2147483647 h 106"/>
                <a:gd name="T38" fmla="*/ 2147483647 w 96"/>
                <a:gd name="T39" fmla="*/ 2147483647 h 106"/>
                <a:gd name="T40" fmla="*/ 2147483647 w 96"/>
                <a:gd name="T41" fmla="*/ 2147483647 h 106"/>
                <a:gd name="T42" fmla="*/ 2147483647 w 96"/>
                <a:gd name="T43" fmla="*/ 2147483647 h 106"/>
                <a:gd name="T44" fmla="*/ 2147483647 w 96"/>
                <a:gd name="T45" fmla="*/ 2147483647 h 106"/>
                <a:gd name="T46" fmla="*/ 2147483647 w 96"/>
                <a:gd name="T47" fmla="*/ 2147483647 h 106"/>
                <a:gd name="T48" fmla="*/ 0 w 96"/>
                <a:gd name="T49" fmla="*/ 2147483647 h 106"/>
                <a:gd name="T50" fmla="*/ 0 w 96"/>
                <a:gd name="T51" fmla="*/ 2147483647 h 106"/>
                <a:gd name="T52" fmla="*/ 0 w 96"/>
                <a:gd name="T53" fmla="*/ 2147483647 h 106"/>
                <a:gd name="T54" fmla="*/ 2147483647 w 96"/>
                <a:gd name="T55" fmla="*/ 2147483647 h 106"/>
                <a:gd name="T56" fmla="*/ 2147483647 w 96"/>
                <a:gd name="T57" fmla="*/ 2147483647 h 106"/>
                <a:gd name="T58" fmla="*/ 0 w 96"/>
                <a:gd name="T59" fmla="*/ 2147483647 h 106"/>
                <a:gd name="T60" fmla="*/ 2147483647 w 96"/>
                <a:gd name="T61" fmla="*/ 2147483647 h 106"/>
                <a:gd name="T62" fmla="*/ 2147483647 w 96"/>
                <a:gd name="T63" fmla="*/ 2147483647 h 106"/>
                <a:gd name="T64" fmla="*/ 2147483647 w 96"/>
                <a:gd name="T65" fmla="*/ 2147483647 h 106"/>
                <a:gd name="T66" fmla="*/ 2147483647 w 96"/>
                <a:gd name="T67" fmla="*/ 2147483647 h 106"/>
                <a:gd name="T68" fmla="*/ 2147483647 w 96"/>
                <a:gd name="T69" fmla="*/ 2147483647 h 106"/>
                <a:gd name="T70" fmla="*/ 2147483647 w 96"/>
                <a:gd name="T71" fmla="*/ 2147483647 h 106"/>
                <a:gd name="T72" fmla="*/ 2147483647 w 96"/>
                <a:gd name="T73" fmla="*/ 0 h 106"/>
                <a:gd name="T74" fmla="*/ 2147483647 w 96"/>
                <a:gd name="T75" fmla="*/ 0 h 106"/>
                <a:gd name="T76" fmla="*/ 2147483647 w 96"/>
                <a:gd name="T77" fmla="*/ 2147483647 h 106"/>
                <a:gd name="T78" fmla="*/ 2147483647 w 96"/>
                <a:gd name="T79" fmla="*/ 2147483647 h 106"/>
                <a:gd name="T80" fmla="*/ 2147483647 w 96"/>
                <a:gd name="T81" fmla="*/ 2147483647 h 106"/>
                <a:gd name="T82" fmla="*/ 2147483647 w 96"/>
                <a:gd name="T83" fmla="*/ 2147483647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6"/>
                <a:gd name="T127" fmla="*/ 0 h 106"/>
                <a:gd name="T128" fmla="*/ 96 w 96"/>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6" h="106">
                  <a:moveTo>
                    <a:pt x="80" y="25"/>
                  </a:moveTo>
                  <a:lnTo>
                    <a:pt x="80" y="30"/>
                  </a:lnTo>
                  <a:lnTo>
                    <a:pt x="80" y="35"/>
                  </a:lnTo>
                  <a:lnTo>
                    <a:pt x="85" y="35"/>
                  </a:lnTo>
                  <a:lnTo>
                    <a:pt x="91" y="40"/>
                  </a:lnTo>
                  <a:lnTo>
                    <a:pt x="96" y="45"/>
                  </a:lnTo>
                  <a:lnTo>
                    <a:pt x="91" y="45"/>
                  </a:lnTo>
                  <a:lnTo>
                    <a:pt x="91" y="50"/>
                  </a:lnTo>
                  <a:lnTo>
                    <a:pt x="91" y="56"/>
                  </a:lnTo>
                  <a:lnTo>
                    <a:pt x="85" y="61"/>
                  </a:lnTo>
                  <a:lnTo>
                    <a:pt x="85" y="56"/>
                  </a:lnTo>
                  <a:lnTo>
                    <a:pt x="80" y="61"/>
                  </a:lnTo>
                  <a:lnTo>
                    <a:pt x="85" y="61"/>
                  </a:lnTo>
                  <a:lnTo>
                    <a:pt x="80" y="66"/>
                  </a:lnTo>
                  <a:lnTo>
                    <a:pt x="75" y="66"/>
                  </a:lnTo>
                  <a:lnTo>
                    <a:pt x="70" y="66"/>
                  </a:lnTo>
                  <a:lnTo>
                    <a:pt x="65" y="66"/>
                  </a:lnTo>
                  <a:lnTo>
                    <a:pt x="70" y="71"/>
                  </a:lnTo>
                  <a:lnTo>
                    <a:pt x="75" y="76"/>
                  </a:lnTo>
                  <a:lnTo>
                    <a:pt x="75" y="81"/>
                  </a:lnTo>
                  <a:lnTo>
                    <a:pt x="80" y="81"/>
                  </a:lnTo>
                  <a:lnTo>
                    <a:pt x="80" y="86"/>
                  </a:lnTo>
                  <a:lnTo>
                    <a:pt x="75" y="91"/>
                  </a:lnTo>
                  <a:lnTo>
                    <a:pt x="75" y="96"/>
                  </a:lnTo>
                  <a:lnTo>
                    <a:pt x="80" y="101"/>
                  </a:lnTo>
                  <a:lnTo>
                    <a:pt x="70" y="106"/>
                  </a:lnTo>
                  <a:lnTo>
                    <a:pt x="70" y="101"/>
                  </a:lnTo>
                  <a:lnTo>
                    <a:pt x="65" y="96"/>
                  </a:lnTo>
                  <a:lnTo>
                    <a:pt x="60" y="96"/>
                  </a:lnTo>
                  <a:lnTo>
                    <a:pt x="60" y="86"/>
                  </a:lnTo>
                  <a:lnTo>
                    <a:pt x="55" y="86"/>
                  </a:lnTo>
                  <a:lnTo>
                    <a:pt x="55" y="81"/>
                  </a:lnTo>
                  <a:lnTo>
                    <a:pt x="50" y="81"/>
                  </a:lnTo>
                  <a:lnTo>
                    <a:pt x="45" y="81"/>
                  </a:lnTo>
                  <a:lnTo>
                    <a:pt x="50" y="76"/>
                  </a:lnTo>
                  <a:lnTo>
                    <a:pt x="45" y="76"/>
                  </a:lnTo>
                  <a:lnTo>
                    <a:pt x="35" y="76"/>
                  </a:lnTo>
                  <a:lnTo>
                    <a:pt x="35" y="71"/>
                  </a:lnTo>
                  <a:lnTo>
                    <a:pt x="30" y="66"/>
                  </a:lnTo>
                  <a:lnTo>
                    <a:pt x="25" y="61"/>
                  </a:lnTo>
                  <a:lnTo>
                    <a:pt x="25" y="66"/>
                  </a:lnTo>
                  <a:lnTo>
                    <a:pt x="20" y="66"/>
                  </a:lnTo>
                  <a:lnTo>
                    <a:pt x="20" y="61"/>
                  </a:lnTo>
                  <a:lnTo>
                    <a:pt x="20" y="56"/>
                  </a:lnTo>
                  <a:lnTo>
                    <a:pt x="15" y="56"/>
                  </a:lnTo>
                  <a:lnTo>
                    <a:pt x="5" y="61"/>
                  </a:lnTo>
                  <a:lnTo>
                    <a:pt x="0" y="61"/>
                  </a:lnTo>
                  <a:lnTo>
                    <a:pt x="5" y="61"/>
                  </a:lnTo>
                  <a:lnTo>
                    <a:pt x="5" y="66"/>
                  </a:lnTo>
                  <a:lnTo>
                    <a:pt x="0" y="66"/>
                  </a:lnTo>
                  <a:lnTo>
                    <a:pt x="0" y="61"/>
                  </a:lnTo>
                  <a:lnTo>
                    <a:pt x="0" y="50"/>
                  </a:lnTo>
                  <a:lnTo>
                    <a:pt x="0" y="45"/>
                  </a:lnTo>
                  <a:lnTo>
                    <a:pt x="0" y="40"/>
                  </a:lnTo>
                  <a:lnTo>
                    <a:pt x="0" y="35"/>
                  </a:lnTo>
                  <a:lnTo>
                    <a:pt x="5" y="30"/>
                  </a:lnTo>
                  <a:lnTo>
                    <a:pt x="10" y="30"/>
                  </a:lnTo>
                  <a:lnTo>
                    <a:pt x="5" y="30"/>
                  </a:lnTo>
                  <a:lnTo>
                    <a:pt x="5" y="25"/>
                  </a:lnTo>
                  <a:lnTo>
                    <a:pt x="0" y="20"/>
                  </a:lnTo>
                  <a:lnTo>
                    <a:pt x="10" y="20"/>
                  </a:lnTo>
                  <a:lnTo>
                    <a:pt x="10" y="15"/>
                  </a:lnTo>
                  <a:lnTo>
                    <a:pt x="25" y="15"/>
                  </a:lnTo>
                  <a:lnTo>
                    <a:pt x="30" y="20"/>
                  </a:lnTo>
                  <a:lnTo>
                    <a:pt x="40" y="25"/>
                  </a:lnTo>
                  <a:lnTo>
                    <a:pt x="45" y="25"/>
                  </a:lnTo>
                  <a:lnTo>
                    <a:pt x="45" y="20"/>
                  </a:lnTo>
                  <a:lnTo>
                    <a:pt x="60" y="15"/>
                  </a:lnTo>
                  <a:lnTo>
                    <a:pt x="60" y="10"/>
                  </a:lnTo>
                  <a:lnTo>
                    <a:pt x="60" y="5"/>
                  </a:lnTo>
                  <a:lnTo>
                    <a:pt x="65" y="10"/>
                  </a:lnTo>
                  <a:lnTo>
                    <a:pt x="65" y="5"/>
                  </a:lnTo>
                  <a:lnTo>
                    <a:pt x="65" y="0"/>
                  </a:lnTo>
                  <a:lnTo>
                    <a:pt x="70" y="0"/>
                  </a:lnTo>
                  <a:lnTo>
                    <a:pt x="75" y="0"/>
                  </a:lnTo>
                  <a:lnTo>
                    <a:pt x="80" y="0"/>
                  </a:lnTo>
                  <a:lnTo>
                    <a:pt x="85" y="5"/>
                  </a:lnTo>
                  <a:lnTo>
                    <a:pt x="85" y="10"/>
                  </a:lnTo>
                  <a:lnTo>
                    <a:pt x="80" y="15"/>
                  </a:lnTo>
                  <a:lnTo>
                    <a:pt x="75" y="15"/>
                  </a:lnTo>
                  <a:lnTo>
                    <a:pt x="80" y="20"/>
                  </a:lnTo>
                  <a:lnTo>
                    <a:pt x="75" y="20"/>
                  </a:lnTo>
                  <a:lnTo>
                    <a:pt x="75" y="25"/>
                  </a:lnTo>
                  <a:lnTo>
                    <a:pt x="80" y="25"/>
                  </a:lnTo>
                  <a:close/>
                </a:path>
              </a:pathLst>
            </a:custGeom>
            <a:solidFill>
              <a:schemeClr val="accent6"/>
            </a:solidFill>
            <a:ln w="9525">
              <a:solidFill>
                <a:schemeClr val="bg1"/>
              </a:solidFill>
              <a:round/>
              <a:headEnd/>
              <a:tailEnd/>
            </a:ln>
          </p:spPr>
          <p:txBody>
            <a:bodyPr/>
            <a:lstStyle/>
            <a:p>
              <a:endParaRPr lang="en-US" sz="3200" dirty="0"/>
            </a:p>
          </p:txBody>
        </p:sp>
        <p:sp>
          <p:nvSpPr>
            <p:cNvPr id="39" name="Freeform 661">
              <a:extLst>
                <a:ext uri="{FF2B5EF4-FFF2-40B4-BE49-F238E27FC236}">
                  <a16:creationId xmlns:a16="http://schemas.microsoft.com/office/drawing/2014/main" id="{D99C2AE8-8B4E-F2CC-5A8A-7BDC8D9DA3F1}"/>
                </a:ext>
              </a:extLst>
            </p:cNvPr>
            <p:cNvSpPr>
              <a:spLocks/>
            </p:cNvSpPr>
            <p:nvPr/>
          </p:nvSpPr>
          <p:spPr bwMode="auto">
            <a:xfrm rot="770163">
              <a:off x="5534864" y="4750825"/>
              <a:ext cx="234485" cy="214692"/>
            </a:xfrm>
            <a:custGeom>
              <a:avLst/>
              <a:gdLst>
                <a:gd name="T0" fmla="*/ 2147483647 w 116"/>
                <a:gd name="T1" fmla="*/ 2147483647 h 111"/>
                <a:gd name="T2" fmla="*/ 2147483647 w 116"/>
                <a:gd name="T3" fmla="*/ 2147483647 h 111"/>
                <a:gd name="T4" fmla="*/ 2147483647 w 116"/>
                <a:gd name="T5" fmla="*/ 2147483647 h 111"/>
                <a:gd name="T6" fmla="*/ 2147483647 w 116"/>
                <a:gd name="T7" fmla="*/ 2147483647 h 111"/>
                <a:gd name="T8" fmla="*/ 2147483647 w 116"/>
                <a:gd name="T9" fmla="*/ 2147483647 h 111"/>
                <a:gd name="T10" fmla="*/ 2147483647 w 116"/>
                <a:gd name="T11" fmla="*/ 2147483647 h 111"/>
                <a:gd name="T12" fmla="*/ 2147483647 w 116"/>
                <a:gd name="T13" fmla="*/ 2147483647 h 111"/>
                <a:gd name="T14" fmla="*/ 2147483647 w 116"/>
                <a:gd name="T15" fmla="*/ 2147483647 h 111"/>
                <a:gd name="T16" fmla="*/ 2147483647 w 116"/>
                <a:gd name="T17" fmla="*/ 2147483647 h 111"/>
                <a:gd name="T18" fmla="*/ 2147483647 w 116"/>
                <a:gd name="T19" fmla="*/ 2147483647 h 111"/>
                <a:gd name="T20" fmla="*/ 2147483647 w 116"/>
                <a:gd name="T21" fmla="*/ 2147483647 h 111"/>
                <a:gd name="T22" fmla="*/ 2147483647 w 116"/>
                <a:gd name="T23" fmla="*/ 2147483647 h 111"/>
                <a:gd name="T24" fmla="*/ 2147483647 w 116"/>
                <a:gd name="T25" fmla="*/ 2147483647 h 111"/>
                <a:gd name="T26" fmla="*/ 2147483647 w 116"/>
                <a:gd name="T27" fmla="*/ 2147483647 h 111"/>
                <a:gd name="T28" fmla="*/ 2147483647 w 116"/>
                <a:gd name="T29" fmla="*/ 2147483647 h 111"/>
                <a:gd name="T30" fmla="*/ 2147483647 w 116"/>
                <a:gd name="T31" fmla="*/ 2147483647 h 111"/>
                <a:gd name="T32" fmla="*/ 2147483647 w 116"/>
                <a:gd name="T33" fmla="*/ 2147483647 h 111"/>
                <a:gd name="T34" fmla="*/ 2147483647 w 116"/>
                <a:gd name="T35" fmla="*/ 2147483647 h 111"/>
                <a:gd name="T36" fmla="*/ 2147483647 w 116"/>
                <a:gd name="T37" fmla="*/ 2147483647 h 111"/>
                <a:gd name="T38" fmla="*/ 2147483647 w 116"/>
                <a:gd name="T39" fmla="*/ 2147483647 h 111"/>
                <a:gd name="T40" fmla="*/ 2147483647 w 116"/>
                <a:gd name="T41" fmla="*/ 2147483647 h 111"/>
                <a:gd name="T42" fmla="*/ 2147483647 w 116"/>
                <a:gd name="T43" fmla="*/ 2147483647 h 111"/>
                <a:gd name="T44" fmla="*/ 2147483647 w 116"/>
                <a:gd name="T45" fmla="*/ 2147483647 h 111"/>
                <a:gd name="T46" fmla="*/ 2147483647 w 116"/>
                <a:gd name="T47" fmla="*/ 2147483647 h 111"/>
                <a:gd name="T48" fmla="*/ 2147483647 w 116"/>
                <a:gd name="T49" fmla="*/ 2147483647 h 111"/>
                <a:gd name="T50" fmla="*/ 2147483647 w 116"/>
                <a:gd name="T51" fmla="*/ 2147483647 h 111"/>
                <a:gd name="T52" fmla="*/ 2147483647 w 116"/>
                <a:gd name="T53" fmla="*/ 0 h 111"/>
                <a:gd name="T54" fmla="*/ 2147483647 w 116"/>
                <a:gd name="T55" fmla="*/ 2147483647 h 111"/>
                <a:gd name="T56" fmla="*/ 2147483647 w 116"/>
                <a:gd name="T57" fmla="*/ 2147483647 h 111"/>
                <a:gd name="T58" fmla="*/ 2147483647 w 116"/>
                <a:gd name="T59" fmla="*/ 2147483647 h 111"/>
                <a:gd name="T60" fmla="*/ 2147483647 w 116"/>
                <a:gd name="T61" fmla="*/ 2147483647 h 111"/>
                <a:gd name="T62" fmla="*/ 2147483647 w 116"/>
                <a:gd name="T63" fmla="*/ 2147483647 h 111"/>
                <a:gd name="T64" fmla="*/ 2147483647 w 116"/>
                <a:gd name="T65" fmla="*/ 2147483647 h 111"/>
                <a:gd name="T66" fmla="*/ 2147483647 w 116"/>
                <a:gd name="T67" fmla="*/ 2147483647 h 111"/>
                <a:gd name="T68" fmla="*/ 2147483647 w 116"/>
                <a:gd name="T69" fmla="*/ 2147483647 h 111"/>
                <a:gd name="T70" fmla="*/ 2147483647 w 116"/>
                <a:gd name="T71" fmla="*/ 2147483647 h 111"/>
                <a:gd name="T72" fmla="*/ 2147483647 w 116"/>
                <a:gd name="T73" fmla="*/ 2147483647 h 111"/>
                <a:gd name="T74" fmla="*/ 2147483647 w 116"/>
                <a:gd name="T75" fmla="*/ 2147483647 h 111"/>
                <a:gd name="T76" fmla="*/ 2147483647 w 116"/>
                <a:gd name="T77" fmla="*/ 2147483647 h 111"/>
                <a:gd name="T78" fmla="*/ 2147483647 w 116"/>
                <a:gd name="T79" fmla="*/ 2147483647 h 111"/>
                <a:gd name="T80" fmla="*/ 2147483647 w 116"/>
                <a:gd name="T81" fmla="*/ 2147483647 h 111"/>
                <a:gd name="T82" fmla="*/ 2147483647 w 116"/>
                <a:gd name="T83" fmla="*/ 2147483647 h 111"/>
                <a:gd name="T84" fmla="*/ 2147483647 w 116"/>
                <a:gd name="T85" fmla="*/ 2147483647 h 111"/>
                <a:gd name="T86" fmla="*/ 2147483647 w 116"/>
                <a:gd name="T87" fmla="*/ 2147483647 h 111"/>
                <a:gd name="T88" fmla="*/ 2147483647 w 116"/>
                <a:gd name="T89" fmla="*/ 2147483647 h 111"/>
                <a:gd name="T90" fmla="*/ 2147483647 w 116"/>
                <a:gd name="T91" fmla="*/ 2147483647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6"/>
                <a:gd name="T139" fmla="*/ 0 h 111"/>
                <a:gd name="T140" fmla="*/ 116 w 116"/>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6" h="111">
                  <a:moveTo>
                    <a:pt x="86" y="111"/>
                  </a:moveTo>
                  <a:lnTo>
                    <a:pt x="81" y="111"/>
                  </a:lnTo>
                  <a:lnTo>
                    <a:pt x="81" y="106"/>
                  </a:lnTo>
                  <a:lnTo>
                    <a:pt x="76" y="106"/>
                  </a:lnTo>
                  <a:lnTo>
                    <a:pt x="70" y="106"/>
                  </a:lnTo>
                  <a:lnTo>
                    <a:pt x="65" y="106"/>
                  </a:lnTo>
                  <a:lnTo>
                    <a:pt x="60" y="106"/>
                  </a:lnTo>
                  <a:lnTo>
                    <a:pt x="60" y="101"/>
                  </a:lnTo>
                  <a:lnTo>
                    <a:pt x="60" y="96"/>
                  </a:lnTo>
                  <a:lnTo>
                    <a:pt x="55" y="96"/>
                  </a:lnTo>
                  <a:lnTo>
                    <a:pt x="55" y="91"/>
                  </a:lnTo>
                  <a:lnTo>
                    <a:pt x="50" y="91"/>
                  </a:lnTo>
                  <a:lnTo>
                    <a:pt x="45" y="96"/>
                  </a:lnTo>
                  <a:lnTo>
                    <a:pt x="40" y="96"/>
                  </a:lnTo>
                  <a:lnTo>
                    <a:pt x="35" y="96"/>
                  </a:lnTo>
                  <a:lnTo>
                    <a:pt x="30" y="96"/>
                  </a:lnTo>
                  <a:lnTo>
                    <a:pt x="25" y="96"/>
                  </a:lnTo>
                  <a:lnTo>
                    <a:pt x="20" y="91"/>
                  </a:lnTo>
                  <a:lnTo>
                    <a:pt x="15" y="91"/>
                  </a:lnTo>
                  <a:lnTo>
                    <a:pt x="10" y="91"/>
                  </a:lnTo>
                  <a:lnTo>
                    <a:pt x="10" y="86"/>
                  </a:lnTo>
                  <a:lnTo>
                    <a:pt x="5" y="86"/>
                  </a:lnTo>
                  <a:lnTo>
                    <a:pt x="0" y="81"/>
                  </a:lnTo>
                  <a:lnTo>
                    <a:pt x="5" y="81"/>
                  </a:lnTo>
                  <a:lnTo>
                    <a:pt x="10" y="86"/>
                  </a:lnTo>
                  <a:lnTo>
                    <a:pt x="10" y="81"/>
                  </a:lnTo>
                  <a:lnTo>
                    <a:pt x="15" y="81"/>
                  </a:lnTo>
                  <a:lnTo>
                    <a:pt x="10" y="81"/>
                  </a:lnTo>
                  <a:lnTo>
                    <a:pt x="10" y="76"/>
                  </a:lnTo>
                  <a:lnTo>
                    <a:pt x="10" y="71"/>
                  </a:lnTo>
                  <a:lnTo>
                    <a:pt x="10" y="76"/>
                  </a:lnTo>
                  <a:lnTo>
                    <a:pt x="15" y="76"/>
                  </a:lnTo>
                  <a:lnTo>
                    <a:pt x="15" y="71"/>
                  </a:lnTo>
                  <a:lnTo>
                    <a:pt x="15" y="66"/>
                  </a:lnTo>
                  <a:lnTo>
                    <a:pt x="20" y="66"/>
                  </a:lnTo>
                  <a:lnTo>
                    <a:pt x="25" y="66"/>
                  </a:lnTo>
                  <a:lnTo>
                    <a:pt x="25" y="71"/>
                  </a:lnTo>
                  <a:lnTo>
                    <a:pt x="25" y="66"/>
                  </a:lnTo>
                  <a:lnTo>
                    <a:pt x="30" y="61"/>
                  </a:lnTo>
                  <a:lnTo>
                    <a:pt x="25" y="61"/>
                  </a:lnTo>
                  <a:lnTo>
                    <a:pt x="20" y="61"/>
                  </a:lnTo>
                  <a:lnTo>
                    <a:pt x="25" y="56"/>
                  </a:lnTo>
                  <a:lnTo>
                    <a:pt x="25" y="51"/>
                  </a:lnTo>
                  <a:lnTo>
                    <a:pt x="20" y="36"/>
                  </a:lnTo>
                  <a:lnTo>
                    <a:pt x="15" y="31"/>
                  </a:lnTo>
                  <a:lnTo>
                    <a:pt x="15" y="26"/>
                  </a:lnTo>
                  <a:lnTo>
                    <a:pt x="10" y="20"/>
                  </a:lnTo>
                  <a:lnTo>
                    <a:pt x="10" y="15"/>
                  </a:lnTo>
                  <a:lnTo>
                    <a:pt x="15" y="15"/>
                  </a:lnTo>
                  <a:lnTo>
                    <a:pt x="15" y="10"/>
                  </a:lnTo>
                  <a:lnTo>
                    <a:pt x="10" y="5"/>
                  </a:lnTo>
                  <a:lnTo>
                    <a:pt x="15" y="5"/>
                  </a:lnTo>
                  <a:lnTo>
                    <a:pt x="15" y="0"/>
                  </a:lnTo>
                  <a:lnTo>
                    <a:pt x="20" y="0"/>
                  </a:lnTo>
                  <a:lnTo>
                    <a:pt x="15" y="5"/>
                  </a:lnTo>
                  <a:lnTo>
                    <a:pt x="20" y="10"/>
                  </a:lnTo>
                  <a:lnTo>
                    <a:pt x="25" y="10"/>
                  </a:lnTo>
                  <a:lnTo>
                    <a:pt x="30" y="10"/>
                  </a:lnTo>
                  <a:lnTo>
                    <a:pt x="40" y="10"/>
                  </a:lnTo>
                  <a:lnTo>
                    <a:pt x="40" y="15"/>
                  </a:lnTo>
                  <a:lnTo>
                    <a:pt x="30" y="26"/>
                  </a:lnTo>
                  <a:lnTo>
                    <a:pt x="35" y="36"/>
                  </a:lnTo>
                  <a:lnTo>
                    <a:pt x="40" y="31"/>
                  </a:lnTo>
                  <a:lnTo>
                    <a:pt x="45" y="31"/>
                  </a:lnTo>
                  <a:lnTo>
                    <a:pt x="45" y="26"/>
                  </a:lnTo>
                  <a:lnTo>
                    <a:pt x="50" y="26"/>
                  </a:lnTo>
                  <a:lnTo>
                    <a:pt x="50" y="31"/>
                  </a:lnTo>
                  <a:lnTo>
                    <a:pt x="55" y="26"/>
                  </a:lnTo>
                  <a:lnTo>
                    <a:pt x="60" y="26"/>
                  </a:lnTo>
                  <a:lnTo>
                    <a:pt x="65" y="26"/>
                  </a:lnTo>
                  <a:lnTo>
                    <a:pt x="65" y="31"/>
                  </a:lnTo>
                  <a:lnTo>
                    <a:pt x="65" y="36"/>
                  </a:lnTo>
                  <a:lnTo>
                    <a:pt x="65" y="41"/>
                  </a:lnTo>
                  <a:lnTo>
                    <a:pt x="60" y="46"/>
                  </a:lnTo>
                  <a:lnTo>
                    <a:pt x="60" y="51"/>
                  </a:lnTo>
                  <a:lnTo>
                    <a:pt x="65" y="56"/>
                  </a:lnTo>
                  <a:lnTo>
                    <a:pt x="70" y="56"/>
                  </a:lnTo>
                  <a:lnTo>
                    <a:pt x="76" y="51"/>
                  </a:lnTo>
                  <a:lnTo>
                    <a:pt x="81" y="56"/>
                  </a:lnTo>
                  <a:lnTo>
                    <a:pt x="86" y="56"/>
                  </a:lnTo>
                  <a:lnTo>
                    <a:pt x="91" y="66"/>
                  </a:lnTo>
                  <a:lnTo>
                    <a:pt x="91" y="71"/>
                  </a:lnTo>
                  <a:lnTo>
                    <a:pt x="96" y="71"/>
                  </a:lnTo>
                  <a:lnTo>
                    <a:pt x="101" y="71"/>
                  </a:lnTo>
                  <a:lnTo>
                    <a:pt x="96" y="76"/>
                  </a:lnTo>
                  <a:lnTo>
                    <a:pt x="106" y="81"/>
                  </a:lnTo>
                  <a:lnTo>
                    <a:pt x="116" y="91"/>
                  </a:lnTo>
                  <a:lnTo>
                    <a:pt x="106" y="91"/>
                  </a:lnTo>
                  <a:lnTo>
                    <a:pt x="101" y="96"/>
                  </a:lnTo>
                  <a:lnTo>
                    <a:pt x="91" y="101"/>
                  </a:lnTo>
                  <a:lnTo>
                    <a:pt x="91" y="106"/>
                  </a:lnTo>
                  <a:lnTo>
                    <a:pt x="86" y="111"/>
                  </a:lnTo>
                  <a:close/>
                </a:path>
              </a:pathLst>
            </a:custGeom>
            <a:solidFill>
              <a:schemeClr val="bg1">
                <a:lumMod val="85000"/>
              </a:schemeClr>
            </a:solidFill>
            <a:ln w="15875">
              <a:solidFill>
                <a:schemeClr val="bg1"/>
              </a:solidFill>
              <a:round/>
              <a:headEnd/>
              <a:tailEnd/>
            </a:ln>
          </p:spPr>
          <p:txBody>
            <a:bodyPr/>
            <a:lstStyle/>
            <a:p>
              <a:endParaRPr lang="en-US" sz="3200" dirty="0"/>
            </a:p>
          </p:txBody>
        </p:sp>
        <p:sp>
          <p:nvSpPr>
            <p:cNvPr id="40" name="Полилиния 32">
              <a:extLst>
                <a:ext uri="{FF2B5EF4-FFF2-40B4-BE49-F238E27FC236}">
                  <a16:creationId xmlns:a16="http://schemas.microsoft.com/office/drawing/2014/main" id="{0655FEA3-CC20-0EB4-6B3C-683B03466DB6}"/>
                </a:ext>
              </a:extLst>
            </p:cNvPr>
            <p:cNvSpPr/>
            <p:nvPr/>
          </p:nvSpPr>
          <p:spPr bwMode="gray">
            <a:xfrm rot="770163">
              <a:off x="7053326" y="2439704"/>
              <a:ext cx="640945" cy="449394"/>
            </a:xfrm>
            <a:custGeom>
              <a:avLst/>
              <a:gdLst>
                <a:gd name="connsiteX0" fmla="*/ 182 w 804854"/>
                <a:gd name="connsiteY0" fmla="*/ 329184 h 534009"/>
                <a:gd name="connsiteX1" fmla="*/ 36758 w 804854"/>
                <a:gd name="connsiteY1" fmla="*/ 299923 h 534009"/>
                <a:gd name="connsiteX2" fmla="*/ 44074 w 804854"/>
                <a:gd name="connsiteY2" fmla="*/ 263347 h 534009"/>
                <a:gd name="connsiteX3" fmla="*/ 58704 w 804854"/>
                <a:gd name="connsiteY3" fmla="*/ 219456 h 534009"/>
                <a:gd name="connsiteX4" fmla="*/ 73334 w 804854"/>
                <a:gd name="connsiteY4" fmla="*/ 160934 h 534009"/>
                <a:gd name="connsiteX5" fmla="*/ 80650 w 804854"/>
                <a:gd name="connsiteY5" fmla="*/ 138989 h 534009"/>
                <a:gd name="connsiteX6" fmla="*/ 95280 w 804854"/>
                <a:gd name="connsiteY6" fmla="*/ 117043 h 534009"/>
                <a:gd name="connsiteX7" fmla="*/ 117226 w 804854"/>
                <a:gd name="connsiteY7" fmla="*/ 109728 h 534009"/>
                <a:gd name="connsiteX8" fmla="*/ 219638 w 804854"/>
                <a:gd name="connsiteY8" fmla="*/ 117043 h 534009"/>
                <a:gd name="connsiteX9" fmla="*/ 263530 w 804854"/>
                <a:gd name="connsiteY9" fmla="*/ 131673 h 534009"/>
                <a:gd name="connsiteX10" fmla="*/ 424464 w 804854"/>
                <a:gd name="connsiteY10" fmla="*/ 124358 h 534009"/>
                <a:gd name="connsiteX11" fmla="*/ 446410 w 804854"/>
                <a:gd name="connsiteY11" fmla="*/ 109728 h 534009"/>
                <a:gd name="connsiteX12" fmla="*/ 475670 w 804854"/>
                <a:gd name="connsiteY12" fmla="*/ 73152 h 534009"/>
                <a:gd name="connsiteX13" fmla="*/ 482986 w 804854"/>
                <a:gd name="connsiteY13" fmla="*/ 51206 h 534009"/>
                <a:gd name="connsiteX14" fmla="*/ 512246 w 804854"/>
                <a:gd name="connsiteY14" fmla="*/ 14630 h 534009"/>
                <a:gd name="connsiteX15" fmla="*/ 534192 w 804854"/>
                <a:gd name="connsiteY15" fmla="*/ 7315 h 534009"/>
                <a:gd name="connsiteX16" fmla="*/ 556138 w 804854"/>
                <a:gd name="connsiteY16" fmla="*/ 14630 h 534009"/>
                <a:gd name="connsiteX17" fmla="*/ 651235 w 804854"/>
                <a:gd name="connsiteY17" fmla="*/ 0 h 534009"/>
                <a:gd name="connsiteX18" fmla="*/ 680496 w 804854"/>
                <a:gd name="connsiteY18" fmla="*/ 58521 h 534009"/>
                <a:gd name="connsiteX19" fmla="*/ 724387 w 804854"/>
                <a:gd name="connsiteY19" fmla="*/ 73152 h 534009"/>
                <a:gd name="connsiteX20" fmla="*/ 731702 w 804854"/>
                <a:gd name="connsiteY20" fmla="*/ 131673 h 534009"/>
                <a:gd name="connsiteX21" fmla="*/ 782909 w 804854"/>
                <a:gd name="connsiteY21" fmla="*/ 138989 h 534009"/>
                <a:gd name="connsiteX22" fmla="*/ 797539 w 804854"/>
                <a:gd name="connsiteY22" fmla="*/ 182880 h 534009"/>
                <a:gd name="connsiteX23" fmla="*/ 790224 w 804854"/>
                <a:gd name="connsiteY23" fmla="*/ 241401 h 534009"/>
                <a:gd name="connsiteX24" fmla="*/ 782909 w 804854"/>
                <a:gd name="connsiteY24" fmla="*/ 263347 h 534009"/>
                <a:gd name="connsiteX25" fmla="*/ 790224 w 804854"/>
                <a:gd name="connsiteY25" fmla="*/ 395021 h 534009"/>
                <a:gd name="connsiteX26" fmla="*/ 804854 w 804854"/>
                <a:gd name="connsiteY26" fmla="*/ 438912 h 534009"/>
                <a:gd name="connsiteX27" fmla="*/ 782909 w 804854"/>
                <a:gd name="connsiteY27" fmla="*/ 453542 h 534009"/>
                <a:gd name="connsiteX28" fmla="*/ 731702 w 804854"/>
                <a:gd name="connsiteY28" fmla="*/ 460857 h 534009"/>
                <a:gd name="connsiteX29" fmla="*/ 709757 w 804854"/>
                <a:gd name="connsiteY29" fmla="*/ 468173 h 534009"/>
                <a:gd name="connsiteX30" fmla="*/ 695126 w 804854"/>
                <a:gd name="connsiteY30" fmla="*/ 482803 h 534009"/>
                <a:gd name="connsiteX31" fmla="*/ 643920 w 804854"/>
                <a:gd name="connsiteY31" fmla="*/ 497433 h 534009"/>
                <a:gd name="connsiteX32" fmla="*/ 621974 w 804854"/>
                <a:gd name="connsiteY32" fmla="*/ 504749 h 534009"/>
                <a:gd name="connsiteX33" fmla="*/ 592714 w 804854"/>
                <a:gd name="connsiteY33" fmla="*/ 512064 h 534009"/>
                <a:gd name="connsiteX34" fmla="*/ 548822 w 804854"/>
                <a:gd name="connsiteY34" fmla="*/ 526694 h 534009"/>
                <a:gd name="connsiteX35" fmla="*/ 526877 w 804854"/>
                <a:gd name="connsiteY35" fmla="*/ 534009 h 534009"/>
                <a:gd name="connsiteX36" fmla="*/ 482986 w 804854"/>
                <a:gd name="connsiteY36" fmla="*/ 526694 h 534009"/>
                <a:gd name="connsiteX37" fmla="*/ 461040 w 804854"/>
                <a:gd name="connsiteY37" fmla="*/ 490118 h 534009"/>
                <a:gd name="connsiteX38" fmla="*/ 329366 w 804854"/>
                <a:gd name="connsiteY38" fmla="*/ 482803 h 534009"/>
                <a:gd name="connsiteX39" fmla="*/ 314736 w 804854"/>
                <a:gd name="connsiteY39" fmla="*/ 453542 h 534009"/>
                <a:gd name="connsiteX40" fmla="*/ 263530 w 804854"/>
                <a:gd name="connsiteY40" fmla="*/ 446227 h 534009"/>
                <a:gd name="connsiteX41" fmla="*/ 241584 w 804854"/>
                <a:gd name="connsiteY41" fmla="*/ 438912 h 534009"/>
                <a:gd name="connsiteX42" fmla="*/ 219638 w 804854"/>
                <a:gd name="connsiteY42" fmla="*/ 424281 h 534009"/>
                <a:gd name="connsiteX43" fmla="*/ 139171 w 804854"/>
                <a:gd name="connsiteY43" fmla="*/ 409651 h 534009"/>
                <a:gd name="connsiteX44" fmla="*/ 124541 w 804854"/>
                <a:gd name="connsiteY44" fmla="*/ 387705 h 534009"/>
                <a:gd name="connsiteX45" fmla="*/ 102595 w 804854"/>
                <a:gd name="connsiteY45" fmla="*/ 351129 h 534009"/>
                <a:gd name="connsiteX46" fmla="*/ 44074 w 804854"/>
                <a:gd name="connsiteY46" fmla="*/ 336499 h 534009"/>
                <a:gd name="connsiteX47" fmla="*/ 22128 w 804854"/>
                <a:gd name="connsiteY47" fmla="*/ 321869 h 534009"/>
                <a:gd name="connsiteX48" fmla="*/ 182 w 804854"/>
                <a:gd name="connsiteY48" fmla="*/ 329184 h 534009"/>
                <a:gd name="connsiteX0" fmla="*/ 182 w 804854"/>
                <a:gd name="connsiteY0" fmla="*/ 347120 h 551945"/>
                <a:gd name="connsiteX1" fmla="*/ 36758 w 804854"/>
                <a:gd name="connsiteY1" fmla="*/ 317859 h 551945"/>
                <a:gd name="connsiteX2" fmla="*/ 44074 w 804854"/>
                <a:gd name="connsiteY2" fmla="*/ 281283 h 551945"/>
                <a:gd name="connsiteX3" fmla="*/ 58704 w 804854"/>
                <a:gd name="connsiteY3" fmla="*/ 237392 h 551945"/>
                <a:gd name="connsiteX4" fmla="*/ 73334 w 804854"/>
                <a:gd name="connsiteY4" fmla="*/ 178870 h 551945"/>
                <a:gd name="connsiteX5" fmla="*/ 80650 w 804854"/>
                <a:gd name="connsiteY5" fmla="*/ 156925 h 551945"/>
                <a:gd name="connsiteX6" fmla="*/ 95280 w 804854"/>
                <a:gd name="connsiteY6" fmla="*/ 134979 h 551945"/>
                <a:gd name="connsiteX7" fmla="*/ 117226 w 804854"/>
                <a:gd name="connsiteY7" fmla="*/ 127664 h 551945"/>
                <a:gd name="connsiteX8" fmla="*/ 219638 w 804854"/>
                <a:gd name="connsiteY8" fmla="*/ 134979 h 551945"/>
                <a:gd name="connsiteX9" fmla="*/ 263530 w 804854"/>
                <a:gd name="connsiteY9" fmla="*/ 149609 h 551945"/>
                <a:gd name="connsiteX10" fmla="*/ 424464 w 804854"/>
                <a:gd name="connsiteY10" fmla="*/ 142294 h 551945"/>
                <a:gd name="connsiteX11" fmla="*/ 446410 w 804854"/>
                <a:gd name="connsiteY11" fmla="*/ 127664 h 551945"/>
                <a:gd name="connsiteX12" fmla="*/ 475670 w 804854"/>
                <a:gd name="connsiteY12" fmla="*/ 91088 h 551945"/>
                <a:gd name="connsiteX13" fmla="*/ 482986 w 804854"/>
                <a:gd name="connsiteY13" fmla="*/ 69142 h 551945"/>
                <a:gd name="connsiteX14" fmla="*/ 512246 w 804854"/>
                <a:gd name="connsiteY14" fmla="*/ 32566 h 551945"/>
                <a:gd name="connsiteX15" fmla="*/ 534192 w 804854"/>
                <a:gd name="connsiteY15" fmla="*/ 25251 h 551945"/>
                <a:gd name="connsiteX16" fmla="*/ 556138 w 804854"/>
                <a:gd name="connsiteY16" fmla="*/ 32566 h 551945"/>
                <a:gd name="connsiteX17" fmla="*/ 632282 w 804854"/>
                <a:gd name="connsiteY17" fmla="*/ 313 h 551945"/>
                <a:gd name="connsiteX18" fmla="*/ 651235 w 804854"/>
                <a:gd name="connsiteY18" fmla="*/ 17936 h 551945"/>
                <a:gd name="connsiteX19" fmla="*/ 680496 w 804854"/>
                <a:gd name="connsiteY19" fmla="*/ 76457 h 551945"/>
                <a:gd name="connsiteX20" fmla="*/ 724387 w 804854"/>
                <a:gd name="connsiteY20" fmla="*/ 91088 h 551945"/>
                <a:gd name="connsiteX21" fmla="*/ 731702 w 804854"/>
                <a:gd name="connsiteY21" fmla="*/ 149609 h 551945"/>
                <a:gd name="connsiteX22" fmla="*/ 782909 w 804854"/>
                <a:gd name="connsiteY22" fmla="*/ 156925 h 551945"/>
                <a:gd name="connsiteX23" fmla="*/ 797539 w 804854"/>
                <a:gd name="connsiteY23" fmla="*/ 200816 h 551945"/>
                <a:gd name="connsiteX24" fmla="*/ 790224 w 804854"/>
                <a:gd name="connsiteY24" fmla="*/ 259337 h 551945"/>
                <a:gd name="connsiteX25" fmla="*/ 782909 w 804854"/>
                <a:gd name="connsiteY25" fmla="*/ 281283 h 551945"/>
                <a:gd name="connsiteX26" fmla="*/ 790224 w 804854"/>
                <a:gd name="connsiteY26" fmla="*/ 412957 h 551945"/>
                <a:gd name="connsiteX27" fmla="*/ 804854 w 804854"/>
                <a:gd name="connsiteY27" fmla="*/ 456848 h 551945"/>
                <a:gd name="connsiteX28" fmla="*/ 782909 w 804854"/>
                <a:gd name="connsiteY28" fmla="*/ 471478 h 551945"/>
                <a:gd name="connsiteX29" fmla="*/ 731702 w 804854"/>
                <a:gd name="connsiteY29" fmla="*/ 478793 h 551945"/>
                <a:gd name="connsiteX30" fmla="*/ 709757 w 804854"/>
                <a:gd name="connsiteY30" fmla="*/ 486109 h 551945"/>
                <a:gd name="connsiteX31" fmla="*/ 695126 w 804854"/>
                <a:gd name="connsiteY31" fmla="*/ 500739 h 551945"/>
                <a:gd name="connsiteX32" fmla="*/ 643920 w 804854"/>
                <a:gd name="connsiteY32" fmla="*/ 515369 h 551945"/>
                <a:gd name="connsiteX33" fmla="*/ 621974 w 804854"/>
                <a:gd name="connsiteY33" fmla="*/ 522685 h 551945"/>
                <a:gd name="connsiteX34" fmla="*/ 592714 w 804854"/>
                <a:gd name="connsiteY34" fmla="*/ 530000 h 551945"/>
                <a:gd name="connsiteX35" fmla="*/ 548822 w 804854"/>
                <a:gd name="connsiteY35" fmla="*/ 544630 h 551945"/>
                <a:gd name="connsiteX36" fmla="*/ 526877 w 804854"/>
                <a:gd name="connsiteY36" fmla="*/ 551945 h 551945"/>
                <a:gd name="connsiteX37" fmla="*/ 482986 w 804854"/>
                <a:gd name="connsiteY37" fmla="*/ 544630 h 551945"/>
                <a:gd name="connsiteX38" fmla="*/ 461040 w 804854"/>
                <a:gd name="connsiteY38" fmla="*/ 508054 h 551945"/>
                <a:gd name="connsiteX39" fmla="*/ 329366 w 804854"/>
                <a:gd name="connsiteY39" fmla="*/ 500739 h 551945"/>
                <a:gd name="connsiteX40" fmla="*/ 314736 w 804854"/>
                <a:gd name="connsiteY40" fmla="*/ 471478 h 551945"/>
                <a:gd name="connsiteX41" fmla="*/ 263530 w 804854"/>
                <a:gd name="connsiteY41" fmla="*/ 464163 h 551945"/>
                <a:gd name="connsiteX42" fmla="*/ 241584 w 804854"/>
                <a:gd name="connsiteY42" fmla="*/ 456848 h 551945"/>
                <a:gd name="connsiteX43" fmla="*/ 219638 w 804854"/>
                <a:gd name="connsiteY43" fmla="*/ 442217 h 551945"/>
                <a:gd name="connsiteX44" fmla="*/ 139171 w 804854"/>
                <a:gd name="connsiteY44" fmla="*/ 427587 h 551945"/>
                <a:gd name="connsiteX45" fmla="*/ 124541 w 804854"/>
                <a:gd name="connsiteY45" fmla="*/ 405641 h 551945"/>
                <a:gd name="connsiteX46" fmla="*/ 102595 w 804854"/>
                <a:gd name="connsiteY46" fmla="*/ 369065 h 551945"/>
                <a:gd name="connsiteX47" fmla="*/ 44074 w 804854"/>
                <a:gd name="connsiteY47" fmla="*/ 354435 h 551945"/>
                <a:gd name="connsiteX48" fmla="*/ 22128 w 804854"/>
                <a:gd name="connsiteY48" fmla="*/ 339805 h 551945"/>
                <a:gd name="connsiteX49" fmla="*/ 182 w 804854"/>
                <a:gd name="connsiteY49" fmla="*/ 347120 h 551945"/>
                <a:gd name="connsiteX0" fmla="*/ 182 w 804854"/>
                <a:gd name="connsiteY0" fmla="*/ 347120 h 569758"/>
                <a:gd name="connsiteX1" fmla="*/ 36758 w 804854"/>
                <a:gd name="connsiteY1" fmla="*/ 317859 h 569758"/>
                <a:gd name="connsiteX2" fmla="*/ 44074 w 804854"/>
                <a:gd name="connsiteY2" fmla="*/ 281283 h 569758"/>
                <a:gd name="connsiteX3" fmla="*/ 58704 w 804854"/>
                <a:gd name="connsiteY3" fmla="*/ 237392 h 569758"/>
                <a:gd name="connsiteX4" fmla="*/ 73334 w 804854"/>
                <a:gd name="connsiteY4" fmla="*/ 178870 h 569758"/>
                <a:gd name="connsiteX5" fmla="*/ 80650 w 804854"/>
                <a:gd name="connsiteY5" fmla="*/ 156925 h 569758"/>
                <a:gd name="connsiteX6" fmla="*/ 95280 w 804854"/>
                <a:gd name="connsiteY6" fmla="*/ 134979 h 569758"/>
                <a:gd name="connsiteX7" fmla="*/ 117226 w 804854"/>
                <a:gd name="connsiteY7" fmla="*/ 127664 h 569758"/>
                <a:gd name="connsiteX8" fmla="*/ 219638 w 804854"/>
                <a:gd name="connsiteY8" fmla="*/ 134979 h 569758"/>
                <a:gd name="connsiteX9" fmla="*/ 263530 w 804854"/>
                <a:gd name="connsiteY9" fmla="*/ 149609 h 569758"/>
                <a:gd name="connsiteX10" fmla="*/ 424464 w 804854"/>
                <a:gd name="connsiteY10" fmla="*/ 142294 h 569758"/>
                <a:gd name="connsiteX11" fmla="*/ 446410 w 804854"/>
                <a:gd name="connsiteY11" fmla="*/ 127664 h 569758"/>
                <a:gd name="connsiteX12" fmla="*/ 475670 w 804854"/>
                <a:gd name="connsiteY12" fmla="*/ 91088 h 569758"/>
                <a:gd name="connsiteX13" fmla="*/ 482986 w 804854"/>
                <a:gd name="connsiteY13" fmla="*/ 69142 h 569758"/>
                <a:gd name="connsiteX14" fmla="*/ 512246 w 804854"/>
                <a:gd name="connsiteY14" fmla="*/ 32566 h 569758"/>
                <a:gd name="connsiteX15" fmla="*/ 534192 w 804854"/>
                <a:gd name="connsiteY15" fmla="*/ 25251 h 569758"/>
                <a:gd name="connsiteX16" fmla="*/ 556138 w 804854"/>
                <a:gd name="connsiteY16" fmla="*/ 32566 h 569758"/>
                <a:gd name="connsiteX17" fmla="*/ 632282 w 804854"/>
                <a:gd name="connsiteY17" fmla="*/ 313 h 569758"/>
                <a:gd name="connsiteX18" fmla="*/ 651235 w 804854"/>
                <a:gd name="connsiteY18" fmla="*/ 17936 h 569758"/>
                <a:gd name="connsiteX19" fmla="*/ 680496 w 804854"/>
                <a:gd name="connsiteY19" fmla="*/ 76457 h 569758"/>
                <a:gd name="connsiteX20" fmla="*/ 724387 w 804854"/>
                <a:gd name="connsiteY20" fmla="*/ 91088 h 569758"/>
                <a:gd name="connsiteX21" fmla="*/ 731702 w 804854"/>
                <a:gd name="connsiteY21" fmla="*/ 149609 h 569758"/>
                <a:gd name="connsiteX22" fmla="*/ 782909 w 804854"/>
                <a:gd name="connsiteY22" fmla="*/ 156925 h 569758"/>
                <a:gd name="connsiteX23" fmla="*/ 797539 w 804854"/>
                <a:gd name="connsiteY23" fmla="*/ 200816 h 569758"/>
                <a:gd name="connsiteX24" fmla="*/ 790224 w 804854"/>
                <a:gd name="connsiteY24" fmla="*/ 259337 h 569758"/>
                <a:gd name="connsiteX25" fmla="*/ 782909 w 804854"/>
                <a:gd name="connsiteY25" fmla="*/ 281283 h 569758"/>
                <a:gd name="connsiteX26" fmla="*/ 790224 w 804854"/>
                <a:gd name="connsiteY26" fmla="*/ 412957 h 569758"/>
                <a:gd name="connsiteX27" fmla="*/ 804854 w 804854"/>
                <a:gd name="connsiteY27" fmla="*/ 456848 h 569758"/>
                <a:gd name="connsiteX28" fmla="*/ 782909 w 804854"/>
                <a:gd name="connsiteY28" fmla="*/ 471478 h 569758"/>
                <a:gd name="connsiteX29" fmla="*/ 731702 w 804854"/>
                <a:gd name="connsiteY29" fmla="*/ 478793 h 569758"/>
                <a:gd name="connsiteX30" fmla="*/ 709757 w 804854"/>
                <a:gd name="connsiteY30" fmla="*/ 486109 h 569758"/>
                <a:gd name="connsiteX31" fmla="*/ 695126 w 804854"/>
                <a:gd name="connsiteY31" fmla="*/ 500739 h 569758"/>
                <a:gd name="connsiteX32" fmla="*/ 643920 w 804854"/>
                <a:gd name="connsiteY32" fmla="*/ 515369 h 569758"/>
                <a:gd name="connsiteX33" fmla="*/ 621974 w 804854"/>
                <a:gd name="connsiteY33" fmla="*/ 522685 h 569758"/>
                <a:gd name="connsiteX34" fmla="*/ 592714 w 804854"/>
                <a:gd name="connsiteY34" fmla="*/ 530000 h 569758"/>
                <a:gd name="connsiteX35" fmla="*/ 548822 w 804854"/>
                <a:gd name="connsiteY35" fmla="*/ 544630 h 569758"/>
                <a:gd name="connsiteX36" fmla="*/ 526877 w 804854"/>
                <a:gd name="connsiteY36" fmla="*/ 569758 h 569758"/>
                <a:gd name="connsiteX37" fmla="*/ 482986 w 804854"/>
                <a:gd name="connsiteY37" fmla="*/ 544630 h 569758"/>
                <a:gd name="connsiteX38" fmla="*/ 461040 w 804854"/>
                <a:gd name="connsiteY38" fmla="*/ 508054 h 569758"/>
                <a:gd name="connsiteX39" fmla="*/ 329366 w 804854"/>
                <a:gd name="connsiteY39" fmla="*/ 500739 h 569758"/>
                <a:gd name="connsiteX40" fmla="*/ 314736 w 804854"/>
                <a:gd name="connsiteY40" fmla="*/ 471478 h 569758"/>
                <a:gd name="connsiteX41" fmla="*/ 263530 w 804854"/>
                <a:gd name="connsiteY41" fmla="*/ 464163 h 569758"/>
                <a:gd name="connsiteX42" fmla="*/ 241584 w 804854"/>
                <a:gd name="connsiteY42" fmla="*/ 456848 h 569758"/>
                <a:gd name="connsiteX43" fmla="*/ 219638 w 804854"/>
                <a:gd name="connsiteY43" fmla="*/ 442217 h 569758"/>
                <a:gd name="connsiteX44" fmla="*/ 139171 w 804854"/>
                <a:gd name="connsiteY44" fmla="*/ 427587 h 569758"/>
                <a:gd name="connsiteX45" fmla="*/ 124541 w 804854"/>
                <a:gd name="connsiteY45" fmla="*/ 405641 h 569758"/>
                <a:gd name="connsiteX46" fmla="*/ 102595 w 804854"/>
                <a:gd name="connsiteY46" fmla="*/ 369065 h 569758"/>
                <a:gd name="connsiteX47" fmla="*/ 44074 w 804854"/>
                <a:gd name="connsiteY47" fmla="*/ 354435 h 569758"/>
                <a:gd name="connsiteX48" fmla="*/ 22128 w 804854"/>
                <a:gd name="connsiteY48" fmla="*/ 339805 h 569758"/>
                <a:gd name="connsiteX49" fmla="*/ 182 w 804854"/>
                <a:gd name="connsiteY49" fmla="*/ 347120 h 569758"/>
                <a:gd name="connsiteX0" fmla="*/ 182 w 804854"/>
                <a:gd name="connsiteY0" fmla="*/ 347120 h 569758"/>
                <a:gd name="connsiteX1" fmla="*/ 36758 w 804854"/>
                <a:gd name="connsiteY1" fmla="*/ 317859 h 569758"/>
                <a:gd name="connsiteX2" fmla="*/ 44074 w 804854"/>
                <a:gd name="connsiteY2" fmla="*/ 281283 h 569758"/>
                <a:gd name="connsiteX3" fmla="*/ 58704 w 804854"/>
                <a:gd name="connsiteY3" fmla="*/ 237392 h 569758"/>
                <a:gd name="connsiteX4" fmla="*/ 73334 w 804854"/>
                <a:gd name="connsiteY4" fmla="*/ 178870 h 569758"/>
                <a:gd name="connsiteX5" fmla="*/ 80650 w 804854"/>
                <a:gd name="connsiteY5" fmla="*/ 156925 h 569758"/>
                <a:gd name="connsiteX6" fmla="*/ 95280 w 804854"/>
                <a:gd name="connsiteY6" fmla="*/ 134979 h 569758"/>
                <a:gd name="connsiteX7" fmla="*/ 117226 w 804854"/>
                <a:gd name="connsiteY7" fmla="*/ 127664 h 569758"/>
                <a:gd name="connsiteX8" fmla="*/ 219638 w 804854"/>
                <a:gd name="connsiteY8" fmla="*/ 134979 h 569758"/>
                <a:gd name="connsiteX9" fmla="*/ 263530 w 804854"/>
                <a:gd name="connsiteY9" fmla="*/ 149609 h 569758"/>
                <a:gd name="connsiteX10" fmla="*/ 424464 w 804854"/>
                <a:gd name="connsiteY10" fmla="*/ 142294 h 569758"/>
                <a:gd name="connsiteX11" fmla="*/ 446410 w 804854"/>
                <a:gd name="connsiteY11" fmla="*/ 127664 h 569758"/>
                <a:gd name="connsiteX12" fmla="*/ 475670 w 804854"/>
                <a:gd name="connsiteY12" fmla="*/ 91088 h 569758"/>
                <a:gd name="connsiteX13" fmla="*/ 482986 w 804854"/>
                <a:gd name="connsiteY13" fmla="*/ 69142 h 569758"/>
                <a:gd name="connsiteX14" fmla="*/ 512246 w 804854"/>
                <a:gd name="connsiteY14" fmla="*/ 32566 h 569758"/>
                <a:gd name="connsiteX15" fmla="*/ 534192 w 804854"/>
                <a:gd name="connsiteY15" fmla="*/ 25251 h 569758"/>
                <a:gd name="connsiteX16" fmla="*/ 556138 w 804854"/>
                <a:gd name="connsiteY16" fmla="*/ 32566 h 569758"/>
                <a:gd name="connsiteX17" fmla="*/ 632282 w 804854"/>
                <a:gd name="connsiteY17" fmla="*/ 313 h 569758"/>
                <a:gd name="connsiteX18" fmla="*/ 651235 w 804854"/>
                <a:gd name="connsiteY18" fmla="*/ 17936 h 569758"/>
                <a:gd name="connsiteX19" fmla="*/ 680496 w 804854"/>
                <a:gd name="connsiteY19" fmla="*/ 76457 h 569758"/>
                <a:gd name="connsiteX20" fmla="*/ 724387 w 804854"/>
                <a:gd name="connsiteY20" fmla="*/ 91088 h 569758"/>
                <a:gd name="connsiteX21" fmla="*/ 731702 w 804854"/>
                <a:gd name="connsiteY21" fmla="*/ 149609 h 569758"/>
                <a:gd name="connsiteX22" fmla="*/ 782909 w 804854"/>
                <a:gd name="connsiteY22" fmla="*/ 156925 h 569758"/>
                <a:gd name="connsiteX23" fmla="*/ 797539 w 804854"/>
                <a:gd name="connsiteY23" fmla="*/ 200816 h 569758"/>
                <a:gd name="connsiteX24" fmla="*/ 790224 w 804854"/>
                <a:gd name="connsiteY24" fmla="*/ 259337 h 569758"/>
                <a:gd name="connsiteX25" fmla="*/ 782909 w 804854"/>
                <a:gd name="connsiteY25" fmla="*/ 281283 h 569758"/>
                <a:gd name="connsiteX26" fmla="*/ 790224 w 804854"/>
                <a:gd name="connsiteY26" fmla="*/ 412957 h 569758"/>
                <a:gd name="connsiteX27" fmla="*/ 804854 w 804854"/>
                <a:gd name="connsiteY27" fmla="*/ 456848 h 569758"/>
                <a:gd name="connsiteX28" fmla="*/ 782909 w 804854"/>
                <a:gd name="connsiteY28" fmla="*/ 471478 h 569758"/>
                <a:gd name="connsiteX29" fmla="*/ 731702 w 804854"/>
                <a:gd name="connsiteY29" fmla="*/ 478793 h 569758"/>
                <a:gd name="connsiteX30" fmla="*/ 709757 w 804854"/>
                <a:gd name="connsiteY30" fmla="*/ 486109 h 569758"/>
                <a:gd name="connsiteX31" fmla="*/ 695126 w 804854"/>
                <a:gd name="connsiteY31" fmla="*/ 500739 h 569758"/>
                <a:gd name="connsiteX32" fmla="*/ 643920 w 804854"/>
                <a:gd name="connsiteY32" fmla="*/ 515369 h 569758"/>
                <a:gd name="connsiteX33" fmla="*/ 621974 w 804854"/>
                <a:gd name="connsiteY33" fmla="*/ 522685 h 569758"/>
                <a:gd name="connsiteX34" fmla="*/ 592714 w 804854"/>
                <a:gd name="connsiteY34" fmla="*/ 530000 h 569758"/>
                <a:gd name="connsiteX35" fmla="*/ 548822 w 804854"/>
                <a:gd name="connsiteY35" fmla="*/ 544630 h 569758"/>
                <a:gd name="connsiteX36" fmla="*/ 526877 w 804854"/>
                <a:gd name="connsiteY36" fmla="*/ 569758 h 569758"/>
                <a:gd name="connsiteX37" fmla="*/ 482986 w 804854"/>
                <a:gd name="connsiteY37" fmla="*/ 544630 h 569758"/>
                <a:gd name="connsiteX38" fmla="*/ 461040 w 804854"/>
                <a:gd name="connsiteY38" fmla="*/ 508054 h 569758"/>
                <a:gd name="connsiteX39" fmla="*/ 353116 w 804854"/>
                <a:gd name="connsiteY39" fmla="*/ 500739 h 569758"/>
                <a:gd name="connsiteX40" fmla="*/ 314736 w 804854"/>
                <a:gd name="connsiteY40" fmla="*/ 471478 h 569758"/>
                <a:gd name="connsiteX41" fmla="*/ 263530 w 804854"/>
                <a:gd name="connsiteY41" fmla="*/ 464163 h 569758"/>
                <a:gd name="connsiteX42" fmla="*/ 241584 w 804854"/>
                <a:gd name="connsiteY42" fmla="*/ 456848 h 569758"/>
                <a:gd name="connsiteX43" fmla="*/ 219638 w 804854"/>
                <a:gd name="connsiteY43" fmla="*/ 442217 h 569758"/>
                <a:gd name="connsiteX44" fmla="*/ 139171 w 804854"/>
                <a:gd name="connsiteY44" fmla="*/ 427587 h 569758"/>
                <a:gd name="connsiteX45" fmla="*/ 124541 w 804854"/>
                <a:gd name="connsiteY45" fmla="*/ 405641 h 569758"/>
                <a:gd name="connsiteX46" fmla="*/ 102595 w 804854"/>
                <a:gd name="connsiteY46" fmla="*/ 369065 h 569758"/>
                <a:gd name="connsiteX47" fmla="*/ 44074 w 804854"/>
                <a:gd name="connsiteY47" fmla="*/ 354435 h 569758"/>
                <a:gd name="connsiteX48" fmla="*/ 22128 w 804854"/>
                <a:gd name="connsiteY48" fmla="*/ 339805 h 569758"/>
                <a:gd name="connsiteX49" fmla="*/ 182 w 804854"/>
                <a:gd name="connsiteY49" fmla="*/ 347120 h 569758"/>
                <a:gd name="connsiteX0" fmla="*/ 182 w 804854"/>
                <a:gd name="connsiteY0" fmla="*/ 347120 h 569758"/>
                <a:gd name="connsiteX1" fmla="*/ 36758 w 804854"/>
                <a:gd name="connsiteY1" fmla="*/ 317859 h 569758"/>
                <a:gd name="connsiteX2" fmla="*/ 44074 w 804854"/>
                <a:gd name="connsiteY2" fmla="*/ 281283 h 569758"/>
                <a:gd name="connsiteX3" fmla="*/ 58704 w 804854"/>
                <a:gd name="connsiteY3" fmla="*/ 237392 h 569758"/>
                <a:gd name="connsiteX4" fmla="*/ 73334 w 804854"/>
                <a:gd name="connsiteY4" fmla="*/ 178870 h 569758"/>
                <a:gd name="connsiteX5" fmla="*/ 80650 w 804854"/>
                <a:gd name="connsiteY5" fmla="*/ 156925 h 569758"/>
                <a:gd name="connsiteX6" fmla="*/ 95280 w 804854"/>
                <a:gd name="connsiteY6" fmla="*/ 134979 h 569758"/>
                <a:gd name="connsiteX7" fmla="*/ 117226 w 804854"/>
                <a:gd name="connsiteY7" fmla="*/ 127664 h 569758"/>
                <a:gd name="connsiteX8" fmla="*/ 219638 w 804854"/>
                <a:gd name="connsiteY8" fmla="*/ 134979 h 569758"/>
                <a:gd name="connsiteX9" fmla="*/ 263530 w 804854"/>
                <a:gd name="connsiteY9" fmla="*/ 149609 h 569758"/>
                <a:gd name="connsiteX10" fmla="*/ 424464 w 804854"/>
                <a:gd name="connsiteY10" fmla="*/ 142294 h 569758"/>
                <a:gd name="connsiteX11" fmla="*/ 446410 w 804854"/>
                <a:gd name="connsiteY11" fmla="*/ 127664 h 569758"/>
                <a:gd name="connsiteX12" fmla="*/ 475670 w 804854"/>
                <a:gd name="connsiteY12" fmla="*/ 91088 h 569758"/>
                <a:gd name="connsiteX13" fmla="*/ 482986 w 804854"/>
                <a:gd name="connsiteY13" fmla="*/ 69142 h 569758"/>
                <a:gd name="connsiteX14" fmla="*/ 512246 w 804854"/>
                <a:gd name="connsiteY14" fmla="*/ 32566 h 569758"/>
                <a:gd name="connsiteX15" fmla="*/ 534192 w 804854"/>
                <a:gd name="connsiteY15" fmla="*/ 25251 h 569758"/>
                <a:gd name="connsiteX16" fmla="*/ 556138 w 804854"/>
                <a:gd name="connsiteY16" fmla="*/ 32566 h 569758"/>
                <a:gd name="connsiteX17" fmla="*/ 632282 w 804854"/>
                <a:gd name="connsiteY17" fmla="*/ 313 h 569758"/>
                <a:gd name="connsiteX18" fmla="*/ 651235 w 804854"/>
                <a:gd name="connsiteY18" fmla="*/ 17936 h 569758"/>
                <a:gd name="connsiteX19" fmla="*/ 680496 w 804854"/>
                <a:gd name="connsiteY19" fmla="*/ 76457 h 569758"/>
                <a:gd name="connsiteX20" fmla="*/ 724387 w 804854"/>
                <a:gd name="connsiteY20" fmla="*/ 91088 h 569758"/>
                <a:gd name="connsiteX21" fmla="*/ 731702 w 804854"/>
                <a:gd name="connsiteY21" fmla="*/ 149609 h 569758"/>
                <a:gd name="connsiteX22" fmla="*/ 782909 w 804854"/>
                <a:gd name="connsiteY22" fmla="*/ 156925 h 569758"/>
                <a:gd name="connsiteX23" fmla="*/ 797539 w 804854"/>
                <a:gd name="connsiteY23" fmla="*/ 200816 h 569758"/>
                <a:gd name="connsiteX24" fmla="*/ 790224 w 804854"/>
                <a:gd name="connsiteY24" fmla="*/ 259337 h 569758"/>
                <a:gd name="connsiteX25" fmla="*/ 782909 w 804854"/>
                <a:gd name="connsiteY25" fmla="*/ 281283 h 569758"/>
                <a:gd name="connsiteX26" fmla="*/ 790224 w 804854"/>
                <a:gd name="connsiteY26" fmla="*/ 412957 h 569758"/>
                <a:gd name="connsiteX27" fmla="*/ 804854 w 804854"/>
                <a:gd name="connsiteY27" fmla="*/ 456848 h 569758"/>
                <a:gd name="connsiteX28" fmla="*/ 782909 w 804854"/>
                <a:gd name="connsiteY28" fmla="*/ 471478 h 569758"/>
                <a:gd name="connsiteX29" fmla="*/ 731702 w 804854"/>
                <a:gd name="connsiteY29" fmla="*/ 478793 h 569758"/>
                <a:gd name="connsiteX30" fmla="*/ 709757 w 804854"/>
                <a:gd name="connsiteY30" fmla="*/ 486109 h 569758"/>
                <a:gd name="connsiteX31" fmla="*/ 695126 w 804854"/>
                <a:gd name="connsiteY31" fmla="*/ 500739 h 569758"/>
                <a:gd name="connsiteX32" fmla="*/ 643920 w 804854"/>
                <a:gd name="connsiteY32" fmla="*/ 515369 h 569758"/>
                <a:gd name="connsiteX33" fmla="*/ 621974 w 804854"/>
                <a:gd name="connsiteY33" fmla="*/ 522685 h 569758"/>
                <a:gd name="connsiteX34" fmla="*/ 592714 w 804854"/>
                <a:gd name="connsiteY34" fmla="*/ 530000 h 569758"/>
                <a:gd name="connsiteX35" fmla="*/ 548822 w 804854"/>
                <a:gd name="connsiteY35" fmla="*/ 544630 h 569758"/>
                <a:gd name="connsiteX36" fmla="*/ 526877 w 804854"/>
                <a:gd name="connsiteY36" fmla="*/ 569758 h 569758"/>
                <a:gd name="connsiteX37" fmla="*/ 482986 w 804854"/>
                <a:gd name="connsiteY37" fmla="*/ 544630 h 569758"/>
                <a:gd name="connsiteX38" fmla="*/ 478853 w 804854"/>
                <a:gd name="connsiteY38" fmla="*/ 490241 h 569758"/>
                <a:gd name="connsiteX39" fmla="*/ 353116 w 804854"/>
                <a:gd name="connsiteY39" fmla="*/ 500739 h 569758"/>
                <a:gd name="connsiteX40" fmla="*/ 314736 w 804854"/>
                <a:gd name="connsiteY40" fmla="*/ 471478 h 569758"/>
                <a:gd name="connsiteX41" fmla="*/ 263530 w 804854"/>
                <a:gd name="connsiteY41" fmla="*/ 464163 h 569758"/>
                <a:gd name="connsiteX42" fmla="*/ 241584 w 804854"/>
                <a:gd name="connsiteY42" fmla="*/ 456848 h 569758"/>
                <a:gd name="connsiteX43" fmla="*/ 219638 w 804854"/>
                <a:gd name="connsiteY43" fmla="*/ 442217 h 569758"/>
                <a:gd name="connsiteX44" fmla="*/ 139171 w 804854"/>
                <a:gd name="connsiteY44" fmla="*/ 427587 h 569758"/>
                <a:gd name="connsiteX45" fmla="*/ 124541 w 804854"/>
                <a:gd name="connsiteY45" fmla="*/ 405641 h 569758"/>
                <a:gd name="connsiteX46" fmla="*/ 102595 w 804854"/>
                <a:gd name="connsiteY46" fmla="*/ 369065 h 569758"/>
                <a:gd name="connsiteX47" fmla="*/ 44074 w 804854"/>
                <a:gd name="connsiteY47" fmla="*/ 354435 h 569758"/>
                <a:gd name="connsiteX48" fmla="*/ 22128 w 804854"/>
                <a:gd name="connsiteY48" fmla="*/ 339805 h 569758"/>
                <a:gd name="connsiteX49" fmla="*/ 182 w 804854"/>
                <a:gd name="connsiteY49" fmla="*/ 347120 h 569758"/>
                <a:gd name="connsiteX0" fmla="*/ 182 w 804854"/>
                <a:gd name="connsiteY0" fmla="*/ 347120 h 569758"/>
                <a:gd name="connsiteX1" fmla="*/ 36758 w 804854"/>
                <a:gd name="connsiteY1" fmla="*/ 317859 h 569758"/>
                <a:gd name="connsiteX2" fmla="*/ 44074 w 804854"/>
                <a:gd name="connsiteY2" fmla="*/ 281283 h 569758"/>
                <a:gd name="connsiteX3" fmla="*/ 58704 w 804854"/>
                <a:gd name="connsiteY3" fmla="*/ 237392 h 569758"/>
                <a:gd name="connsiteX4" fmla="*/ 73334 w 804854"/>
                <a:gd name="connsiteY4" fmla="*/ 178870 h 569758"/>
                <a:gd name="connsiteX5" fmla="*/ 80650 w 804854"/>
                <a:gd name="connsiteY5" fmla="*/ 156925 h 569758"/>
                <a:gd name="connsiteX6" fmla="*/ 95280 w 804854"/>
                <a:gd name="connsiteY6" fmla="*/ 134979 h 569758"/>
                <a:gd name="connsiteX7" fmla="*/ 117226 w 804854"/>
                <a:gd name="connsiteY7" fmla="*/ 127664 h 569758"/>
                <a:gd name="connsiteX8" fmla="*/ 219638 w 804854"/>
                <a:gd name="connsiteY8" fmla="*/ 134979 h 569758"/>
                <a:gd name="connsiteX9" fmla="*/ 263530 w 804854"/>
                <a:gd name="connsiteY9" fmla="*/ 149609 h 569758"/>
                <a:gd name="connsiteX10" fmla="*/ 424464 w 804854"/>
                <a:gd name="connsiteY10" fmla="*/ 142294 h 569758"/>
                <a:gd name="connsiteX11" fmla="*/ 446410 w 804854"/>
                <a:gd name="connsiteY11" fmla="*/ 127664 h 569758"/>
                <a:gd name="connsiteX12" fmla="*/ 475670 w 804854"/>
                <a:gd name="connsiteY12" fmla="*/ 91088 h 569758"/>
                <a:gd name="connsiteX13" fmla="*/ 482986 w 804854"/>
                <a:gd name="connsiteY13" fmla="*/ 69142 h 569758"/>
                <a:gd name="connsiteX14" fmla="*/ 512246 w 804854"/>
                <a:gd name="connsiteY14" fmla="*/ 32566 h 569758"/>
                <a:gd name="connsiteX15" fmla="*/ 534192 w 804854"/>
                <a:gd name="connsiteY15" fmla="*/ 25251 h 569758"/>
                <a:gd name="connsiteX16" fmla="*/ 556138 w 804854"/>
                <a:gd name="connsiteY16" fmla="*/ 32566 h 569758"/>
                <a:gd name="connsiteX17" fmla="*/ 632282 w 804854"/>
                <a:gd name="connsiteY17" fmla="*/ 313 h 569758"/>
                <a:gd name="connsiteX18" fmla="*/ 651235 w 804854"/>
                <a:gd name="connsiteY18" fmla="*/ 17936 h 569758"/>
                <a:gd name="connsiteX19" fmla="*/ 680496 w 804854"/>
                <a:gd name="connsiteY19" fmla="*/ 76457 h 569758"/>
                <a:gd name="connsiteX20" fmla="*/ 724387 w 804854"/>
                <a:gd name="connsiteY20" fmla="*/ 91088 h 569758"/>
                <a:gd name="connsiteX21" fmla="*/ 731702 w 804854"/>
                <a:gd name="connsiteY21" fmla="*/ 149609 h 569758"/>
                <a:gd name="connsiteX22" fmla="*/ 782909 w 804854"/>
                <a:gd name="connsiteY22" fmla="*/ 156925 h 569758"/>
                <a:gd name="connsiteX23" fmla="*/ 797539 w 804854"/>
                <a:gd name="connsiteY23" fmla="*/ 200816 h 569758"/>
                <a:gd name="connsiteX24" fmla="*/ 790224 w 804854"/>
                <a:gd name="connsiteY24" fmla="*/ 259337 h 569758"/>
                <a:gd name="connsiteX25" fmla="*/ 782909 w 804854"/>
                <a:gd name="connsiteY25" fmla="*/ 281283 h 569758"/>
                <a:gd name="connsiteX26" fmla="*/ 790224 w 804854"/>
                <a:gd name="connsiteY26" fmla="*/ 412957 h 569758"/>
                <a:gd name="connsiteX27" fmla="*/ 804854 w 804854"/>
                <a:gd name="connsiteY27" fmla="*/ 456848 h 569758"/>
                <a:gd name="connsiteX28" fmla="*/ 782909 w 804854"/>
                <a:gd name="connsiteY28" fmla="*/ 471478 h 569758"/>
                <a:gd name="connsiteX29" fmla="*/ 731702 w 804854"/>
                <a:gd name="connsiteY29" fmla="*/ 478793 h 569758"/>
                <a:gd name="connsiteX30" fmla="*/ 709757 w 804854"/>
                <a:gd name="connsiteY30" fmla="*/ 486109 h 569758"/>
                <a:gd name="connsiteX31" fmla="*/ 695126 w 804854"/>
                <a:gd name="connsiteY31" fmla="*/ 500739 h 569758"/>
                <a:gd name="connsiteX32" fmla="*/ 643920 w 804854"/>
                <a:gd name="connsiteY32" fmla="*/ 515369 h 569758"/>
                <a:gd name="connsiteX33" fmla="*/ 621974 w 804854"/>
                <a:gd name="connsiteY33" fmla="*/ 522685 h 569758"/>
                <a:gd name="connsiteX34" fmla="*/ 592714 w 804854"/>
                <a:gd name="connsiteY34" fmla="*/ 530000 h 569758"/>
                <a:gd name="connsiteX35" fmla="*/ 548822 w 804854"/>
                <a:gd name="connsiteY35" fmla="*/ 544630 h 569758"/>
                <a:gd name="connsiteX36" fmla="*/ 526877 w 804854"/>
                <a:gd name="connsiteY36" fmla="*/ 569758 h 569758"/>
                <a:gd name="connsiteX37" fmla="*/ 482986 w 804854"/>
                <a:gd name="connsiteY37" fmla="*/ 544630 h 569758"/>
                <a:gd name="connsiteX38" fmla="*/ 478853 w 804854"/>
                <a:gd name="connsiteY38" fmla="*/ 490241 h 569758"/>
                <a:gd name="connsiteX39" fmla="*/ 370929 w 804854"/>
                <a:gd name="connsiteY39" fmla="*/ 506677 h 569758"/>
                <a:gd name="connsiteX40" fmla="*/ 314736 w 804854"/>
                <a:gd name="connsiteY40" fmla="*/ 471478 h 569758"/>
                <a:gd name="connsiteX41" fmla="*/ 263530 w 804854"/>
                <a:gd name="connsiteY41" fmla="*/ 464163 h 569758"/>
                <a:gd name="connsiteX42" fmla="*/ 241584 w 804854"/>
                <a:gd name="connsiteY42" fmla="*/ 456848 h 569758"/>
                <a:gd name="connsiteX43" fmla="*/ 219638 w 804854"/>
                <a:gd name="connsiteY43" fmla="*/ 442217 h 569758"/>
                <a:gd name="connsiteX44" fmla="*/ 139171 w 804854"/>
                <a:gd name="connsiteY44" fmla="*/ 427587 h 569758"/>
                <a:gd name="connsiteX45" fmla="*/ 124541 w 804854"/>
                <a:gd name="connsiteY45" fmla="*/ 405641 h 569758"/>
                <a:gd name="connsiteX46" fmla="*/ 102595 w 804854"/>
                <a:gd name="connsiteY46" fmla="*/ 369065 h 569758"/>
                <a:gd name="connsiteX47" fmla="*/ 44074 w 804854"/>
                <a:gd name="connsiteY47" fmla="*/ 354435 h 569758"/>
                <a:gd name="connsiteX48" fmla="*/ 22128 w 804854"/>
                <a:gd name="connsiteY48" fmla="*/ 339805 h 569758"/>
                <a:gd name="connsiteX49" fmla="*/ 182 w 804854"/>
                <a:gd name="connsiteY49" fmla="*/ 347120 h 569758"/>
                <a:gd name="connsiteX0" fmla="*/ 182 w 804854"/>
                <a:gd name="connsiteY0" fmla="*/ 347120 h 569794"/>
                <a:gd name="connsiteX1" fmla="*/ 36758 w 804854"/>
                <a:gd name="connsiteY1" fmla="*/ 317859 h 569794"/>
                <a:gd name="connsiteX2" fmla="*/ 44074 w 804854"/>
                <a:gd name="connsiteY2" fmla="*/ 281283 h 569794"/>
                <a:gd name="connsiteX3" fmla="*/ 58704 w 804854"/>
                <a:gd name="connsiteY3" fmla="*/ 237392 h 569794"/>
                <a:gd name="connsiteX4" fmla="*/ 73334 w 804854"/>
                <a:gd name="connsiteY4" fmla="*/ 178870 h 569794"/>
                <a:gd name="connsiteX5" fmla="*/ 80650 w 804854"/>
                <a:gd name="connsiteY5" fmla="*/ 156925 h 569794"/>
                <a:gd name="connsiteX6" fmla="*/ 95280 w 804854"/>
                <a:gd name="connsiteY6" fmla="*/ 134979 h 569794"/>
                <a:gd name="connsiteX7" fmla="*/ 117226 w 804854"/>
                <a:gd name="connsiteY7" fmla="*/ 127664 h 569794"/>
                <a:gd name="connsiteX8" fmla="*/ 219638 w 804854"/>
                <a:gd name="connsiteY8" fmla="*/ 134979 h 569794"/>
                <a:gd name="connsiteX9" fmla="*/ 263530 w 804854"/>
                <a:gd name="connsiteY9" fmla="*/ 149609 h 569794"/>
                <a:gd name="connsiteX10" fmla="*/ 424464 w 804854"/>
                <a:gd name="connsiteY10" fmla="*/ 142294 h 569794"/>
                <a:gd name="connsiteX11" fmla="*/ 446410 w 804854"/>
                <a:gd name="connsiteY11" fmla="*/ 127664 h 569794"/>
                <a:gd name="connsiteX12" fmla="*/ 475670 w 804854"/>
                <a:gd name="connsiteY12" fmla="*/ 91088 h 569794"/>
                <a:gd name="connsiteX13" fmla="*/ 482986 w 804854"/>
                <a:gd name="connsiteY13" fmla="*/ 69142 h 569794"/>
                <a:gd name="connsiteX14" fmla="*/ 512246 w 804854"/>
                <a:gd name="connsiteY14" fmla="*/ 32566 h 569794"/>
                <a:gd name="connsiteX15" fmla="*/ 534192 w 804854"/>
                <a:gd name="connsiteY15" fmla="*/ 25251 h 569794"/>
                <a:gd name="connsiteX16" fmla="*/ 556138 w 804854"/>
                <a:gd name="connsiteY16" fmla="*/ 32566 h 569794"/>
                <a:gd name="connsiteX17" fmla="*/ 632282 w 804854"/>
                <a:gd name="connsiteY17" fmla="*/ 313 h 569794"/>
                <a:gd name="connsiteX18" fmla="*/ 651235 w 804854"/>
                <a:gd name="connsiteY18" fmla="*/ 17936 h 569794"/>
                <a:gd name="connsiteX19" fmla="*/ 680496 w 804854"/>
                <a:gd name="connsiteY19" fmla="*/ 76457 h 569794"/>
                <a:gd name="connsiteX20" fmla="*/ 724387 w 804854"/>
                <a:gd name="connsiteY20" fmla="*/ 91088 h 569794"/>
                <a:gd name="connsiteX21" fmla="*/ 731702 w 804854"/>
                <a:gd name="connsiteY21" fmla="*/ 149609 h 569794"/>
                <a:gd name="connsiteX22" fmla="*/ 782909 w 804854"/>
                <a:gd name="connsiteY22" fmla="*/ 156925 h 569794"/>
                <a:gd name="connsiteX23" fmla="*/ 797539 w 804854"/>
                <a:gd name="connsiteY23" fmla="*/ 200816 h 569794"/>
                <a:gd name="connsiteX24" fmla="*/ 790224 w 804854"/>
                <a:gd name="connsiteY24" fmla="*/ 259337 h 569794"/>
                <a:gd name="connsiteX25" fmla="*/ 782909 w 804854"/>
                <a:gd name="connsiteY25" fmla="*/ 281283 h 569794"/>
                <a:gd name="connsiteX26" fmla="*/ 790224 w 804854"/>
                <a:gd name="connsiteY26" fmla="*/ 412957 h 569794"/>
                <a:gd name="connsiteX27" fmla="*/ 804854 w 804854"/>
                <a:gd name="connsiteY27" fmla="*/ 456848 h 569794"/>
                <a:gd name="connsiteX28" fmla="*/ 782909 w 804854"/>
                <a:gd name="connsiteY28" fmla="*/ 471478 h 569794"/>
                <a:gd name="connsiteX29" fmla="*/ 731702 w 804854"/>
                <a:gd name="connsiteY29" fmla="*/ 478793 h 569794"/>
                <a:gd name="connsiteX30" fmla="*/ 709757 w 804854"/>
                <a:gd name="connsiteY30" fmla="*/ 486109 h 569794"/>
                <a:gd name="connsiteX31" fmla="*/ 695126 w 804854"/>
                <a:gd name="connsiteY31" fmla="*/ 500739 h 569794"/>
                <a:gd name="connsiteX32" fmla="*/ 643920 w 804854"/>
                <a:gd name="connsiteY32" fmla="*/ 515369 h 569794"/>
                <a:gd name="connsiteX33" fmla="*/ 621974 w 804854"/>
                <a:gd name="connsiteY33" fmla="*/ 522685 h 569794"/>
                <a:gd name="connsiteX34" fmla="*/ 592714 w 804854"/>
                <a:gd name="connsiteY34" fmla="*/ 530000 h 569794"/>
                <a:gd name="connsiteX35" fmla="*/ 548822 w 804854"/>
                <a:gd name="connsiteY35" fmla="*/ 544630 h 569794"/>
                <a:gd name="connsiteX36" fmla="*/ 526877 w 804854"/>
                <a:gd name="connsiteY36" fmla="*/ 569758 h 569794"/>
                <a:gd name="connsiteX37" fmla="*/ 500799 w 804854"/>
                <a:gd name="connsiteY37" fmla="*/ 538693 h 569794"/>
                <a:gd name="connsiteX38" fmla="*/ 478853 w 804854"/>
                <a:gd name="connsiteY38" fmla="*/ 490241 h 569794"/>
                <a:gd name="connsiteX39" fmla="*/ 370929 w 804854"/>
                <a:gd name="connsiteY39" fmla="*/ 506677 h 569794"/>
                <a:gd name="connsiteX40" fmla="*/ 314736 w 804854"/>
                <a:gd name="connsiteY40" fmla="*/ 471478 h 569794"/>
                <a:gd name="connsiteX41" fmla="*/ 263530 w 804854"/>
                <a:gd name="connsiteY41" fmla="*/ 464163 h 569794"/>
                <a:gd name="connsiteX42" fmla="*/ 241584 w 804854"/>
                <a:gd name="connsiteY42" fmla="*/ 456848 h 569794"/>
                <a:gd name="connsiteX43" fmla="*/ 219638 w 804854"/>
                <a:gd name="connsiteY43" fmla="*/ 442217 h 569794"/>
                <a:gd name="connsiteX44" fmla="*/ 139171 w 804854"/>
                <a:gd name="connsiteY44" fmla="*/ 427587 h 569794"/>
                <a:gd name="connsiteX45" fmla="*/ 124541 w 804854"/>
                <a:gd name="connsiteY45" fmla="*/ 405641 h 569794"/>
                <a:gd name="connsiteX46" fmla="*/ 102595 w 804854"/>
                <a:gd name="connsiteY46" fmla="*/ 369065 h 569794"/>
                <a:gd name="connsiteX47" fmla="*/ 44074 w 804854"/>
                <a:gd name="connsiteY47" fmla="*/ 354435 h 569794"/>
                <a:gd name="connsiteX48" fmla="*/ 22128 w 804854"/>
                <a:gd name="connsiteY48" fmla="*/ 339805 h 569794"/>
                <a:gd name="connsiteX49" fmla="*/ 182 w 804854"/>
                <a:gd name="connsiteY49" fmla="*/ 347120 h 569794"/>
                <a:gd name="connsiteX0" fmla="*/ 182 w 808992"/>
                <a:gd name="connsiteY0" fmla="*/ 347120 h 569794"/>
                <a:gd name="connsiteX1" fmla="*/ 36758 w 808992"/>
                <a:gd name="connsiteY1" fmla="*/ 317859 h 569794"/>
                <a:gd name="connsiteX2" fmla="*/ 44074 w 808992"/>
                <a:gd name="connsiteY2" fmla="*/ 281283 h 569794"/>
                <a:gd name="connsiteX3" fmla="*/ 58704 w 808992"/>
                <a:gd name="connsiteY3" fmla="*/ 237392 h 569794"/>
                <a:gd name="connsiteX4" fmla="*/ 73334 w 808992"/>
                <a:gd name="connsiteY4" fmla="*/ 178870 h 569794"/>
                <a:gd name="connsiteX5" fmla="*/ 80650 w 808992"/>
                <a:gd name="connsiteY5" fmla="*/ 156925 h 569794"/>
                <a:gd name="connsiteX6" fmla="*/ 95280 w 808992"/>
                <a:gd name="connsiteY6" fmla="*/ 134979 h 569794"/>
                <a:gd name="connsiteX7" fmla="*/ 117226 w 808992"/>
                <a:gd name="connsiteY7" fmla="*/ 127664 h 569794"/>
                <a:gd name="connsiteX8" fmla="*/ 219638 w 808992"/>
                <a:gd name="connsiteY8" fmla="*/ 134979 h 569794"/>
                <a:gd name="connsiteX9" fmla="*/ 263530 w 808992"/>
                <a:gd name="connsiteY9" fmla="*/ 149609 h 569794"/>
                <a:gd name="connsiteX10" fmla="*/ 424464 w 808992"/>
                <a:gd name="connsiteY10" fmla="*/ 142294 h 569794"/>
                <a:gd name="connsiteX11" fmla="*/ 446410 w 808992"/>
                <a:gd name="connsiteY11" fmla="*/ 127664 h 569794"/>
                <a:gd name="connsiteX12" fmla="*/ 475670 w 808992"/>
                <a:gd name="connsiteY12" fmla="*/ 91088 h 569794"/>
                <a:gd name="connsiteX13" fmla="*/ 482986 w 808992"/>
                <a:gd name="connsiteY13" fmla="*/ 69142 h 569794"/>
                <a:gd name="connsiteX14" fmla="*/ 512246 w 808992"/>
                <a:gd name="connsiteY14" fmla="*/ 32566 h 569794"/>
                <a:gd name="connsiteX15" fmla="*/ 534192 w 808992"/>
                <a:gd name="connsiteY15" fmla="*/ 25251 h 569794"/>
                <a:gd name="connsiteX16" fmla="*/ 556138 w 808992"/>
                <a:gd name="connsiteY16" fmla="*/ 32566 h 569794"/>
                <a:gd name="connsiteX17" fmla="*/ 632282 w 808992"/>
                <a:gd name="connsiteY17" fmla="*/ 313 h 569794"/>
                <a:gd name="connsiteX18" fmla="*/ 651235 w 808992"/>
                <a:gd name="connsiteY18" fmla="*/ 17936 h 569794"/>
                <a:gd name="connsiteX19" fmla="*/ 680496 w 808992"/>
                <a:gd name="connsiteY19" fmla="*/ 76457 h 569794"/>
                <a:gd name="connsiteX20" fmla="*/ 724387 w 808992"/>
                <a:gd name="connsiteY20" fmla="*/ 91088 h 569794"/>
                <a:gd name="connsiteX21" fmla="*/ 731702 w 808992"/>
                <a:gd name="connsiteY21" fmla="*/ 149609 h 569794"/>
                <a:gd name="connsiteX22" fmla="*/ 782909 w 808992"/>
                <a:gd name="connsiteY22" fmla="*/ 156925 h 569794"/>
                <a:gd name="connsiteX23" fmla="*/ 797539 w 808992"/>
                <a:gd name="connsiteY23" fmla="*/ 200816 h 569794"/>
                <a:gd name="connsiteX24" fmla="*/ 790224 w 808992"/>
                <a:gd name="connsiteY24" fmla="*/ 259337 h 569794"/>
                <a:gd name="connsiteX25" fmla="*/ 782909 w 808992"/>
                <a:gd name="connsiteY25" fmla="*/ 281283 h 569794"/>
                <a:gd name="connsiteX26" fmla="*/ 808037 w 808992"/>
                <a:gd name="connsiteY26" fmla="*/ 407020 h 569794"/>
                <a:gd name="connsiteX27" fmla="*/ 804854 w 808992"/>
                <a:gd name="connsiteY27" fmla="*/ 456848 h 569794"/>
                <a:gd name="connsiteX28" fmla="*/ 782909 w 808992"/>
                <a:gd name="connsiteY28" fmla="*/ 471478 h 569794"/>
                <a:gd name="connsiteX29" fmla="*/ 731702 w 808992"/>
                <a:gd name="connsiteY29" fmla="*/ 478793 h 569794"/>
                <a:gd name="connsiteX30" fmla="*/ 709757 w 808992"/>
                <a:gd name="connsiteY30" fmla="*/ 486109 h 569794"/>
                <a:gd name="connsiteX31" fmla="*/ 695126 w 808992"/>
                <a:gd name="connsiteY31" fmla="*/ 500739 h 569794"/>
                <a:gd name="connsiteX32" fmla="*/ 643920 w 808992"/>
                <a:gd name="connsiteY32" fmla="*/ 515369 h 569794"/>
                <a:gd name="connsiteX33" fmla="*/ 621974 w 808992"/>
                <a:gd name="connsiteY33" fmla="*/ 522685 h 569794"/>
                <a:gd name="connsiteX34" fmla="*/ 592714 w 808992"/>
                <a:gd name="connsiteY34" fmla="*/ 530000 h 569794"/>
                <a:gd name="connsiteX35" fmla="*/ 548822 w 808992"/>
                <a:gd name="connsiteY35" fmla="*/ 544630 h 569794"/>
                <a:gd name="connsiteX36" fmla="*/ 526877 w 808992"/>
                <a:gd name="connsiteY36" fmla="*/ 569758 h 569794"/>
                <a:gd name="connsiteX37" fmla="*/ 500799 w 808992"/>
                <a:gd name="connsiteY37" fmla="*/ 538693 h 569794"/>
                <a:gd name="connsiteX38" fmla="*/ 478853 w 808992"/>
                <a:gd name="connsiteY38" fmla="*/ 490241 h 569794"/>
                <a:gd name="connsiteX39" fmla="*/ 370929 w 808992"/>
                <a:gd name="connsiteY39" fmla="*/ 506677 h 569794"/>
                <a:gd name="connsiteX40" fmla="*/ 314736 w 808992"/>
                <a:gd name="connsiteY40" fmla="*/ 471478 h 569794"/>
                <a:gd name="connsiteX41" fmla="*/ 263530 w 808992"/>
                <a:gd name="connsiteY41" fmla="*/ 464163 h 569794"/>
                <a:gd name="connsiteX42" fmla="*/ 241584 w 808992"/>
                <a:gd name="connsiteY42" fmla="*/ 456848 h 569794"/>
                <a:gd name="connsiteX43" fmla="*/ 219638 w 808992"/>
                <a:gd name="connsiteY43" fmla="*/ 442217 h 569794"/>
                <a:gd name="connsiteX44" fmla="*/ 139171 w 808992"/>
                <a:gd name="connsiteY44" fmla="*/ 427587 h 569794"/>
                <a:gd name="connsiteX45" fmla="*/ 124541 w 808992"/>
                <a:gd name="connsiteY45" fmla="*/ 405641 h 569794"/>
                <a:gd name="connsiteX46" fmla="*/ 102595 w 808992"/>
                <a:gd name="connsiteY46" fmla="*/ 369065 h 569794"/>
                <a:gd name="connsiteX47" fmla="*/ 44074 w 808992"/>
                <a:gd name="connsiteY47" fmla="*/ 354435 h 569794"/>
                <a:gd name="connsiteX48" fmla="*/ 22128 w 808992"/>
                <a:gd name="connsiteY48" fmla="*/ 339805 h 569794"/>
                <a:gd name="connsiteX49" fmla="*/ 182 w 808992"/>
                <a:gd name="connsiteY49" fmla="*/ 347120 h 569794"/>
                <a:gd name="connsiteX0" fmla="*/ 182 w 808992"/>
                <a:gd name="connsiteY0" fmla="*/ 347120 h 569794"/>
                <a:gd name="connsiteX1" fmla="*/ 36758 w 808992"/>
                <a:gd name="connsiteY1" fmla="*/ 317859 h 569794"/>
                <a:gd name="connsiteX2" fmla="*/ 44074 w 808992"/>
                <a:gd name="connsiteY2" fmla="*/ 281283 h 569794"/>
                <a:gd name="connsiteX3" fmla="*/ 58704 w 808992"/>
                <a:gd name="connsiteY3" fmla="*/ 237392 h 569794"/>
                <a:gd name="connsiteX4" fmla="*/ 73334 w 808992"/>
                <a:gd name="connsiteY4" fmla="*/ 178870 h 569794"/>
                <a:gd name="connsiteX5" fmla="*/ 80650 w 808992"/>
                <a:gd name="connsiteY5" fmla="*/ 156925 h 569794"/>
                <a:gd name="connsiteX6" fmla="*/ 95280 w 808992"/>
                <a:gd name="connsiteY6" fmla="*/ 134979 h 569794"/>
                <a:gd name="connsiteX7" fmla="*/ 117226 w 808992"/>
                <a:gd name="connsiteY7" fmla="*/ 127664 h 569794"/>
                <a:gd name="connsiteX8" fmla="*/ 219638 w 808992"/>
                <a:gd name="connsiteY8" fmla="*/ 134979 h 569794"/>
                <a:gd name="connsiteX9" fmla="*/ 251655 w 808992"/>
                <a:gd name="connsiteY9" fmla="*/ 78357 h 569794"/>
                <a:gd name="connsiteX10" fmla="*/ 424464 w 808992"/>
                <a:gd name="connsiteY10" fmla="*/ 142294 h 569794"/>
                <a:gd name="connsiteX11" fmla="*/ 446410 w 808992"/>
                <a:gd name="connsiteY11" fmla="*/ 127664 h 569794"/>
                <a:gd name="connsiteX12" fmla="*/ 475670 w 808992"/>
                <a:gd name="connsiteY12" fmla="*/ 91088 h 569794"/>
                <a:gd name="connsiteX13" fmla="*/ 482986 w 808992"/>
                <a:gd name="connsiteY13" fmla="*/ 69142 h 569794"/>
                <a:gd name="connsiteX14" fmla="*/ 512246 w 808992"/>
                <a:gd name="connsiteY14" fmla="*/ 32566 h 569794"/>
                <a:gd name="connsiteX15" fmla="*/ 534192 w 808992"/>
                <a:gd name="connsiteY15" fmla="*/ 25251 h 569794"/>
                <a:gd name="connsiteX16" fmla="*/ 556138 w 808992"/>
                <a:gd name="connsiteY16" fmla="*/ 32566 h 569794"/>
                <a:gd name="connsiteX17" fmla="*/ 632282 w 808992"/>
                <a:gd name="connsiteY17" fmla="*/ 313 h 569794"/>
                <a:gd name="connsiteX18" fmla="*/ 651235 w 808992"/>
                <a:gd name="connsiteY18" fmla="*/ 17936 h 569794"/>
                <a:gd name="connsiteX19" fmla="*/ 680496 w 808992"/>
                <a:gd name="connsiteY19" fmla="*/ 76457 h 569794"/>
                <a:gd name="connsiteX20" fmla="*/ 724387 w 808992"/>
                <a:gd name="connsiteY20" fmla="*/ 91088 h 569794"/>
                <a:gd name="connsiteX21" fmla="*/ 731702 w 808992"/>
                <a:gd name="connsiteY21" fmla="*/ 149609 h 569794"/>
                <a:gd name="connsiteX22" fmla="*/ 782909 w 808992"/>
                <a:gd name="connsiteY22" fmla="*/ 156925 h 569794"/>
                <a:gd name="connsiteX23" fmla="*/ 797539 w 808992"/>
                <a:gd name="connsiteY23" fmla="*/ 200816 h 569794"/>
                <a:gd name="connsiteX24" fmla="*/ 790224 w 808992"/>
                <a:gd name="connsiteY24" fmla="*/ 259337 h 569794"/>
                <a:gd name="connsiteX25" fmla="*/ 782909 w 808992"/>
                <a:gd name="connsiteY25" fmla="*/ 281283 h 569794"/>
                <a:gd name="connsiteX26" fmla="*/ 808037 w 808992"/>
                <a:gd name="connsiteY26" fmla="*/ 407020 h 569794"/>
                <a:gd name="connsiteX27" fmla="*/ 804854 w 808992"/>
                <a:gd name="connsiteY27" fmla="*/ 456848 h 569794"/>
                <a:gd name="connsiteX28" fmla="*/ 782909 w 808992"/>
                <a:gd name="connsiteY28" fmla="*/ 471478 h 569794"/>
                <a:gd name="connsiteX29" fmla="*/ 731702 w 808992"/>
                <a:gd name="connsiteY29" fmla="*/ 478793 h 569794"/>
                <a:gd name="connsiteX30" fmla="*/ 709757 w 808992"/>
                <a:gd name="connsiteY30" fmla="*/ 486109 h 569794"/>
                <a:gd name="connsiteX31" fmla="*/ 695126 w 808992"/>
                <a:gd name="connsiteY31" fmla="*/ 500739 h 569794"/>
                <a:gd name="connsiteX32" fmla="*/ 643920 w 808992"/>
                <a:gd name="connsiteY32" fmla="*/ 515369 h 569794"/>
                <a:gd name="connsiteX33" fmla="*/ 621974 w 808992"/>
                <a:gd name="connsiteY33" fmla="*/ 522685 h 569794"/>
                <a:gd name="connsiteX34" fmla="*/ 592714 w 808992"/>
                <a:gd name="connsiteY34" fmla="*/ 530000 h 569794"/>
                <a:gd name="connsiteX35" fmla="*/ 548822 w 808992"/>
                <a:gd name="connsiteY35" fmla="*/ 544630 h 569794"/>
                <a:gd name="connsiteX36" fmla="*/ 526877 w 808992"/>
                <a:gd name="connsiteY36" fmla="*/ 569758 h 569794"/>
                <a:gd name="connsiteX37" fmla="*/ 500799 w 808992"/>
                <a:gd name="connsiteY37" fmla="*/ 538693 h 569794"/>
                <a:gd name="connsiteX38" fmla="*/ 478853 w 808992"/>
                <a:gd name="connsiteY38" fmla="*/ 490241 h 569794"/>
                <a:gd name="connsiteX39" fmla="*/ 370929 w 808992"/>
                <a:gd name="connsiteY39" fmla="*/ 506677 h 569794"/>
                <a:gd name="connsiteX40" fmla="*/ 314736 w 808992"/>
                <a:gd name="connsiteY40" fmla="*/ 471478 h 569794"/>
                <a:gd name="connsiteX41" fmla="*/ 263530 w 808992"/>
                <a:gd name="connsiteY41" fmla="*/ 464163 h 569794"/>
                <a:gd name="connsiteX42" fmla="*/ 241584 w 808992"/>
                <a:gd name="connsiteY42" fmla="*/ 456848 h 569794"/>
                <a:gd name="connsiteX43" fmla="*/ 219638 w 808992"/>
                <a:gd name="connsiteY43" fmla="*/ 442217 h 569794"/>
                <a:gd name="connsiteX44" fmla="*/ 139171 w 808992"/>
                <a:gd name="connsiteY44" fmla="*/ 427587 h 569794"/>
                <a:gd name="connsiteX45" fmla="*/ 124541 w 808992"/>
                <a:gd name="connsiteY45" fmla="*/ 405641 h 569794"/>
                <a:gd name="connsiteX46" fmla="*/ 102595 w 808992"/>
                <a:gd name="connsiteY46" fmla="*/ 369065 h 569794"/>
                <a:gd name="connsiteX47" fmla="*/ 44074 w 808992"/>
                <a:gd name="connsiteY47" fmla="*/ 354435 h 569794"/>
                <a:gd name="connsiteX48" fmla="*/ 22128 w 808992"/>
                <a:gd name="connsiteY48" fmla="*/ 339805 h 569794"/>
                <a:gd name="connsiteX49" fmla="*/ 182 w 808992"/>
                <a:gd name="connsiteY49" fmla="*/ 347120 h 569794"/>
                <a:gd name="connsiteX0" fmla="*/ 182 w 808992"/>
                <a:gd name="connsiteY0" fmla="*/ 347120 h 569794"/>
                <a:gd name="connsiteX1" fmla="*/ 36758 w 808992"/>
                <a:gd name="connsiteY1" fmla="*/ 317859 h 569794"/>
                <a:gd name="connsiteX2" fmla="*/ 44074 w 808992"/>
                <a:gd name="connsiteY2" fmla="*/ 281283 h 569794"/>
                <a:gd name="connsiteX3" fmla="*/ 58704 w 808992"/>
                <a:gd name="connsiteY3" fmla="*/ 237392 h 569794"/>
                <a:gd name="connsiteX4" fmla="*/ 73334 w 808992"/>
                <a:gd name="connsiteY4" fmla="*/ 178870 h 569794"/>
                <a:gd name="connsiteX5" fmla="*/ 80650 w 808992"/>
                <a:gd name="connsiteY5" fmla="*/ 156925 h 569794"/>
                <a:gd name="connsiteX6" fmla="*/ 95280 w 808992"/>
                <a:gd name="connsiteY6" fmla="*/ 134979 h 569794"/>
                <a:gd name="connsiteX7" fmla="*/ 117226 w 808992"/>
                <a:gd name="connsiteY7" fmla="*/ 127664 h 569794"/>
                <a:gd name="connsiteX8" fmla="*/ 219638 w 808992"/>
                <a:gd name="connsiteY8" fmla="*/ 134979 h 569794"/>
                <a:gd name="connsiteX9" fmla="*/ 251655 w 808992"/>
                <a:gd name="connsiteY9" fmla="*/ 78357 h 569794"/>
                <a:gd name="connsiteX10" fmla="*/ 424464 w 808992"/>
                <a:gd name="connsiteY10" fmla="*/ 142294 h 569794"/>
                <a:gd name="connsiteX11" fmla="*/ 446410 w 808992"/>
                <a:gd name="connsiteY11" fmla="*/ 127664 h 569794"/>
                <a:gd name="connsiteX12" fmla="*/ 475670 w 808992"/>
                <a:gd name="connsiteY12" fmla="*/ 91088 h 569794"/>
                <a:gd name="connsiteX13" fmla="*/ 429547 w 808992"/>
                <a:gd name="connsiteY13" fmla="*/ 15703 h 569794"/>
                <a:gd name="connsiteX14" fmla="*/ 512246 w 808992"/>
                <a:gd name="connsiteY14" fmla="*/ 32566 h 569794"/>
                <a:gd name="connsiteX15" fmla="*/ 534192 w 808992"/>
                <a:gd name="connsiteY15" fmla="*/ 25251 h 569794"/>
                <a:gd name="connsiteX16" fmla="*/ 556138 w 808992"/>
                <a:gd name="connsiteY16" fmla="*/ 32566 h 569794"/>
                <a:gd name="connsiteX17" fmla="*/ 632282 w 808992"/>
                <a:gd name="connsiteY17" fmla="*/ 313 h 569794"/>
                <a:gd name="connsiteX18" fmla="*/ 651235 w 808992"/>
                <a:gd name="connsiteY18" fmla="*/ 17936 h 569794"/>
                <a:gd name="connsiteX19" fmla="*/ 680496 w 808992"/>
                <a:gd name="connsiteY19" fmla="*/ 76457 h 569794"/>
                <a:gd name="connsiteX20" fmla="*/ 724387 w 808992"/>
                <a:gd name="connsiteY20" fmla="*/ 91088 h 569794"/>
                <a:gd name="connsiteX21" fmla="*/ 731702 w 808992"/>
                <a:gd name="connsiteY21" fmla="*/ 149609 h 569794"/>
                <a:gd name="connsiteX22" fmla="*/ 782909 w 808992"/>
                <a:gd name="connsiteY22" fmla="*/ 156925 h 569794"/>
                <a:gd name="connsiteX23" fmla="*/ 797539 w 808992"/>
                <a:gd name="connsiteY23" fmla="*/ 200816 h 569794"/>
                <a:gd name="connsiteX24" fmla="*/ 790224 w 808992"/>
                <a:gd name="connsiteY24" fmla="*/ 259337 h 569794"/>
                <a:gd name="connsiteX25" fmla="*/ 782909 w 808992"/>
                <a:gd name="connsiteY25" fmla="*/ 281283 h 569794"/>
                <a:gd name="connsiteX26" fmla="*/ 808037 w 808992"/>
                <a:gd name="connsiteY26" fmla="*/ 407020 h 569794"/>
                <a:gd name="connsiteX27" fmla="*/ 804854 w 808992"/>
                <a:gd name="connsiteY27" fmla="*/ 456848 h 569794"/>
                <a:gd name="connsiteX28" fmla="*/ 782909 w 808992"/>
                <a:gd name="connsiteY28" fmla="*/ 471478 h 569794"/>
                <a:gd name="connsiteX29" fmla="*/ 731702 w 808992"/>
                <a:gd name="connsiteY29" fmla="*/ 478793 h 569794"/>
                <a:gd name="connsiteX30" fmla="*/ 709757 w 808992"/>
                <a:gd name="connsiteY30" fmla="*/ 486109 h 569794"/>
                <a:gd name="connsiteX31" fmla="*/ 695126 w 808992"/>
                <a:gd name="connsiteY31" fmla="*/ 500739 h 569794"/>
                <a:gd name="connsiteX32" fmla="*/ 643920 w 808992"/>
                <a:gd name="connsiteY32" fmla="*/ 515369 h 569794"/>
                <a:gd name="connsiteX33" fmla="*/ 621974 w 808992"/>
                <a:gd name="connsiteY33" fmla="*/ 522685 h 569794"/>
                <a:gd name="connsiteX34" fmla="*/ 592714 w 808992"/>
                <a:gd name="connsiteY34" fmla="*/ 530000 h 569794"/>
                <a:gd name="connsiteX35" fmla="*/ 548822 w 808992"/>
                <a:gd name="connsiteY35" fmla="*/ 544630 h 569794"/>
                <a:gd name="connsiteX36" fmla="*/ 526877 w 808992"/>
                <a:gd name="connsiteY36" fmla="*/ 569758 h 569794"/>
                <a:gd name="connsiteX37" fmla="*/ 500799 w 808992"/>
                <a:gd name="connsiteY37" fmla="*/ 538693 h 569794"/>
                <a:gd name="connsiteX38" fmla="*/ 478853 w 808992"/>
                <a:gd name="connsiteY38" fmla="*/ 490241 h 569794"/>
                <a:gd name="connsiteX39" fmla="*/ 370929 w 808992"/>
                <a:gd name="connsiteY39" fmla="*/ 506677 h 569794"/>
                <a:gd name="connsiteX40" fmla="*/ 314736 w 808992"/>
                <a:gd name="connsiteY40" fmla="*/ 471478 h 569794"/>
                <a:gd name="connsiteX41" fmla="*/ 263530 w 808992"/>
                <a:gd name="connsiteY41" fmla="*/ 464163 h 569794"/>
                <a:gd name="connsiteX42" fmla="*/ 241584 w 808992"/>
                <a:gd name="connsiteY42" fmla="*/ 456848 h 569794"/>
                <a:gd name="connsiteX43" fmla="*/ 219638 w 808992"/>
                <a:gd name="connsiteY43" fmla="*/ 442217 h 569794"/>
                <a:gd name="connsiteX44" fmla="*/ 139171 w 808992"/>
                <a:gd name="connsiteY44" fmla="*/ 427587 h 569794"/>
                <a:gd name="connsiteX45" fmla="*/ 124541 w 808992"/>
                <a:gd name="connsiteY45" fmla="*/ 405641 h 569794"/>
                <a:gd name="connsiteX46" fmla="*/ 102595 w 808992"/>
                <a:gd name="connsiteY46" fmla="*/ 369065 h 569794"/>
                <a:gd name="connsiteX47" fmla="*/ 44074 w 808992"/>
                <a:gd name="connsiteY47" fmla="*/ 354435 h 569794"/>
                <a:gd name="connsiteX48" fmla="*/ 22128 w 808992"/>
                <a:gd name="connsiteY48" fmla="*/ 339805 h 569794"/>
                <a:gd name="connsiteX49" fmla="*/ 182 w 808992"/>
                <a:gd name="connsiteY49" fmla="*/ 347120 h 569794"/>
                <a:gd name="connsiteX0" fmla="*/ 182 w 808992"/>
                <a:gd name="connsiteY0" fmla="*/ 347120 h 569794"/>
                <a:gd name="connsiteX1" fmla="*/ 36758 w 808992"/>
                <a:gd name="connsiteY1" fmla="*/ 317859 h 569794"/>
                <a:gd name="connsiteX2" fmla="*/ 44074 w 808992"/>
                <a:gd name="connsiteY2" fmla="*/ 281283 h 569794"/>
                <a:gd name="connsiteX3" fmla="*/ 58704 w 808992"/>
                <a:gd name="connsiteY3" fmla="*/ 237392 h 569794"/>
                <a:gd name="connsiteX4" fmla="*/ 73334 w 808992"/>
                <a:gd name="connsiteY4" fmla="*/ 178870 h 569794"/>
                <a:gd name="connsiteX5" fmla="*/ 80650 w 808992"/>
                <a:gd name="connsiteY5" fmla="*/ 156925 h 569794"/>
                <a:gd name="connsiteX6" fmla="*/ 95280 w 808992"/>
                <a:gd name="connsiteY6" fmla="*/ 134979 h 569794"/>
                <a:gd name="connsiteX7" fmla="*/ 117226 w 808992"/>
                <a:gd name="connsiteY7" fmla="*/ 127664 h 569794"/>
                <a:gd name="connsiteX8" fmla="*/ 219638 w 808992"/>
                <a:gd name="connsiteY8" fmla="*/ 134979 h 569794"/>
                <a:gd name="connsiteX9" fmla="*/ 251655 w 808992"/>
                <a:gd name="connsiteY9" fmla="*/ 78357 h 569794"/>
                <a:gd name="connsiteX10" fmla="*/ 424464 w 808992"/>
                <a:gd name="connsiteY10" fmla="*/ 142294 h 569794"/>
                <a:gd name="connsiteX11" fmla="*/ 446410 w 808992"/>
                <a:gd name="connsiteY11" fmla="*/ 127664 h 569794"/>
                <a:gd name="connsiteX12" fmla="*/ 410356 w 808992"/>
                <a:gd name="connsiteY12" fmla="*/ 49524 h 569794"/>
                <a:gd name="connsiteX13" fmla="*/ 429547 w 808992"/>
                <a:gd name="connsiteY13" fmla="*/ 15703 h 569794"/>
                <a:gd name="connsiteX14" fmla="*/ 512246 w 808992"/>
                <a:gd name="connsiteY14" fmla="*/ 32566 h 569794"/>
                <a:gd name="connsiteX15" fmla="*/ 534192 w 808992"/>
                <a:gd name="connsiteY15" fmla="*/ 25251 h 569794"/>
                <a:gd name="connsiteX16" fmla="*/ 556138 w 808992"/>
                <a:gd name="connsiteY16" fmla="*/ 32566 h 569794"/>
                <a:gd name="connsiteX17" fmla="*/ 632282 w 808992"/>
                <a:gd name="connsiteY17" fmla="*/ 313 h 569794"/>
                <a:gd name="connsiteX18" fmla="*/ 651235 w 808992"/>
                <a:gd name="connsiteY18" fmla="*/ 17936 h 569794"/>
                <a:gd name="connsiteX19" fmla="*/ 680496 w 808992"/>
                <a:gd name="connsiteY19" fmla="*/ 76457 h 569794"/>
                <a:gd name="connsiteX20" fmla="*/ 724387 w 808992"/>
                <a:gd name="connsiteY20" fmla="*/ 91088 h 569794"/>
                <a:gd name="connsiteX21" fmla="*/ 731702 w 808992"/>
                <a:gd name="connsiteY21" fmla="*/ 149609 h 569794"/>
                <a:gd name="connsiteX22" fmla="*/ 782909 w 808992"/>
                <a:gd name="connsiteY22" fmla="*/ 156925 h 569794"/>
                <a:gd name="connsiteX23" fmla="*/ 797539 w 808992"/>
                <a:gd name="connsiteY23" fmla="*/ 200816 h 569794"/>
                <a:gd name="connsiteX24" fmla="*/ 790224 w 808992"/>
                <a:gd name="connsiteY24" fmla="*/ 259337 h 569794"/>
                <a:gd name="connsiteX25" fmla="*/ 782909 w 808992"/>
                <a:gd name="connsiteY25" fmla="*/ 281283 h 569794"/>
                <a:gd name="connsiteX26" fmla="*/ 808037 w 808992"/>
                <a:gd name="connsiteY26" fmla="*/ 407020 h 569794"/>
                <a:gd name="connsiteX27" fmla="*/ 804854 w 808992"/>
                <a:gd name="connsiteY27" fmla="*/ 456848 h 569794"/>
                <a:gd name="connsiteX28" fmla="*/ 782909 w 808992"/>
                <a:gd name="connsiteY28" fmla="*/ 471478 h 569794"/>
                <a:gd name="connsiteX29" fmla="*/ 731702 w 808992"/>
                <a:gd name="connsiteY29" fmla="*/ 478793 h 569794"/>
                <a:gd name="connsiteX30" fmla="*/ 709757 w 808992"/>
                <a:gd name="connsiteY30" fmla="*/ 486109 h 569794"/>
                <a:gd name="connsiteX31" fmla="*/ 695126 w 808992"/>
                <a:gd name="connsiteY31" fmla="*/ 500739 h 569794"/>
                <a:gd name="connsiteX32" fmla="*/ 643920 w 808992"/>
                <a:gd name="connsiteY32" fmla="*/ 515369 h 569794"/>
                <a:gd name="connsiteX33" fmla="*/ 621974 w 808992"/>
                <a:gd name="connsiteY33" fmla="*/ 522685 h 569794"/>
                <a:gd name="connsiteX34" fmla="*/ 592714 w 808992"/>
                <a:gd name="connsiteY34" fmla="*/ 530000 h 569794"/>
                <a:gd name="connsiteX35" fmla="*/ 548822 w 808992"/>
                <a:gd name="connsiteY35" fmla="*/ 544630 h 569794"/>
                <a:gd name="connsiteX36" fmla="*/ 526877 w 808992"/>
                <a:gd name="connsiteY36" fmla="*/ 569758 h 569794"/>
                <a:gd name="connsiteX37" fmla="*/ 500799 w 808992"/>
                <a:gd name="connsiteY37" fmla="*/ 538693 h 569794"/>
                <a:gd name="connsiteX38" fmla="*/ 478853 w 808992"/>
                <a:gd name="connsiteY38" fmla="*/ 490241 h 569794"/>
                <a:gd name="connsiteX39" fmla="*/ 370929 w 808992"/>
                <a:gd name="connsiteY39" fmla="*/ 506677 h 569794"/>
                <a:gd name="connsiteX40" fmla="*/ 314736 w 808992"/>
                <a:gd name="connsiteY40" fmla="*/ 471478 h 569794"/>
                <a:gd name="connsiteX41" fmla="*/ 263530 w 808992"/>
                <a:gd name="connsiteY41" fmla="*/ 464163 h 569794"/>
                <a:gd name="connsiteX42" fmla="*/ 241584 w 808992"/>
                <a:gd name="connsiteY42" fmla="*/ 456848 h 569794"/>
                <a:gd name="connsiteX43" fmla="*/ 219638 w 808992"/>
                <a:gd name="connsiteY43" fmla="*/ 442217 h 569794"/>
                <a:gd name="connsiteX44" fmla="*/ 139171 w 808992"/>
                <a:gd name="connsiteY44" fmla="*/ 427587 h 569794"/>
                <a:gd name="connsiteX45" fmla="*/ 124541 w 808992"/>
                <a:gd name="connsiteY45" fmla="*/ 405641 h 569794"/>
                <a:gd name="connsiteX46" fmla="*/ 102595 w 808992"/>
                <a:gd name="connsiteY46" fmla="*/ 369065 h 569794"/>
                <a:gd name="connsiteX47" fmla="*/ 44074 w 808992"/>
                <a:gd name="connsiteY47" fmla="*/ 354435 h 569794"/>
                <a:gd name="connsiteX48" fmla="*/ 22128 w 808992"/>
                <a:gd name="connsiteY48" fmla="*/ 339805 h 569794"/>
                <a:gd name="connsiteX49" fmla="*/ 182 w 808992"/>
                <a:gd name="connsiteY49" fmla="*/ 347120 h 569794"/>
                <a:gd name="connsiteX0" fmla="*/ 182 w 808992"/>
                <a:gd name="connsiteY0" fmla="*/ 347120 h 569794"/>
                <a:gd name="connsiteX1" fmla="*/ 36758 w 808992"/>
                <a:gd name="connsiteY1" fmla="*/ 317859 h 569794"/>
                <a:gd name="connsiteX2" fmla="*/ 44074 w 808992"/>
                <a:gd name="connsiteY2" fmla="*/ 281283 h 569794"/>
                <a:gd name="connsiteX3" fmla="*/ 58704 w 808992"/>
                <a:gd name="connsiteY3" fmla="*/ 237392 h 569794"/>
                <a:gd name="connsiteX4" fmla="*/ 73334 w 808992"/>
                <a:gd name="connsiteY4" fmla="*/ 178870 h 569794"/>
                <a:gd name="connsiteX5" fmla="*/ 80650 w 808992"/>
                <a:gd name="connsiteY5" fmla="*/ 156925 h 569794"/>
                <a:gd name="connsiteX6" fmla="*/ 95280 w 808992"/>
                <a:gd name="connsiteY6" fmla="*/ 134979 h 569794"/>
                <a:gd name="connsiteX7" fmla="*/ 117226 w 808992"/>
                <a:gd name="connsiteY7" fmla="*/ 127664 h 569794"/>
                <a:gd name="connsiteX8" fmla="*/ 219638 w 808992"/>
                <a:gd name="connsiteY8" fmla="*/ 134979 h 569794"/>
                <a:gd name="connsiteX9" fmla="*/ 263531 w 808992"/>
                <a:gd name="connsiteY9" fmla="*/ 42731 h 569794"/>
                <a:gd name="connsiteX10" fmla="*/ 424464 w 808992"/>
                <a:gd name="connsiteY10" fmla="*/ 142294 h 569794"/>
                <a:gd name="connsiteX11" fmla="*/ 446410 w 808992"/>
                <a:gd name="connsiteY11" fmla="*/ 127664 h 569794"/>
                <a:gd name="connsiteX12" fmla="*/ 410356 w 808992"/>
                <a:gd name="connsiteY12" fmla="*/ 49524 h 569794"/>
                <a:gd name="connsiteX13" fmla="*/ 429547 w 808992"/>
                <a:gd name="connsiteY13" fmla="*/ 15703 h 569794"/>
                <a:gd name="connsiteX14" fmla="*/ 512246 w 808992"/>
                <a:gd name="connsiteY14" fmla="*/ 32566 h 569794"/>
                <a:gd name="connsiteX15" fmla="*/ 534192 w 808992"/>
                <a:gd name="connsiteY15" fmla="*/ 25251 h 569794"/>
                <a:gd name="connsiteX16" fmla="*/ 556138 w 808992"/>
                <a:gd name="connsiteY16" fmla="*/ 32566 h 569794"/>
                <a:gd name="connsiteX17" fmla="*/ 632282 w 808992"/>
                <a:gd name="connsiteY17" fmla="*/ 313 h 569794"/>
                <a:gd name="connsiteX18" fmla="*/ 651235 w 808992"/>
                <a:gd name="connsiteY18" fmla="*/ 17936 h 569794"/>
                <a:gd name="connsiteX19" fmla="*/ 680496 w 808992"/>
                <a:gd name="connsiteY19" fmla="*/ 76457 h 569794"/>
                <a:gd name="connsiteX20" fmla="*/ 724387 w 808992"/>
                <a:gd name="connsiteY20" fmla="*/ 91088 h 569794"/>
                <a:gd name="connsiteX21" fmla="*/ 731702 w 808992"/>
                <a:gd name="connsiteY21" fmla="*/ 149609 h 569794"/>
                <a:gd name="connsiteX22" fmla="*/ 782909 w 808992"/>
                <a:gd name="connsiteY22" fmla="*/ 156925 h 569794"/>
                <a:gd name="connsiteX23" fmla="*/ 797539 w 808992"/>
                <a:gd name="connsiteY23" fmla="*/ 200816 h 569794"/>
                <a:gd name="connsiteX24" fmla="*/ 790224 w 808992"/>
                <a:gd name="connsiteY24" fmla="*/ 259337 h 569794"/>
                <a:gd name="connsiteX25" fmla="*/ 782909 w 808992"/>
                <a:gd name="connsiteY25" fmla="*/ 281283 h 569794"/>
                <a:gd name="connsiteX26" fmla="*/ 808037 w 808992"/>
                <a:gd name="connsiteY26" fmla="*/ 407020 h 569794"/>
                <a:gd name="connsiteX27" fmla="*/ 804854 w 808992"/>
                <a:gd name="connsiteY27" fmla="*/ 456848 h 569794"/>
                <a:gd name="connsiteX28" fmla="*/ 782909 w 808992"/>
                <a:gd name="connsiteY28" fmla="*/ 471478 h 569794"/>
                <a:gd name="connsiteX29" fmla="*/ 731702 w 808992"/>
                <a:gd name="connsiteY29" fmla="*/ 478793 h 569794"/>
                <a:gd name="connsiteX30" fmla="*/ 709757 w 808992"/>
                <a:gd name="connsiteY30" fmla="*/ 486109 h 569794"/>
                <a:gd name="connsiteX31" fmla="*/ 695126 w 808992"/>
                <a:gd name="connsiteY31" fmla="*/ 500739 h 569794"/>
                <a:gd name="connsiteX32" fmla="*/ 643920 w 808992"/>
                <a:gd name="connsiteY32" fmla="*/ 515369 h 569794"/>
                <a:gd name="connsiteX33" fmla="*/ 621974 w 808992"/>
                <a:gd name="connsiteY33" fmla="*/ 522685 h 569794"/>
                <a:gd name="connsiteX34" fmla="*/ 592714 w 808992"/>
                <a:gd name="connsiteY34" fmla="*/ 530000 h 569794"/>
                <a:gd name="connsiteX35" fmla="*/ 548822 w 808992"/>
                <a:gd name="connsiteY35" fmla="*/ 544630 h 569794"/>
                <a:gd name="connsiteX36" fmla="*/ 526877 w 808992"/>
                <a:gd name="connsiteY36" fmla="*/ 569758 h 569794"/>
                <a:gd name="connsiteX37" fmla="*/ 500799 w 808992"/>
                <a:gd name="connsiteY37" fmla="*/ 538693 h 569794"/>
                <a:gd name="connsiteX38" fmla="*/ 478853 w 808992"/>
                <a:gd name="connsiteY38" fmla="*/ 490241 h 569794"/>
                <a:gd name="connsiteX39" fmla="*/ 370929 w 808992"/>
                <a:gd name="connsiteY39" fmla="*/ 506677 h 569794"/>
                <a:gd name="connsiteX40" fmla="*/ 314736 w 808992"/>
                <a:gd name="connsiteY40" fmla="*/ 471478 h 569794"/>
                <a:gd name="connsiteX41" fmla="*/ 263530 w 808992"/>
                <a:gd name="connsiteY41" fmla="*/ 464163 h 569794"/>
                <a:gd name="connsiteX42" fmla="*/ 241584 w 808992"/>
                <a:gd name="connsiteY42" fmla="*/ 456848 h 569794"/>
                <a:gd name="connsiteX43" fmla="*/ 219638 w 808992"/>
                <a:gd name="connsiteY43" fmla="*/ 442217 h 569794"/>
                <a:gd name="connsiteX44" fmla="*/ 139171 w 808992"/>
                <a:gd name="connsiteY44" fmla="*/ 427587 h 569794"/>
                <a:gd name="connsiteX45" fmla="*/ 124541 w 808992"/>
                <a:gd name="connsiteY45" fmla="*/ 405641 h 569794"/>
                <a:gd name="connsiteX46" fmla="*/ 102595 w 808992"/>
                <a:gd name="connsiteY46" fmla="*/ 369065 h 569794"/>
                <a:gd name="connsiteX47" fmla="*/ 44074 w 808992"/>
                <a:gd name="connsiteY47" fmla="*/ 354435 h 569794"/>
                <a:gd name="connsiteX48" fmla="*/ 22128 w 808992"/>
                <a:gd name="connsiteY48" fmla="*/ 339805 h 569794"/>
                <a:gd name="connsiteX49" fmla="*/ 182 w 808992"/>
                <a:gd name="connsiteY49" fmla="*/ 347120 h 569794"/>
                <a:gd name="connsiteX0" fmla="*/ 182 w 808992"/>
                <a:gd name="connsiteY0" fmla="*/ 347120 h 569794"/>
                <a:gd name="connsiteX1" fmla="*/ 36758 w 808992"/>
                <a:gd name="connsiteY1" fmla="*/ 317859 h 569794"/>
                <a:gd name="connsiteX2" fmla="*/ 44074 w 808992"/>
                <a:gd name="connsiteY2" fmla="*/ 281283 h 569794"/>
                <a:gd name="connsiteX3" fmla="*/ 58704 w 808992"/>
                <a:gd name="connsiteY3" fmla="*/ 237392 h 569794"/>
                <a:gd name="connsiteX4" fmla="*/ 73334 w 808992"/>
                <a:gd name="connsiteY4" fmla="*/ 178870 h 569794"/>
                <a:gd name="connsiteX5" fmla="*/ 80650 w 808992"/>
                <a:gd name="connsiteY5" fmla="*/ 156925 h 569794"/>
                <a:gd name="connsiteX6" fmla="*/ 95280 w 808992"/>
                <a:gd name="connsiteY6" fmla="*/ 134979 h 569794"/>
                <a:gd name="connsiteX7" fmla="*/ 117226 w 808992"/>
                <a:gd name="connsiteY7" fmla="*/ 127664 h 569794"/>
                <a:gd name="connsiteX8" fmla="*/ 219638 w 808992"/>
                <a:gd name="connsiteY8" fmla="*/ 134979 h 569794"/>
                <a:gd name="connsiteX9" fmla="*/ 263531 w 808992"/>
                <a:gd name="connsiteY9" fmla="*/ 42731 h 569794"/>
                <a:gd name="connsiteX10" fmla="*/ 424464 w 808992"/>
                <a:gd name="connsiteY10" fmla="*/ 142294 h 569794"/>
                <a:gd name="connsiteX11" fmla="*/ 446410 w 808992"/>
                <a:gd name="connsiteY11" fmla="*/ 127664 h 569794"/>
                <a:gd name="connsiteX12" fmla="*/ 410356 w 808992"/>
                <a:gd name="connsiteY12" fmla="*/ 49524 h 569794"/>
                <a:gd name="connsiteX13" fmla="*/ 429547 w 808992"/>
                <a:gd name="connsiteY13" fmla="*/ 15703 h 569794"/>
                <a:gd name="connsiteX14" fmla="*/ 512246 w 808992"/>
                <a:gd name="connsiteY14" fmla="*/ 32566 h 569794"/>
                <a:gd name="connsiteX15" fmla="*/ 534192 w 808992"/>
                <a:gd name="connsiteY15" fmla="*/ 25251 h 569794"/>
                <a:gd name="connsiteX16" fmla="*/ 556138 w 808992"/>
                <a:gd name="connsiteY16" fmla="*/ 32566 h 569794"/>
                <a:gd name="connsiteX17" fmla="*/ 632282 w 808992"/>
                <a:gd name="connsiteY17" fmla="*/ 313 h 569794"/>
                <a:gd name="connsiteX18" fmla="*/ 651235 w 808992"/>
                <a:gd name="connsiteY18" fmla="*/ 17936 h 569794"/>
                <a:gd name="connsiteX19" fmla="*/ 680496 w 808992"/>
                <a:gd name="connsiteY19" fmla="*/ 76457 h 569794"/>
                <a:gd name="connsiteX20" fmla="*/ 724387 w 808992"/>
                <a:gd name="connsiteY20" fmla="*/ 67338 h 569794"/>
                <a:gd name="connsiteX21" fmla="*/ 731702 w 808992"/>
                <a:gd name="connsiteY21" fmla="*/ 149609 h 569794"/>
                <a:gd name="connsiteX22" fmla="*/ 782909 w 808992"/>
                <a:gd name="connsiteY22" fmla="*/ 156925 h 569794"/>
                <a:gd name="connsiteX23" fmla="*/ 797539 w 808992"/>
                <a:gd name="connsiteY23" fmla="*/ 200816 h 569794"/>
                <a:gd name="connsiteX24" fmla="*/ 790224 w 808992"/>
                <a:gd name="connsiteY24" fmla="*/ 259337 h 569794"/>
                <a:gd name="connsiteX25" fmla="*/ 782909 w 808992"/>
                <a:gd name="connsiteY25" fmla="*/ 281283 h 569794"/>
                <a:gd name="connsiteX26" fmla="*/ 808037 w 808992"/>
                <a:gd name="connsiteY26" fmla="*/ 407020 h 569794"/>
                <a:gd name="connsiteX27" fmla="*/ 804854 w 808992"/>
                <a:gd name="connsiteY27" fmla="*/ 456848 h 569794"/>
                <a:gd name="connsiteX28" fmla="*/ 782909 w 808992"/>
                <a:gd name="connsiteY28" fmla="*/ 471478 h 569794"/>
                <a:gd name="connsiteX29" fmla="*/ 731702 w 808992"/>
                <a:gd name="connsiteY29" fmla="*/ 478793 h 569794"/>
                <a:gd name="connsiteX30" fmla="*/ 709757 w 808992"/>
                <a:gd name="connsiteY30" fmla="*/ 486109 h 569794"/>
                <a:gd name="connsiteX31" fmla="*/ 695126 w 808992"/>
                <a:gd name="connsiteY31" fmla="*/ 500739 h 569794"/>
                <a:gd name="connsiteX32" fmla="*/ 643920 w 808992"/>
                <a:gd name="connsiteY32" fmla="*/ 515369 h 569794"/>
                <a:gd name="connsiteX33" fmla="*/ 621974 w 808992"/>
                <a:gd name="connsiteY33" fmla="*/ 522685 h 569794"/>
                <a:gd name="connsiteX34" fmla="*/ 592714 w 808992"/>
                <a:gd name="connsiteY34" fmla="*/ 530000 h 569794"/>
                <a:gd name="connsiteX35" fmla="*/ 548822 w 808992"/>
                <a:gd name="connsiteY35" fmla="*/ 544630 h 569794"/>
                <a:gd name="connsiteX36" fmla="*/ 526877 w 808992"/>
                <a:gd name="connsiteY36" fmla="*/ 569758 h 569794"/>
                <a:gd name="connsiteX37" fmla="*/ 500799 w 808992"/>
                <a:gd name="connsiteY37" fmla="*/ 538693 h 569794"/>
                <a:gd name="connsiteX38" fmla="*/ 478853 w 808992"/>
                <a:gd name="connsiteY38" fmla="*/ 490241 h 569794"/>
                <a:gd name="connsiteX39" fmla="*/ 370929 w 808992"/>
                <a:gd name="connsiteY39" fmla="*/ 506677 h 569794"/>
                <a:gd name="connsiteX40" fmla="*/ 314736 w 808992"/>
                <a:gd name="connsiteY40" fmla="*/ 471478 h 569794"/>
                <a:gd name="connsiteX41" fmla="*/ 263530 w 808992"/>
                <a:gd name="connsiteY41" fmla="*/ 464163 h 569794"/>
                <a:gd name="connsiteX42" fmla="*/ 241584 w 808992"/>
                <a:gd name="connsiteY42" fmla="*/ 456848 h 569794"/>
                <a:gd name="connsiteX43" fmla="*/ 219638 w 808992"/>
                <a:gd name="connsiteY43" fmla="*/ 442217 h 569794"/>
                <a:gd name="connsiteX44" fmla="*/ 139171 w 808992"/>
                <a:gd name="connsiteY44" fmla="*/ 427587 h 569794"/>
                <a:gd name="connsiteX45" fmla="*/ 124541 w 808992"/>
                <a:gd name="connsiteY45" fmla="*/ 405641 h 569794"/>
                <a:gd name="connsiteX46" fmla="*/ 102595 w 808992"/>
                <a:gd name="connsiteY46" fmla="*/ 369065 h 569794"/>
                <a:gd name="connsiteX47" fmla="*/ 44074 w 808992"/>
                <a:gd name="connsiteY47" fmla="*/ 354435 h 569794"/>
                <a:gd name="connsiteX48" fmla="*/ 22128 w 808992"/>
                <a:gd name="connsiteY48" fmla="*/ 339805 h 569794"/>
                <a:gd name="connsiteX49" fmla="*/ 182 w 808992"/>
                <a:gd name="connsiteY49" fmla="*/ 347120 h 569794"/>
                <a:gd name="connsiteX0" fmla="*/ 182 w 808992"/>
                <a:gd name="connsiteY0" fmla="*/ 347120 h 569794"/>
                <a:gd name="connsiteX1" fmla="*/ 36758 w 808992"/>
                <a:gd name="connsiteY1" fmla="*/ 317859 h 569794"/>
                <a:gd name="connsiteX2" fmla="*/ 44074 w 808992"/>
                <a:gd name="connsiteY2" fmla="*/ 281283 h 569794"/>
                <a:gd name="connsiteX3" fmla="*/ 58704 w 808992"/>
                <a:gd name="connsiteY3" fmla="*/ 237392 h 569794"/>
                <a:gd name="connsiteX4" fmla="*/ 73334 w 808992"/>
                <a:gd name="connsiteY4" fmla="*/ 178870 h 569794"/>
                <a:gd name="connsiteX5" fmla="*/ 80650 w 808992"/>
                <a:gd name="connsiteY5" fmla="*/ 156925 h 569794"/>
                <a:gd name="connsiteX6" fmla="*/ 95280 w 808992"/>
                <a:gd name="connsiteY6" fmla="*/ 134979 h 569794"/>
                <a:gd name="connsiteX7" fmla="*/ 117226 w 808992"/>
                <a:gd name="connsiteY7" fmla="*/ 127664 h 569794"/>
                <a:gd name="connsiteX8" fmla="*/ 219638 w 808992"/>
                <a:gd name="connsiteY8" fmla="*/ 134979 h 569794"/>
                <a:gd name="connsiteX9" fmla="*/ 263531 w 808992"/>
                <a:gd name="connsiteY9" fmla="*/ 42731 h 569794"/>
                <a:gd name="connsiteX10" fmla="*/ 424464 w 808992"/>
                <a:gd name="connsiteY10" fmla="*/ 142294 h 569794"/>
                <a:gd name="connsiteX11" fmla="*/ 446410 w 808992"/>
                <a:gd name="connsiteY11" fmla="*/ 127664 h 569794"/>
                <a:gd name="connsiteX12" fmla="*/ 410356 w 808992"/>
                <a:gd name="connsiteY12" fmla="*/ 49524 h 569794"/>
                <a:gd name="connsiteX13" fmla="*/ 429547 w 808992"/>
                <a:gd name="connsiteY13" fmla="*/ 15703 h 569794"/>
                <a:gd name="connsiteX14" fmla="*/ 512246 w 808992"/>
                <a:gd name="connsiteY14" fmla="*/ 32566 h 569794"/>
                <a:gd name="connsiteX15" fmla="*/ 534192 w 808992"/>
                <a:gd name="connsiteY15" fmla="*/ 25251 h 569794"/>
                <a:gd name="connsiteX16" fmla="*/ 556138 w 808992"/>
                <a:gd name="connsiteY16" fmla="*/ 32566 h 569794"/>
                <a:gd name="connsiteX17" fmla="*/ 632282 w 808992"/>
                <a:gd name="connsiteY17" fmla="*/ 313 h 569794"/>
                <a:gd name="connsiteX18" fmla="*/ 651235 w 808992"/>
                <a:gd name="connsiteY18" fmla="*/ 17936 h 569794"/>
                <a:gd name="connsiteX19" fmla="*/ 680496 w 808992"/>
                <a:gd name="connsiteY19" fmla="*/ 76457 h 569794"/>
                <a:gd name="connsiteX20" fmla="*/ 724387 w 808992"/>
                <a:gd name="connsiteY20" fmla="*/ 67338 h 569794"/>
                <a:gd name="connsiteX21" fmla="*/ 731702 w 808992"/>
                <a:gd name="connsiteY21" fmla="*/ 149609 h 569794"/>
                <a:gd name="connsiteX22" fmla="*/ 782909 w 808992"/>
                <a:gd name="connsiteY22" fmla="*/ 133174 h 569794"/>
                <a:gd name="connsiteX23" fmla="*/ 797539 w 808992"/>
                <a:gd name="connsiteY23" fmla="*/ 200816 h 569794"/>
                <a:gd name="connsiteX24" fmla="*/ 790224 w 808992"/>
                <a:gd name="connsiteY24" fmla="*/ 259337 h 569794"/>
                <a:gd name="connsiteX25" fmla="*/ 782909 w 808992"/>
                <a:gd name="connsiteY25" fmla="*/ 281283 h 569794"/>
                <a:gd name="connsiteX26" fmla="*/ 808037 w 808992"/>
                <a:gd name="connsiteY26" fmla="*/ 407020 h 569794"/>
                <a:gd name="connsiteX27" fmla="*/ 804854 w 808992"/>
                <a:gd name="connsiteY27" fmla="*/ 456848 h 569794"/>
                <a:gd name="connsiteX28" fmla="*/ 782909 w 808992"/>
                <a:gd name="connsiteY28" fmla="*/ 471478 h 569794"/>
                <a:gd name="connsiteX29" fmla="*/ 731702 w 808992"/>
                <a:gd name="connsiteY29" fmla="*/ 478793 h 569794"/>
                <a:gd name="connsiteX30" fmla="*/ 709757 w 808992"/>
                <a:gd name="connsiteY30" fmla="*/ 486109 h 569794"/>
                <a:gd name="connsiteX31" fmla="*/ 695126 w 808992"/>
                <a:gd name="connsiteY31" fmla="*/ 500739 h 569794"/>
                <a:gd name="connsiteX32" fmla="*/ 643920 w 808992"/>
                <a:gd name="connsiteY32" fmla="*/ 515369 h 569794"/>
                <a:gd name="connsiteX33" fmla="*/ 621974 w 808992"/>
                <a:gd name="connsiteY33" fmla="*/ 522685 h 569794"/>
                <a:gd name="connsiteX34" fmla="*/ 592714 w 808992"/>
                <a:gd name="connsiteY34" fmla="*/ 530000 h 569794"/>
                <a:gd name="connsiteX35" fmla="*/ 548822 w 808992"/>
                <a:gd name="connsiteY35" fmla="*/ 544630 h 569794"/>
                <a:gd name="connsiteX36" fmla="*/ 526877 w 808992"/>
                <a:gd name="connsiteY36" fmla="*/ 569758 h 569794"/>
                <a:gd name="connsiteX37" fmla="*/ 500799 w 808992"/>
                <a:gd name="connsiteY37" fmla="*/ 538693 h 569794"/>
                <a:gd name="connsiteX38" fmla="*/ 478853 w 808992"/>
                <a:gd name="connsiteY38" fmla="*/ 490241 h 569794"/>
                <a:gd name="connsiteX39" fmla="*/ 370929 w 808992"/>
                <a:gd name="connsiteY39" fmla="*/ 506677 h 569794"/>
                <a:gd name="connsiteX40" fmla="*/ 314736 w 808992"/>
                <a:gd name="connsiteY40" fmla="*/ 471478 h 569794"/>
                <a:gd name="connsiteX41" fmla="*/ 263530 w 808992"/>
                <a:gd name="connsiteY41" fmla="*/ 464163 h 569794"/>
                <a:gd name="connsiteX42" fmla="*/ 241584 w 808992"/>
                <a:gd name="connsiteY42" fmla="*/ 456848 h 569794"/>
                <a:gd name="connsiteX43" fmla="*/ 219638 w 808992"/>
                <a:gd name="connsiteY43" fmla="*/ 442217 h 569794"/>
                <a:gd name="connsiteX44" fmla="*/ 139171 w 808992"/>
                <a:gd name="connsiteY44" fmla="*/ 427587 h 569794"/>
                <a:gd name="connsiteX45" fmla="*/ 124541 w 808992"/>
                <a:gd name="connsiteY45" fmla="*/ 405641 h 569794"/>
                <a:gd name="connsiteX46" fmla="*/ 102595 w 808992"/>
                <a:gd name="connsiteY46" fmla="*/ 369065 h 569794"/>
                <a:gd name="connsiteX47" fmla="*/ 44074 w 808992"/>
                <a:gd name="connsiteY47" fmla="*/ 354435 h 569794"/>
                <a:gd name="connsiteX48" fmla="*/ 22128 w 808992"/>
                <a:gd name="connsiteY48" fmla="*/ 339805 h 569794"/>
                <a:gd name="connsiteX49" fmla="*/ 182 w 808992"/>
                <a:gd name="connsiteY49" fmla="*/ 347120 h 569794"/>
                <a:gd name="connsiteX0" fmla="*/ 182 w 808992"/>
                <a:gd name="connsiteY0" fmla="*/ 348985 h 571659"/>
                <a:gd name="connsiteX1" fmla="*/ 36758 w 808992"/>
                <a:gd name="connsiteY1" fmla="*/ 319724 h 571659"/>
                <a:gd name="connsiteX2" fmla="*/ 44074 w 808992"/>
                <a:gd name="connsiteY2" fmla="*/ 283148 h 571659"/>
                <a:gd name="connsiteX3" fmla="*/ 58704 w 808992"/>
                <a:gd name="connsiteY3" fmla="*/ 239257 h 571659"/>
                <a:gd name="connsiteX4" fmla="*/ 73334 w 808992"/>
                <a:gd name="connsiteY4" fmla="*/ 180735 h 571659"/>
                <a:gd name="connsiteX5" fmla="*/ 80650 w 808992"/>
                <a:gd name="connsiteY5" fmla="*/ 158790 h 571659"/>
                <a:gd name="connsiteX6" fmla="*/ 95280 w 808992"/>
                <a:gd name="connsiteY6" fmla="*/ 136844 h 571659"/>
                <a:gd name="connsiteX7" fmla="*/ 117226 w 808992"/>
                <a:gd name="connsiteY7" fmla="*/ 129529 h 571659"/>
                <a:gd name="connsiteX8" fmla="*/ 219638 w 808992"/>
                <a:gd name="connsiteY8" fmla="*/ 136844 h 571659"/>
                <a:gd name="connsiteX9" fmla="*/ 263531 w 808992"/>
                <a:gd name="connsiteY9" fmla="*/ 44596 h 571659"/>
                <a:gd name="connsiteX10" fmla="*/ 424464 w 808992"/>
                <a:gd name="connsiteY10" fmla="*/ 144159 h 571659"/>
                <a:gd name="connsiteX11" fmla="*/ 446410 w 808992"/>
                <a:gd name="connsiteY11" fmla="*/ 129529 h 571659"/>
                <a:gd name="connsiteX12" fmla="*/ 410356 w 808992"/>
                <a:gd name="connsiteY12" fmla="*/ 51389 h 571659"/>
                <a:gd name="connsiteX13" fmla="*/ 429547 w 808992"/>
                <a:gd name="connsiteY13" fmla="*/ 17568 h 571659"/>
                <a:gd name="connsiteX14" fmla="*/ 512246 w 808992"/>
                <a:gd name="connsiteY14" fmla="*/ 34431 h 571659"/>
                <a:gd name="connsiteX15" fmla="*/ 534192 w 808992"/>
                <a:gd name="connsiteY15" fmla="*/ 27116 h 571659"/>
                <a:gd name="connsiteX16" fmla="*/ 556138 w 808992"/>
                <a:gd name="connsiteY16" fmla="*/ 34431 h 571659"/>
                <a:gd name="connsiteX17" fmla="*/ 584781 w 808992"/>
                <a:gd name="connsiteY17" fmla="*/ 2177 h 571659"/>
                <a:gd name="connsiteX18" fmla="*/ 632282 w 808992"/>
                <a:gd name="connsiteY18" fmla="*/ 2178 h 571659"/>
                <a:gd name="connsiteX19" fmla="*/ 651235 w 808992"/>
                <a:gd name="connsiteY19" fmla="*/ 19801 h 571659"/>
                <a:gd name="connsiteX20" fmla="*/ 680496 w 808992"/>
                <a:gd name="connsiteY20" fmla="*/ 78322 h 571659"/>
                <a:gd name="connsiteX21" fmla="*/ 724387 w 808992"/>
                <a:gd name="connsiteY21" fmla="*/ 69203 h 571659"/>
                <a:gd name="connsiteX22" fmla="*/ 731702 w 808992"/>
                <a:gd name="connsiteY22" fmla="*/ 151474 h 571659"/>
                <a:gd name="connsiteX23" fmla="*/ 782909 w 808992"/>
                <a:gd name="connsiteY23" fmla="*/ 135039 h 571659"/>
                <a:gd name="connsiteX24" fmla="*/ 797539 w 808992"/>
                <a:gd name="connsiteY24" fmla="*/ 202681 h 571659"/>
                <a:gd name="connsiteX25" fmla="*/ 790224 w 808992"/>
                <a:gd name="connsiteY25" fmla="*/ 261202 h 571659"/>
                <a:gd name="connsiteX26" fmla="*/ 782909 w 808992"/>
                <a:gd name="connsiteY26" fmla="*/ 283148 h 571659"/>
                <a:gd name="connsiteX27" fmla="*/ 808037 w 808992"/>
                <a:gd name="connsiteY27" fmla="*/ 408885 h 571659"/>
                <a:gd name="connsiteX28" fmla="*/ 804854 w 808992"/>
                <a:gd name="connsiteY28" fmla="*/ 458713 h 571659"/>
                <a:gd name="connsiteX29" fmla="*/ 782909 w 808992"/>
                <a:gd name="connsiteY29" fmla="*/ 473343 h 571659"/>
                <a:gd name="connsiteX30" fmla="*/ 731702 w 808992"/>
                <a:gd name="connsiteY30" fmla="*/ 480658 h 571659"/>
                <a:gd name="connsiteX31" fmla="*/ 709757 w 808992"/>
                <a:gd name="connsiteY31" fmla="*/ 487974 h 571659"/>
                <a:gd name="connsiteX32" fmla="*/ 695126 w 808992"/>
                <a:gd name="connsiteY32" fmla="*/ 502604 h 571659"/>
                <a:gd name="connsiteX33" fmla="*/ 643920 w 808992"/>
                <a:gd name="connsiteY33" fmla="*/ 517234 h 571659"/>
                <a:gd name="connsiteX34" fmla="*/ 621974 w 808992"/>
                <a:gd name="connsiteY34" fmla="*/ 524550 h 571659"/>
                <a:gd name="connsiteX35" fmla="*/ 592714 w 808992"/>
                <a:gd name="connsiteY35" fmla="*/ 531865 h 571659"/>
                <a:gd name="connsiteX36" fmla="*/ 548822 w 808992"/>
                <a:gd name="connsiteY36" fmla="*/ 546495 h 571659"/>
                <a:gd name="connsiteX37" fmla="*/ 526877 w 808992"/>
                <a:gd name="connsiteY37" fmla="*/ 571623 h 571659"/>
                <a:gd name="connsiteX38" fmla="*/ 500799 w 808992"/>
                <a:gd name="connsiteY38" fmla="*/ 540558 h 571659"/>
                <a:gd name="connsiteX39" fmla="*/ 478853 w 808992"/>
                <a:gd name="connsiteY39" fmla="*/ 492106 h 571659"/>
                <a:gd name="connsiteX40" fmla="*/ 370929 w 808992"/>
                <a:gd name="connsiteY40" fmla="*/ 508542 h 571659"/>
                <a:gd name="connsiteX41" fmla="*/ 314736 w 808992"/>
                <a:gd name="connsiteY41" fmla="*/ 473343 h 571659"/>
                <a:gd name="connsiteX42" fmla="*/ 263530 w 808992"/>
                <a:gd name="connsiteY42" fmla="*/ 466028 h 571659"/>
                <a:gd name="connsiteX43" fmla="*/ 241584 w 808992"/>
                <a:gd name="connsiteY43" fmla="*/ 458713 h 571659"/>
                <a:gd name="connsiteX44" fmla="*/ 219638 w 808992"/>
                <a:gd name="connsiteY44" fmla="*/ 444082 h 571659"/>
                <a:gd name="connsiteX45" fmla="*/ 139171 w 808992"/>
                <a:gd name="connsiteY45" fmla="*/ 429452 h 571659"/>
                <a:gd name="connsiteX46" fmla="*/ 124541 w 808992"/>
                <a:gd name="connsiteY46" fmla="*/ 407506 h 571659"/>
                <a:gd name="connsiteX47" fmla="*/ 102595 w 808992"/>
                <a:gd name="connsiteY47" fmla="*/ 370930 h 571659"/>
                <a:gd name="connsiteX48" fmla="*/ 44074 w 808992"/>
                <a:gd name="connsiteY48" fmla="*/ 356300 h 571659"/>
                <a:gd name="connsiteX49" fmla="*/ 22128 w 808992"/>
                <a:gd name="connsiteY49" fmla="*/ 341670 h 571659"/>
                <a:gd name="connsiteX50" fmla="*/ 182 w 808992"/>
                <a:gd name="connsiteY50" fmla="*/ 348985 h 571659"/>
                <a:gd name="connsiteX0" fmla="*/ 182 w 808992"/>
                <a:gd name="connsiteY0" fmla="*/ 348985 h 571659"/>
                <a:gd name="connsiteX1" fmla="*/ 36758 w 808992"/>
                <a:gd name="connsiteY1" fmla="*/ 319724 h 571659"/>
                <a:gd name="connsiteX2" fmla="*/ 44074 w 808992"/>
                <a:gd name="connsiteY2" fmla="*/ 283148 h 571659"/>
                <a:gd name="connsiteX3" fmla="*/ 58704 w 808992"/>
                <a:gd name="connsiteY3" fmla="*/ 239257 h 571659"/>
                <a:gd name="connsiteX4" fmla="*/ 73334 w 808992"/>
                <a:gd name="connsiteY4" fmla="*/ 180735 h 571659"/>
                <a:gd name="connsiteX5" fmla="*/ 80650 w 808992"/>
                <a:gd name="connsiteY5" fmla="*/ 158790 h 571659"/>
                <a:gd name="connsiteX6" fmla="*/ 95280 w 808992"/>
                <a:gd name="connsiteY6" fmla="*/ 136844 h 571659"/>
                <a:gd name="connsiteX7" fmla="*/ 117226 w 808992"/>
                <a:gd name="connsiteY7" fmla="*/ 129529 h 571659"/>
                <a:gd name="connsiteX8" fmla="*/ 219638 w 808992"/>
                <a:gd name="connsiteY8" fmla="*/ 136844 h 571659"/>
                <a:gd name="connsiteX9" fmla="*/ 263531 w 808992"/>
                <a:gd name="connsiteY9" fmla="*/ 44596 h 571659"/>
                <a:gd name="connsiteX10" fmla="*/ 424464 w 808992"/>
                <a:gd name="connsiteY10" fmla="*/ 144159 h 571659"/>
                <a:gd name="connsiteX11" fmla="*/ 446410 w 808992"/>
                <a:gd name="connsiteY11" fmla="*/ 129529 h 571659"/>
                <a:gd name="connsiteX12" fmla="*/ 410356 w 808992"/>
                <a:gd name="connsiteY12" fmla="*/ 51389 h 571659"/>
                <a:gd name="connsiteX13" fmla="*/ 429547 w 808992"/>
                <a:gd name="connsiteY13" fmla="*/ 17568 h 571659"/>
                <a:gd name="connsiteX14" fmla="*/ 512246 w 808992"/>
                <a:gd name="connsiteY14" fmla="*/ 34431 h 571659"/>
                <a:gd name="connsiteX15" fmla="*/ 534192 w 808992"/>
                <a:gd name="connsiteY15" fmla="*/ 27116 h 571659"/>
                <a:gd name="connsiteX16" fmla="*/ 556138 w 808992"/>
                <a:gd name="connsiteY16" fmla="*/ 34431 h 571659"/>
                <a:gd name="connsiteX17" fmla="*/ 584781 w 808992"/>
                <a:gd name="connsiteY17" fmla="*/ 2177 h 571659"/>
                <a:gd name="connsiteX18" fmla="*/ 632282 w 808992"/>
                <a:gd name="connsiteY18" fmla="*/ 2178 h 571659"/>
                <a:gd name="connsiteX19" fmla="*/ 651235 w 808992"/>
                <a:gd name="connsiteY19" fmla="*/ 19801 h 571659"/>
                <a:gd name="connsiteX20" fmla="*/ 680496 w 808992"/>
                <a:gd name="connsiteY20" fmla="*/ 78322 h 571659"/>
                <a:gd name="connsiteX21" fmla="*/ 724387 w 808992"/>
                <a:gd name="connsiteY21" fmla="*/ 69203 h 571659"/>
                <a:gd name="connsiteX22" fmla="*/ 731702 w 808992"/>
                <a:gd name="connsiteY22" fmla="*/ 151474 h 571659"/>
                <a:gd name="connsiteX23" fmla="*/ 782909 w 808992"/>
                <a:gd name="connsiteY23" fmla="*/ 135039 h 571659"/>
                <a:gd name="connsiteX24" fmla="*/ 797539 w 808992"/>
                <a:gd name="connsiteY24" fmla="*/ 202681 h 571659"/>
                <a:gd name="connsiteX25" fmla="*/ 790224 w 808992"/>
                <a:gd name="connsiteY25" fmla="*/ 261202 h 571659"/>
                <a:gd name="connsiteX26" fmla="*/ 782909 w 808992"/>
                <a:gd name="connsiteY26" fmla="*/ 283148 h 571659"/>
                <a:gd name="connsiteX27" fmla="*/ 808037 w 808992"/>
                <a:gd name="connsiteY27" fmla="*/ 408885 h 571659"/>
                <a:gd name="connsiteX28" fmla="*/ 804854 w 808992"/>
                <a:gd name="connsiteY28" fmla="*/ 458713 h 571659"/>
                <a:gd name="connsiteX29" fmla="*/ 782909 w 808992"/>
                <a:gd name="connsiteY29" fmla="*/ 473343 h 571659"/>
                <a:gd name="connsiteX30" fmla="*/ 767328 w 808992"/>
                <a:gd name="connsiteY30" fmla="*/ 492533 h 571659"/>
                <a:gd name="connsiteX31" fmla="*/ 709757 w 808992"/>
                <a:gd name="connsiteY31" fmla="*/ 487974 h 571659"/>
                <a:gd name="connsiteX32" fmla="*/ 695126 w 808992"/>
                <a:gd name="connsiteY32" fmla="*/ 502604 h 571659"/>
                <a:gd name="connsiteX33" fmla="*/ 643920 w 808992"/>
                <a:gd name="connsiteY33" fmla="*/ 517234 h 571659"/>
                <a:gd name="connsiteX34" fmla="*/ 621974 w 808992"/>
                <a:gd name="connsiteY34" fmla="*/ 524550 h 571659"/>
                <a:gd name="connsiteX35" fmla="*/ 592714 w 808992"/>
                <a:gd name="connsiteY35" fmla="*/ 531865 h 571659"/>
                <a:gd name="connsiteX36" fmla="*/ 548822 w 808992"/>
                <a:gd name="connsiteY36" fmla="*/ 546495 h 571659"/>
                <a:gd name="connsiteX37" fmla="*/ 526877 w 808992"/>
                <a:gd name="connsiteY37" fmla="*/ 571623 h 571659"/>
                <a:gd name="connsiteX38" fmla="*/ 500799 w 808992"/>
                <a:gd name="connsiteY38" fmla="*/ 540558 h 571659"/>
                <a:gd name="connsiteX39" fmla="*/ 478853 w 808992"/>
                <a:gd name="connsiteY39" fmla="*/ 492106 h 571659"/>
                <a:gd name="connsiteX40" fmla="*/ 370929 w 808992"/>
                <a:gd name="connsiteY40" fmla="*/ 508542 h 571659"/>
                <a:gd name="connsiteX41" fmla="*/ 314736 w 808992"/>
                <a:gd name="connsiteY41" fmla="*/ 473343 h 571659"/>
                <a:gd name="connsiteX42" fmla="*/ 263530 w 808992"/>
                <a:gd name="connsiteY42" fmla="*/ 466028 h 571659"/>
                <a:gd name="connsiteX43" fmla="*/ 241584 w 808992"/>
                <a:gd name="connsiteY43" fmla="*/ 458713 h 571659"/>
                <a:gd name="connsiteX44" fmla="*/ 219638 w 808992"/>
                <a:gd name="connsiteY44" fmla="*/ 444082 h 571659"/>
                <a:gd name="connsiteX45" fmla="*/ 139171 w 808992"/>
                <a:gd name="connsiteY45" fmla="*/ 429452 h 571659"/>
                <a:gd name="connsiteX46" fmla="*/ 124541 w 808992"/>
                <a:gd name="connsiteY46" fmla="*/ 407506 h 571659"/>
                <a:gd name="connsiteX47" fmla="*/ 102595 w 808992"/>
                <a:gd name="connsiteY47" fmla="*/ 370930 h 571659"/>
                <a:gd name="connsiteX48" fmla="*/ 44074 w 808992"/>
                <a:gd name="connsiteY48" fmla="*/ 356300 h 571659"/>
                <a:gd name="connsiteX49" fmla="*/ 22128 w 808992"/>
                <a:gd name="connsiteY49" fmla="*/ 341670 h 571659"/>
                <a:gd name="connsiteX50" fmla="*/ 182 w 808992"/>
                <a:gd name="connsiteY50" fmla="*/ 348985 h 571659"/>
                <a:gd name="connsiteX0" fmla="*/ 182 w 808992"/>
                <a:gd name="connsiteY0" fmla="*/ 348985 h 571659"/>
                <a:gd name="connsiteX1" fmla="*/ 36758 w 808992"/>
                <a:gd name="connsiteY1" fmla="*/ 319724 h 571659"/>
                <a:gd name="connsiteX2" fmla="*/ 44074 w 808992"/>
                <a:gd name="connsiteY2" fmla="*/ 283148 h 571659"/>
                <a:gd name="connsiteX3" fmla="*/ 58704 w 808992"/>
                <a:gd name="connsiteY3" fmla="*/ 239257 h 571659"/>
                <a:gd name="connsiteX4" fmla="*/ 73334 w 808992"/>
                <a:gd name="connsiteY4" fmla="*/ 180735 h 571659"/>
                <a:gd name="connsiteX5" fmla="*/ 80650 w 808992"/>
                <a:gd name="connsiteY5" fmla="*/ 158790 h 571659"/>
                <a:gd name="connsiteX6" fmla="*/ 95280 w 808992"/>
                <a:gd name="connsiteY6" fmla="*/ 136844 h 571659"/>
                <a:gd name="connsiteX7" fmla="*/ 117226 w 808992"/>
                <a:gd name="connsiteY7" fmla="*/ 129529 h 571659"/>
                <a:gd name="connsiteX8" fmla="*/ 219638 w 808992"/>
                <a:gd name="connsiteY8" fmla="*/ 136844 h 571659"/>
                <a:gd name="connsiteX9" fmla="*/ 263531 w 808992"/>
                <a:gd name="connsiteY9" fmla="*/ 44596 h 571659"/>
                <a:gd name="connsiteX10" fmla="*/ 424464 w 808992"/>
                <a:gd name="connsiteY10" fmla="*/ 144159 h 571659"/>
                <a:gd name="connsiteX11" fmla="*/ 446410 w 808992"/>
                <a:gd name="connsiteY11" fmla="*/ 129529 h 571659"/>
                <a:gd name="connsiteX12" fmla="*/ 410356 w 808992"/>
                <a:gd name="connsiteY12" fmla="*/ 51389 h 571659"/>
                <a:gd name="connsiteX13" fmla="*/ 429547 w 808992"/>
                <a:gd name="connsiteY13" fmla="*/ 17568 h 571659"/>
                <a:gd name="connsiteX14" fmla="*/ 512246 w 808992"/>
                <a:gd name="connsiteY14" fmla="*/ 34431 h 571659"/>
                <a:gd name="connsiteX15" fmla="*/ 534192 w 808992"/>
                <a:gd name="connsiteY15" fmla="*/ 27116 h 571659"/>
                <a:gd name="connsiteX16" fmla="*/ 556138 w 808992"/>
                <a:gd name="connsiteY16" fmla="*/ 34431 h 571659"/>
                <a:gd name="connsiteX17" fmla="*/ 584781 w 808992"/>
                <a:gd name="connsiteY17" fmla="*/ 2177 h 571659"/>
                <a:gd name="connsiteX18" fmla="*/ 632282 w 808992"/>
                <a:gd name="connsiteY18" fmla="*/ 2178 h 571659"/>
                <a:gd name="connsiteX19" fmla="*/ 651235 w 808992"/>
                <a:gd name="connsiteY19" fmla="*/ 19801 h 571659"/>
                <a:gd name="connsiteX20" fmla="*/ 680496 w 808992"/>
                <a:gd name="connsiteY20" fmla="*/ 78322 h 571659"/>
                <a:gd name="connsiteX21" fmla="*/ 724387 w 808992"/>
                <a:gd name="connsiteY21" fmla="*/ 69203 h 571659"/>
                <a:gd name="connsiteX22" fmla="*/ 731702 w 808992"/>
                <a:gd name="connsiteY22" fmla="*/ 151474 h 571659"/>
                <a:gd name="connsiteX23" fmla="*/ 782909 w 808992"/>
                <a:gd name="connsiteY23" fmla="*/ 135039 h 571659"/>
                <a:gd name="connsiteX24" fmla="*/ 797539 w 808992"/>
                <a:gd name="connsiteY24" fmla="*/ 202681 h 571659"/>
                <a:gd name="connsiteX25" fmla="*/ 790224 w 808992"/>
                <a:gd name="connsiteY25" fmla="*/ 261202 h 571659"/>
                <a:gd name="connsiteX26" fmla="*/ 782909 w 808992"/>
                <a:gd name="connsiteY26" fmla="*/ 283148 h 571659"/>
                <a:gd name="connsiteX27" fmla="*/ 808037 w 808992"/>
                <a:gd name="connsiteY27" fmla="*/ 408885 h 571659"/>
                <a:gd name="connsiteX28" fmla="*/ 804854 w 808992"/>
                <a:gd name="connsiteY28" fmla="*/ 458713 h 571659"/>
                <a:gd name="connsiteX29" fmla="*/ 782909 w 808992"/>
                <a:gd name="connsiteY29" fmla="*/ 473343 h 571659"/>
                <a:gd name="connsiteX30" fmla="*/ 767328 w 808992"/>
                <a:gd name="connsiteY30" fmla="*/ 492533 h 571659"/>
                <a:gd name="connsiteX31" fmla="*/ 709757 w 808992"/>
                <a:gd name="connsiteY31" fmla="*/ 487974 h 571659"/>
                <a:gd name="connsiteX32" fmla="*/ 695126 w 808992"/>
                <a:gd name="connsiteY32" fmla="*/ 502604 h 571659"/>
                <a:gd name="connsiteX33" fmla="*/ 643920 w 808992"/>
                <a:gd name="connsiteY33" fmla="*/ 517234 h 571659"/>
                <a:gd name="connsiteX34" fmla="*/ 621974 w 808992"/>
                <a:gd name="connsiteY34" fmla="*/ 524550 h 571659"/>
                <a:gd name="connsiteX35" fmla="*/ 592714 w 808992"/>
                <a:gd name="connsiteY35" fmla="*/ 531865 h 571659"/>
                <a:gd name="connsiteX36" fmla="*/ 548822 w 808992"/>
                <a:gd name="connsiteY36" fmla="*/ 546495 h 571659"/>
                <a:gd name="connsiteX37" fmla="*/ 526877 w 808992"/>
                <a:gd name="connsiteY37" fmla="*/ 571623 h 571659"/>
                <a:gd name="connsiteX38" fmla="*/ 500799 w 808992"/>
                <a:gd name="connsiteY38" fmla="*/ 540558 h 571659"/>
                <a:gd name="connsiteX39" fmla="*/ 478853 w 808992"/>
                <a:gd name="connsiteY39" fmla="*/ 492106 h 571659"/>
                <a:gd name="connsiteX40" fmla="*/ 370929 w 808992"/>
                <a:gd name="connsiteY40" fmla="*/ 508542 h 571659"/>
                <a:gd name="connsiteX41" fmla="*/ 314736 w 808992"/>
                <a:gd name="connsiteY41" fmla="*/ 473343 h 571659"/>
                <a:gd name="connsiteX42" fmla="*/ 263530 w 808992"/>
                <a:gd name="connsiteY42" fmla="*/ 466028 h 571659"/>
                <a:gd name="connsiteX43" fmla="*/ 241584 w 808992"/>
                <a:gd name="connsiteY43" fmla="*/ 458713 h 571659"/>
                <a:gd name="connsiteX44" fmla="*/ 219638 w 808992"/>
                <a:gd name="connsiteY44" fmla="*/ 444082 h 571659"/>
                <a:gd name="connsiteX45" fmla="*/ 139171 w 808992"/>
                <a:gd name="connsiteY45" fmla="*/ 429452 h 571659"/>
                <a:gd name="connsiteX46" fmla="*/ 106728 w 808992"/>
                <a:gd name="connsiteY46" fmla="*/ 407506 h 571659"/>
                <a:gd name="connsiteX47" fmla="*/ 102595 w 808992"/>
                <a:gd name="connsiteY47" fmla="*/ 370930 h 571659"/>
                <a:gd name="connsiteX48" fmla="*/ 44074 w 808992"/>
                <a:gd name="connsiteY48" fmla="*/ 356300 h 571659"/>
                <a:gd name="connsiteX49" fmla="*/ 22128 w 808992"/>
                <a:gd name="connsiteY49" fmla="*/ 341670 h 571659"/>
                <a:gd name="connsiteX50" fmla="*/ 182 w 808992"/>
                <a:gd name="connsiteY50" fmla="*/ 348985 h 571659"/>
                <a:gd name="connsiteX0" fmla="*/ 182 w 808992"/>
                <a:gd name="connsiteY0" fmla="*/ 360738 h 583412"/>
                <a:gd name="connsiteX1" fmla="*/ 36758 w 808992"/>
                <a:gd name="connsiteY1" fmla="*/ 331477 h 583412"/>
                <a:gd name="connsiteX2" fmla="*/ 44074 w 808992"/>
                <a:gd name="connsiteY2" fmla="*/ 294901 h 583412"/>
                <a:gd name="connsiteX3" fmla="*/ 58704 w 808992"/>
                <a:gd name="connsiteY3" fmla="*/ 251010 h 583412"/>
                <a:gd name="connsiteX4" fmla="*/ 73334 w 808992"/>
                <a:gd name="connsiteY4" fmla="*/ 192488 h 583412"/>
                <a:gd name="connsiteX5" fmla="*/ 80650 w 808992"/>
                <a:gd name="connsiteY5" fmla="*/ 170543 h 583412"/>
                <a:gd name="connsiteX6" fmla="*/ 95280 w 808992"/>
                <a:gd name="connsiteY6" fmla="*/ 148597 h 583412"/>
                <a:gd name="connsiteX7" fmla="*/ 117226 w 808992"/>
                <a:gd name="connsiteY7" fmla="*/ 141282 h 583412"/>
                <a:gd name="connsiteX8" fmla="*/ 219638 w 808992"/>
                <a:gd name="connsiteY8" fmla="*/ 148597 h 583412"/>
                <a:gd name="connsiteX9" fmla="*/ 263531 w 808992"/>
                <a:gd name="connsiteY9" fmla="*/ 56349 h 583412"/>
                <a:gd name="connsiteX10" fmla="*/ 424464 w 808992"/>
                <a:gd name="connsiteY10" fmla="*/ 155912 h 583412"/>
                <a:gd name="connsiteX11" fmla="*/ 446410 w 808992"/>
                <a:gd name="connsiteY11" fmla="*/ 141282 h 583412"/>
                <a:gd name="connsiteX12" fmla="*/ 410356 w 808992"/>
                <a:gd name="connsiteY12" fmla="*/ 63142 h 583412"/>
                <a:gd name="connsiteX13" fmla="*/ 429547 w 808992"/>
                <a:gd name="connsiteY13" fmla="*/ 29321 h 583412"/>
                <a:gd name="connsiteX14" fmla="*/ 512246 w 808992"/>
                <a:gd name="connsiteY14" fmla="*/ 46184 h 583412"/>
                <a:gd name="connsiteX15" fmla="*/ 534192 w 808992"/>
                <a:gd name="connsiteY15" fmla="*/ 38869 h 583412"/>
                <a:gd name="connsiteX16" fmla="*/ 556138 w 808992"/>
                <a:gd name="connsiteY16" fmla="*/ 46184 h 583412"/>
                <a:gd name="connsiteX17" fmla="*/ 584781 w 808992"/>
                <a:gd name="connsiteY17" fmla="*/ 13930 h 583412"/>
                <a:gd name="connsiteX18" fmla="*/ 632282 w 808992"/>
                <a:gd name="connsiteY18" fmla="*/ 13931 h 583412"/>
                <a:gd name="connsiteX19" fmla="*/ 657173 w 808992"/>
                <a:gd name="connsiteY19" fmla="*/ 1866 h 583412"/>
                <a:gd name="connsiteX20" fmla="*/ 680496 w 808992"/>
                <a:gd name="connsiteY20" fmla="*/ 90075 h 583412"/>
                <a:gd name="connsiteX21" fmla="*/ 724387 w 808992"/>
                <a:gd name="connsiteY21" fmla="*/ 80956 h 583412"/>
                <a:gd name="connsiteX22" fmla="*/ 731702 w 808992"/>
                <a:gd name="connsiteY22" fmla="*/ 163227 h 583412"/>
                <a:gd name="connsiteX23" fmla="*/ 782909 w 808992"/>
                <a:gd name="connsiteY23" fmla="*/ 146792 h 583412"/>
                <a:gd name="connsiteX24" fmla="*/ 797539 w 808992"/>
                <a:gd name="connsiteY24" fmla="*/ 214434 h 583412"/>
                <a:gd name="connsiteX25" fmla="*/ 790224 w 808992"/>
                <a:gd name="connsiteY25" fmla="*/ 272955 h 583412"/>
                <a:gd name="connsiteX26" fmla="*/ 782909 w 808992"/>
                <a:gd name="connsiteY26" fmla="*/ 294901 h 583412"/>
                <a:gd name="connsiteX27" fmla="*/ 808037 w 808992"/>
                <a:gd name="connsiteY27" fmla="*/ 420638 h 583412"/>
                <a:gd name="connsiteX28" fmla="*/ 804854 w 808992"/>
                <a:gd name="connsiteY28" fmla="*/ 470466 h 583412"/>
                <a:gd name="connsiteX29" fmla="*/ 782909 w 808992"/>
                <a:gd name="connsiteY29" fmla="*/ 485096 h 583412"/>
                <a:gd name="connsiteX30" fmla="*/ 767328 w 808992"/>
                <a:gd name="connsiteY30" fmla="*/ 504286 h 583412"/>
                <a:gd name="connsiteX31" fmla="*/ 709757 w 808992"/>
                <a:gd name="connsiteY31" fmla="*/ 499727 h 583412"/>
                <a:gd name="connsiteX32" fmla="*/ 695126 w 808992"/>
                <a:gd name="connsiteY32" fmla="*/ 514357 h 583412"/>
                <a:gd name="connsiteX33" fmla="*/ 643920 w 808992"/>
                <a:gd name="connsiteY33" fmla="*/ 528987 h 583412"/>
                <a:gd name="connsiteX34" fmla="*/ 621974 w 808992"/>
                <a:gd name="connsiteY34" fmla="*/ 536303 h 583412"/>
                <a:gd name="connsiteX35" fmla="*/ 592714 w 808992"/>
                <a:gd name="connsiteY35" fmla="*/ 543618 h 583412"/>
                <a:gd name="connsiteX36" fmla="*/ 548822 w 808992"/>
                <a:gd name="connsiteY36" fmla="*/ 558248 h 583412"/>
                <a:gd name="connsiteX37" fmla="*/ 526877 w 808992"/>
                <a:gd name="connsiteY37" fmla="*/ 583376 h 583412"/>
                <a:gd name="connsiteX38" fmla="*/ 500799 w 808992"/>
                <a:gd name="connsiteY38" fmla="*/ 552311 h 583412"/>
                <a:gd name="connsiteX39" fmla="*/ 478853 w 808992"/>
                <a:gd name="connsiteY39" fmla="*/ 503859 h 583412"/>
                <a:gd name="connsiteX40" fmla="*/ 370929 w 808992"/>
                <a:gd name="connsiteY40" fmla="*/ 520295 h 583412"/>
                <a:gd name="connsiteX41" fmla="*/ 314736 w 808992"/>
                <a:gd name="connsiteY41" fmla="*/ 485096 h 583412"/>
                <a:gd name="connsiteX42" fmla="*/ 263530 w 808992"/>
                <a:gd name="connsiteY42" fmla="*/ 477781 h 583412"/>
                <a:gd name="connsiteX43" fmla="*/ 241584 w 808992"/>
                <a:gd name="connsiteY43" fmla="*/ 470466 h 583412"/>
                <a:gd name="connsiteX44" fmla="*/ 219638 w 808992"/>
                <a:gd name="connsiteY44" fmla="*/ 455835 h 583412"/>
                <a:gd name="connsiteX45" fmla="*/ 139171 w 808992"/>
                <a:gd name="connsiteY45" fmla="*/ 441205 h 583412"/>
                <a:gd name="connsiteX46" fmla="*/ 106728 w 808992"/>
                <a:gd name="connsiteY46" fmla="*/ 419259 h 583412"/>
                <a:gd name="connsiteX47" fmla="*/ 102595 w 808992"/>
                <a:gd name="connsiteY47" fmla="*/ 382683 h 583412"/>
                <a:gd name="connsiteX48" fmla="*/ 44074 w 808992"/>
                <a:gd name="connsiteY48" fmla="*/ 368053 h 583412"/>
                <a:gd name="connsiteX49" fmla="*/ 22128 w 808992"/>
                <a:gd name="connsiteY49" fmla="*/ 353423 h 583412"/>
                <a:gd name="connsiteX50" fmla="*/ 182 w 808992"/>
                <a:gd name="connsiteY50" fmla="*/ 360738 h 583412"/>
                <a:gd name="connsiteX0" fmla="*/ 182 w 808992"/>
                <a:gd name="connsiteY0" fmla="*/ 370690 h 593364"/>
                <a:gd name="connsiteX1" fmla="*/ 36758 w 808992"/>
                <a:gd name="connsiteY1" fmla="*/ 341429 h 593364"/>
                <a:gd name="connsiteX2" fmla="*/ 44074 w 808992"/>
                <a:gd name="connsiteY2" fmla="*/ 304853 h 593364"/>
                <a:gd name="connsiteX3" fmla="*/ 58704 w 808992"/>
                <a:gd name="connsiteY3" fmla="*/ 260962 h 593364"/>
                <a:gd name="connsiteX4" fmla="*/ 73334 w 808992"/>
                <a:gd name="connsiteY4" fmla="*/ 202440 h 593364"/>
                <a:gd name="connsiteX5" fmla="*/ 80650 w 808992"/>
                <a:gd name="connsiteY5" fmla="*/ 180495 h 593364"/>
                <a:gd name="connsiteX6" fmla="*/ 95280 w 808992"/>
                <a:gd name="connsiteY6" fmla="*/ 158549 h 593364"/>
                <a:gd name="connsiteX7" fmla="*/ 117226 w 808992"/>
                <a:gd name="connsiteY7" fmla="*/ 151234 h 593364"/>
                <a:gd name="connsiteX8" fmla="*/ 219638 w 808992"/>
                <a:gd name="connsiteY8" fmla="*/ 158549 h 593364"/>
                <a:gd name="connsiteX9" fmla="*/ 263531 w 808992"/>
                <a:gd name="connsiteY9" fmla="*/ 66301 h 593364"/>
                <a:gd name="connsiteX10" fmla="*/ 424464 w 808992"/>
                <a:gd name="connsiteY10" fmla="*/ 165864 h 593364"/>
                <a:gd name="connsiteX11" fmla="*/ 446410 w 808992"/>
                <a:gd name="connsiteY11" fmla="*/ 151234 h 593364"/>
                <a:gd name="connsiteX12" fmla="*/ 410356 w 808992"/>
                <a:gd name="connsiteY12" fmla="*/ 73094 h 593364"/>
                <a:gd name="connsiteX13" fmla="*/ 429547 w 808992"/>
                <a:gd name="connsiteY13" fmla="*/ 39273 h 593364"/>
                <a:gd name="connsiteX14" fmla="*/ 512246 w 808992"/>
                <a:gd name="connsiteY14" fmla="*/ 56136 h 593364"/>
                <a:gd name="connsiteX15" fmla="*/ 534192 w 808992"/>
                <a:gd name="connsiteY15" fmla="*/ 48821 h 593364"/>
                <a:gd name="connsiteX16" fmla="*/ 556138 w 808992"/>
                <a:gd name="connsiteY16" fmla="*/ 56136 h 593364"/>
                <a:gd name="connsiteX17" fmla="*/ 584781 w 808992"/>
                <a:gd name="connsiteY17" fmla="*/ 23882 h 593364"/>
                <a:gd name="connsiteX18" fmla="*/ 632282 w 808992"/>
                <a:gd name="connsiteY18" fmla="*/ 132 h 593364"/>
                <a:gd name="connsiteX19" fmla="*/ 657173 w 808992"/>
                <a:gd name="connsiteY19" fmla="*/ 11818 h 593364"/>
                <a:gd name="connsiteX20" fmla="*/ 680496 w 808992"/>
                <a:gd name="connsiteY20" fmla="*/ 100027 h 593364"/>
                <a:gd name="connsiteX21" fmla="*/ 724387 w 808992"/>
                <a:gd name="connsiteY21" fmla="*/ 90908 h 593364"/>
                <a:gd name="connsiteX22" fmla="*/ 731702 w 808992"/>
                <a:gd name="connsiteY22" fmla="*/ 173179 h 593364"/>
                <a:gd name="connsiteX23" fmla="*/ 782909 w 808992"/>
                <a:gd name="connsiteY23" fmla="*/ 156744 h 593364"/>
                <a:gd name="connsiteX24" fmla="*/ 797539 w 808992"/>
                <a:gd name="connsiteY24" fmla="*/ 224386 h 593364"/>
                <a:gd name="connsiteX25" fmla="*/ 790224 w 808992"/>
                <a:gd name="connsiteY25" fmla="*/ 282907 h 593364"/>
                <a:gd name="connsiteX26" fmla="*/ 782909 w 808992"/>
                <a:gd name="connsiteY26" fmla="*/ 304853 h 593364"/>
                <a:gd name="connsiteX27" fmla="*/ 808037 w 808992"/>
                <a:gd name="connsiteY27" fmla="*/ 430590 h 593364"/>
                <a:gd name="connsiteX28" fmla="*/ 804854 w 808992"/>
                <a:gd name="connsiteY28" fmla="*/ 480418 h 593364"/>
                <a:gd name="connsiteX29" fmla="*/ 782909 w 808992"/>
                <a:gd name="connsiteY29" fmla="*/ 495048 h 593364"/>
                <a:gd name="connsiteX30" fmla="*/ 767328 w 808992"/>
                <a:gd name="connsiteY30" fmla="*/ 514238 h 593364"/>
                <a:gd name="connsiteX31" fmla="*/ 709757 w 808992"/>
                <a:gd name="connsiteY31" fmla="*/ 509679 h 593364"/>
                <a:gd name="connsiteX32" fmla="*/ 695126 w 808992"/>
                <a:gd name="connsiteY32" fmla="*/ 524309 h 593364"/>
                <a:gd name="connsiteX33" fmla="*/ 643920 w 808992"/>
                <a:gd name="connsiteY33" fmla="*/ 538939 h 593364"/>
                <a:gd name="connsiteX34" fmla="*/ 621974 w 808992"/>
                <a:gd name="connsiteY34" fmla="*/ 546255 h 593364"/>
                <a:gd name="connsiteX35" fmla="*/ 592714 w 808992"/>
                <a:gd name="connsiteY35" fmla="*/ 553570 h 593364"/>
                <a:gd name="connsiteX36" fmla="*/ 548822 w 808992"/>
                <a:gd name="connsiteY36" fmla="*/ 568200 h 593364"/>
                <a:gd name="connsiteX37" fmla="*/ 526877 w 808992"/>
                <a:gd name="connsiteY37" fmla="*/ 593328 h 593364"/>
                <a:gd name="connsiteX38" fmla="*/ 500799 w 808992"/>
                <a:gd name="connsiteY38" fmla="*/ 562263 h 593364"/>
                <a:gd name="connsiteX39" fmla="*/ 478853 w 808992"/>
                <a:gd name="connsiteY39" fmla="*/ 513811 h 593364"/>
                <a:gd name="connsiteX40" fmla="*/ 370929 w 808992"/>
                <a:gd name="connsiteY40" fmla="*/ 530247 h 593364"/>
                <a:gd name="connsiteX41" fmla="*/ 314736 w 808992"/>
                <a:gd name="connsiteY41" fmla="*/ 495048 h 593364"/>
                <a:gd name="connsiteX42" fmla="*/ 263530 w 808992"/>
                <a:gd name="connsiteY42" fmla="*/ 487733 h 593364"/>
                <a:gd name="connsiteX43" fmla="*/ 241584 w 808992"/>
                <a:gd name="connsiteY43" fmla="*/ 480418 h 593364"/>
                <a:gd name="connsiteX44" fmla="*/ 219638 w 808992"/>
                <a:gd name="connsiteY44" fmla="*/ 465787 h 593364"/>
                <a:gd name="connsiteX45" fmla="*/ 139171 w 808992"/>
                <a:gd name="connsiteY45" fmla="*/ 451157 h 593364"/>
                <a:gd name="connsiteX46" fmla="*/ 106728 w 808992"/>
                <a:gd name="connsiteY46" fmla="*/ 429211 h 593364"/>
                <a:gd name="connsiteX47" fmla="*/ 102595 w 808992"/>
                <a:gd name="connsiteY47" fmla="*/ 392635 h 593364"/>
                <a:gd name="connsiteX48" fmla="*/ 44074 w 808992"/>
                <a:gd name="connsiteY48" fmla="*/ 378005 h 593364"/>
                <a:gd name="connsiteX49" fmla="*/ 22128 w 808992"/>
                <a:gd name="connsiteY49" fmla="*/ 363375 h 593364"/>
                <a:gd name="connsiteX50" fmla="*/ 182 w 808992"/>
                <a:gd name="connsiteY50" fmla="*/ 370690 h 593364"/>
                <a:gd name="connsiteX0" fmla="*/ 182 w 808992"/>
                <a:gd name="connsiteY0" fmla="*/ 370690 h 593364"/>
                <a:gd name="connsiteX1" fmla="*/ 36758 w 808992"/>
                <a:gd name="connsiteY1" fmla="*/ 341429 h 593364"/>
                <a:gd name="connsiteX2" fmla="*/ 44074 w 808992"/>
                <a:gd name="connsiteY2" fmla="*/ 304853 h 593364"/>
                <a:gd name="connsiteX3" fmla="*/ 58704 w 808992"/>
                <a:gd name="connsiteY3" fmla="*/ 260962 h 593364"/>
                <a:gd name="connsiteX4" fmla="*/ 73334 w 808992"/>
                <a:gd name="connsiteY4" fmla="*/ 202440 h 593364"/>
                <a:gd name="connsiteX5" fmla="*/ 80650 w 808992"/>
                <a:gd name="connsiteY5" fmla="*/ 180495 h 593364"/>
                <a:gd name="connsiteX6" fmla="*/ 95280 w 808992"/>
                <a:gd name="connsiteY6" fmla="*/ 158549 h 593364"/>
                <a:gd name="connsiteX7" fmla="*/ 117226 w 808992"/>
                <a:gd name="connsiteY7" fmla="*/ 151234 h 593364"/>
                <a:gd name="connsiteX8" fmla="*/ 219638 w 808992"/>
                <a:gd name="connsiteY8" fmla="*/ 158549 h 593364"/>
                <a:gd name="connsiteX9" fmla="*/ 263531 w 808992"/>
                <a:gd name="connsiteY9" fmla="*/ 66301 h 593364"/>
                <a:gd name="connsiteX10" fmla="*/ 424464 w 808992"/>
                <a:gd name="connsiteY10" fmla="*/ 165864 h 593364"/>
                <a:gd name="connsiteX11" fmla="*/ 446410 w 808992"/>
                <a:gd name="connsiteY11" fmla="*/ 151234 h 593364"/>
                <a:gd name="connsiteX12" fmla="*/ 410356 w 808992"/>
                <a:gd name="connsiteY12" fmla="*/ 73094 h 593364"/>
                <a:gd name="connsiteX13" fmla="*/ 429547 w 808992"/>
                <a:gd name="connsiteY13" fmla="*/ 39273 h 593364"/>
                <a:gd name="connsiteX14" fmla="*/ 512246 w 808992"/>
                <a:gd name="connsiteY14" fmla="*/ 56136 h 593364"/>
                <a:gd name="connsiteX15" fmla="*/ 534192 w 808992"/>
                <a:gd name="connsiteY15" fmla="*/ 48821 h 593364"/>
                <a:gd name="connsiteX16" fmla="*/ 556138 w 808992"/>
                <a:gd name="connsiteY16" fmla="*/ 56136 h 593364"/>
                <a:gd name="connsiteX17" fmla="*/ 584781 w 808992"/>
                <a:gd name="connsiteY17" fmla="*/ 23882 h 593364"/>
                <a:gd name="connsiteX18" fmla="*/ 632282 w 808992"/>
                <a:gd name="connsiteY18" fmla="*/ 132 h 593364"/>
                <a:gd name="connsiteX19" fmla="*/ 657173 w 808992"/>
                <a:gd name="connsiteY19" fmla="*/ 11818 h 593364"/>
                <a:gd name="connsiteX20" fmla="*/ 704247 w 808992"/>
                <a:gd name="connsiteY20" fmla="*/ 82214 h 593364"/>
                <a:gd name="connsiteX21" fmla="*/ 724387 w 808992"/>
                <a:gd name="connsiteY21" fmla="*/ 90908 h 593364"/>
                <a:gd name="connsiteX22" fmla="*/ 731702 w 808992"/>
                <a:gd name="connsiteY22" fmla="*/ 173179 h 593364"/>
                <a:gd name="connsiteX23" fmla="*/ 782909 w 808992"/>
                <a:gd name="connsiteY23" fmla="*/ 156744 h 593364"/>
                <a:gd name="connsiteX24" fmla="*/ 797539 w 808992"/>
                <a:gd name="connsiteY24" fmla="*/ 224386 h 593364"/>
                <a:gd name="connsiteX25" fmla="*/ 790224 w 808992"/>
                <a:gd name="connsiteY25" fmla="*/ 282907 h 593364"/>
                <a:gd name="connsiteX26" fmla="*/ 782909 w 808992"/>
                <a:gd name="connsiteY26" fmla="*/ 304853 h 593364"/>
                <a:gd name="connsiteX27" fmla="*/ 808037 w 808992"/>
                <a:gd name="connsiteY27" fmla="*/ 430590 h 593364"/>
                <a:gd name="connsiteX28" fmla="*/ 804854 w 808992"/>
                <a:gd name="connsiteY28" fmla="*/ 480418 h 593364"/>
                <a:gd name="connsiteX29" fmla="*/ 782909 w 808992"/>
                <a:gd name="connsiteY29" fmla="*/ 495048 h 593364"/>
                <a:gd name="connsiteX30" fmla="*/ 767328 w 808992"/>
                <a:gd name="connsiteY30" fmla="*/ 514238 h 593364"/>
                <a:gd name="connsiteX31" fmla="*/ 709757 w 808992"/>
                <a:gd name="connsiteY31" fmla="*/ 509679 h 593364"/>
                <a:gd name="connsiteX32" fmla="*/ 695126 w 808992"/>
                <a:gd name="connsiteY32" fmla="*/ 524309 h 593364"/>
                <a:gd name="connsiteX33" fmla="*/ 643920 w 808992"/>
                <a:gd name="connsiteY33" fmla="*/ 538939 h 593364"/>
                <a:gd name="connsiteX34" fmla="*/ 621974 w 808992"/>
                <a:gd name="connsiteY34" fmla="*/ 546255 h 593364"/>
                <a:gd name="connsiteX35" fmla="*/ 592714 w 808992"/>
                <a:gd name="connsiteY35" fmla="*/ 553570 h 593364"/>
                <a:gd name="connsiteX36" fmla="*/ 548822 w 808992"/>
                <a:gd name="connsiteY36" fmla="*/ 568200 h 593364"/>
                <a:gd name="connsiteX37" fmla="*/ 526877 w 808992"/>
                <a:gd name="connsiteY37" fmla="*/ 593328 h 593364"/>
                <a:gd name="connsiteX38" fmla="*/ 500799 w 808992"/>
                <a:gd name="connsiteY38" fmla="*/ 562263 h 593364"/>
                <a:gd name="connsiteX39" fmla="*/ 478853 w 808992"/>
                <a:gd name="connsiteY39" fmla="*/ 513811 h 593364"/>
                <a:gd name="connsiteX40" fmla="*/ 370929 w 808992"/>
                <a:gd name="connsiteY40" fmla="*/ 530247 h 593364"/>
                <a:gd name="connsiteX41" fmla="*/ 314736 w 808992"/>
                <a:gd name="connsiteY41" fmla="*/ 495048 h 593364"/>
                <a:gd name="connsiteX42" fmla="*/ 263530 w 808992"/>
                <a:gd name="connsiteY42" fmla="*/ 487733 h 593364"/>
                <a:gd name="connsiteX43" fmla="*/ 241584 w 808992"/>
                <a:gd name="connsiteY43" fmla="*/ 480418 h 593364"/>
                <a:gd name="connsiteX44" fmla="*/ 219638 w 808992"/>
                <a:gd name="connsiteY44" fmla="*/ 465787 h 593364"/>
                <a:gd name="connsiteX45" fmla="*/ 139171 w 808992"/>
                <a:gd name="connsiteY45" fmla="*/ 451157 h 593364"/>
                <a:gd name="connsiteX46" fmla="*/ 106728 w 808992"/>
                <a:gd name="connsiteY46" fmla="*/ 429211 h 593364"/>
                <a:gd name="connsiteX47" fmla="*/ 102595 w 808992"/>
                <a:gd name="connsiteY47" fmla="*/ 392635 h 593364"/>
                <a:gd name="connsiteX48" fmla="*/ 44074 w 808992"/>
                <a:gd name="connsiteY48" fmla="*/ 378005 h 593364"/>
                <a:gd name="connsiteX49" fmla="*/ 22128 w 808992"/>
                <a:gd name="connsiteY49" fmla="*/ 363375 h 593364"/>
                <a:gd name="connsiteX50" fmla="*/ 182 w 808992"/>
                <a:gd name="connsiteY50" fmla="*/ 370690 h 593364"/>
                <a:gd name="connsiteX0" fmla="*/ 182 w 808992"/>
                <a:gd name="connsiteY0" fmla="*/ 370690 h 593364"/>
                <a:gd name="connsiteX1" fmla="*/ 36758 w 808992"/>
                <a:gd name="connsiteY1" fmla="*/ 341429 h 593364"/>
                <a:gd name="connsiteX2" fmla="*/ 44074 w 808992"/>
                <a:gd name="connsiteY2" fmla="*/ 304853 h 593364"/>
                <a:gd name="connsiteX3" fmla="*/ 58704 w 808992"/>
                <a:gd name="connsiteY3" fmla="*/ 260962 h 593364"/>
                <a:gd name="connsiteX4" fmla="*/ 73334 w 808992"/>
                <a:gd name="connsiteY4" fmla="*/ 202440 h 593364"/>
                <a:gd name="connsiteX5" fmla="*/ 80650 w 808992"/>
                <a:gd name="connsiteY5" fmla="*/ 180495 h 593364"/>
                <a:gd name="connsiteX6" fmla="*/ 95280 w 808992"/>
                <a:gd name="connsiteY6" fmla="*/ 158549 h 593364"/>
                <a:gd name="connsiteX7" fmla="*/ 117226 w 808992"/>
                <a:gd name="connsiteY7" fmla="*/ 151234 h 593364"/>
                <a:gd name="connsiteX8" fmla="*/ 219638 w 808992"/>
                <a:gd name="connsiteY8" fmla="*/ 158549 h 593364"/>
                <a:gd name="connsiteX9" fmla="*/ 263531 w 808992"/>
                <a:gd name="connsiteY9" fmla="*/ 66301 h 593364"/>
                <a:gd name="connsiteX10" fmla="*/ 424464 w 808992"/>
                <a:gd name="connsiteY10" fmla="*/ 165864 h 593364"/>
                <a:gd name="connsiteX11" fmla="*/ 446410 w 808992"/>
                <a:gd name="connsiteY11" fmla="*/ 151234 h 593364"/>
                <a:gd name="connsiteX12" fmla="*/ 410356 w 808992"/>
                <a:gd name="connsiteY12" fmla="*/ 73094 h 593364"/>
                <a:gd name="connsiteX13" fmla="*/ 429547 w 808992"/>
                <a:gd name="connsiteY13" fmla="*/ 39273 h 593364"/>
                <a:gd name="connsiteX14" fmla="*/ 512246 w 808992"/>
                <a:gd name="connsiteY14" fmla="*/ 56136 h 593364"/>
                <a:gd name="connsiteX15" fmla="*/ 534192 w 808992"/>
                <a:gd name="connsiteY15" fmla="*/ 48821 h 593364"/>
                <a:gd name="connsiteX16" fmla="*/ 556138 w 808992"/>
                <a:gd name="connsiteY16" fmla="*/ 56136 h 593364"/>
                <a:gd name="connsiteX17" fmla="*/ 584781 w 808992"/>
                <a:gd name="connsiteY17" fmla="*/ 23882 h 593364"/>
                <a:gd name="connsiteX18" fmla="*/ 632282 w 808992"/>
                <a:gd name="connsiteY18" fmla="*/ 132 h 593364"/>
                <a:gd name="connsiteX19" fmla="*/ 657173 w 808992"/>
                <a:gd name="connsiteY19" fmla="*/ 11818 h 593364"/>
                <a:gd name="connsiteX20" fmla="*/ 704247 w 808992"/>
                <a:gd name="connsiteY20" fmla="*/ 82214 h 593364"/>
                <a:gd name="connsiteX21" fmla="*/ 724387 w 808992"/>
                <a:gd name="connsiteY21" fmla="*/ 90908 h 593364"/>
                <a:gd name="connsiteX22" fmla="*/ 731702 w 808992"/>
                <a:gd name="connsiteY22" fmla="*/ 173179 h 593364"/>
                <a:gd name="connsiteX23" fmla="*/ 782909 w 808992"/>
                <a:gd name="connsiteY23" fmla="*/ 156744 h 593364"/>
                <a:gd name="connsiteX24" fmla="*/ 797539 w 808992"/>
                <a:gd name="connsiteY24" fmla="*/ 224386 h 593364"/>
                <a:gd name="connsiteX25" fmla="*/ 790224 w 808992"/>
                <a:gd name="connsiteY25" fmla="*/ 282907 h 593364"/>
                <a:gd name="connsiteX26" fmla="*/ 782909 w 808992"/>
                <a:gd name="connsiteY26" fmla="*/ 304853 h 593364"/>
                <a:gd name="connsiteX27" fmla="*/ 808037 w 808992"/>
                <a:gd name="connsiteY27" fmla="*/ 430590 h 593364"/>
                <a:gd name="connsiteX28" fmla="*/ 804854 w 808992"/>
                <a:gd name="connsiteY28" fmla="*/ 480418 h 593364"/>
                <a:gd name="connsiteX29" fmla="*/ 782909 w 808992"/>
                <a:gd name="connsiteY29" fmla="*/ 495048 h 593364"/>
                <a:gd name="connsiteX30" fmla="*/ 767328 w 808992"/>
                <a:gd name="connsiteY30" fmla="*/ 514238 h 593364"/>
                <a:gd name="connsiteX31" fmla="*/ 709757 w 808992"/>
                <a:gd name="connsiteY31" fmla="*/ 509679 h 593364"/>
                <a:gd name="connsiteX32" fmla="*/ 695126 w 808992"/>
                <a:gd name="connsiteY32" fmla="*/ 524309 h 593364"/>
                <a:gd name="connsiteX33" fmla="*/ 643920 w 808992"/>
                <a:gd name="connsiteY33" fmla="*/ 538939 h 593364"/>
                <a:gd name="connsiteX34" fmla="*/ 621974 w 808992"/>
                <a:gd name="connsiteY34" fmla="*/ 546255 h 593364"/>
                <a:gd name="connsiteX35" fmla="*/ 592714 w 808992"/>
                <a:gd name="connsiteY35" fmla="*/ 553570 h 593364"/>
                <a:gd name="connsiteX36" fmla="*/ 583723 w 808992"/>
                <a:gd name="connsiteY36" fmla="*/ 568200 h 593364"/>
                <a:gd name="connsiteX37" fmla="*/ 526877 w 808992"/>
                <a:gd name="connsiteY37" fmla="*/ 593328 h 593364"/>
                <a:gd name="connsiteX38" fmla="*/ 500799 w 808992"/>
                <a:gd name="connsiteY38" fmla="*/ 562263 h 593364"/>
                <a:gd name="connsiteX39" fmla="*/ 478853 w 808992"/>
                <a:gd name="connsiteY39" fmla="*/ 513811 h 593364"/>
                <a:gd name="connsiteX40" fmla="*/ 370929 w 808992"/>
                <a:gd name="connsiteY40" fmla="*/ 530247 h 593364"/>
                <a:gd name="connsiteX41" fmla="*/ 314736 w 808992"/>
                <a:gd name="connsiteY41" fmla="*/ 495048 h 593364"/>
                <a:gd name="connsiteX42" fmla="*/ 263530 w 808992"/>
                <a:gd name="connsiteY42" fmla="*/ 487733 h 593364"/>
                <a:gd name="connsiteX43" fmla="*/ 241584 w 808992"/>
                <a:gd name="connsiteY43" fmla="*/ 480418 h 593364"/>
                <a:gd name="connsiteX44" fmla="*/ 219638 w 808992"/>
                <a:gd name="connsiteY44" fmla="*/ 465787 h 593364"/>
                <a:gd name="connsiteX45" fmla="*/ 139171 w 808992"/>
                <a:gd name="connsiteY45" fmla="*/ 451157 h 593364"/>
                <a:gd name="connsiteX46" fmla="*/ 106728 w 808992"/>
                <a:gd name="connsiteY46" fmla="*/ 429211 h 593364"/>
                <a:gd name="connsiteX47" fmla="*/ 102595 w 808992"/>
                <a:gd name="connsiteY47" fmla="*/ 392635 h 593364"/>
                <a:gd name="connsiteX48" fmla="*/ 44074 w 808992"/>
                <a:gd name="connsiteY48" fmla="*/ 378005 h 593364"/>
                <a:gd name="connsiteX49" fmla="*/ 22128 w 808992"/>
                <a:gd name="connsiteY49" fmla="*/ 363375 h 593364"/>
                <a:gd name="connsiteX50" fmla="*/ 182 w 808992"/>
                <a:gd name="connsiteY50" fmla="*/ 370690 h 593364"/>
                <a:gd name="connsiteX0" fmla="*/ 182 w 808992"/>
                <a:gd name="connsiteY0" fmla="*/ 370690 h 593364"/>
                <a:gd name="connsiteX1" fmla="*/ 36758 w 808992"/>
                <a:gd name="connsiteY1" fmla="*/ 341429 h 593364"/>
                <a:gd name="connsiteX2" fmla="*/ 44074 w 808992"/>
                <a:gd name="connsiteY2" fmla="*/ 304853 h 593364"/>
                <a:gd name="connsiteX3" fmla="*/ 58704 w 808992"/>
                <a:gd name="connsiteY3" fmla="*/ 260962 h 593364"/>
                <a:gd name="connsiteX4" fmla="*/ 73334 w 808992"/>
                <a:gd name="connsiteY4" fmla="*/ 202440 h 593364"/>
                <a:gd name="connsiteX5" fmla="*/ 80650 w 808992"/>
                <a:gd name="connsiteY5" fmla="*/ 180495 h 593364"/>
                <a:gd name="connsiteX6" fmla="*/ 95280 w 808992"/>
                <a:gd name="connsiteY6" fmla="*/ 158549 h 593364"/>
                <a:gd name="connsiteX7" fmla="*/ 117226 w 808992"/>
                <a:gd name="connsiteY7" fmla="*/ 151234 h 593364"/>
                <a:gd name="connsiteX8" fmla="*/ 219638 w 808992"/>
                <a:gd name="connsiteY8" fmla="*/ 158549 h 593364"/>
                <a:gd name="connsiteX9" fmla="*/ 263531 w 808992"/>
                <a:gd name="connsiteY9" fmla="*/ 66301 h 593364"/>
                <a:gd name="connsiteX10" fmla="*/ 424464 w 808992"/>
                <a:gd name="connsiteY10" fmla="*/ 165864 h 593364"/>
                <a:gd name="connsiteX11" fmla="*/ 446410 w 808992"/>
                <a:gd name="connsiteY11" fmla="*/ 151234 h 593364"/>
                <a:gd name="connsiteX12" fmla="*/ 410356 w 808992"/>
                <a:gd name="connsiteY12" fmla="*/ 73094 h 593364"/>
                <a:gd name="connsiteX13" fmla="*/ 429547 w 808992"/>
                <a:gd name="connsiteY13" fmla="*/ 39273 h 593364"/>
                <a:gd name="connsiteX14" fmla="*/ 512246 w 808992"/>
                <a:gd name="connsiteY14" fmla="*/ 56136 h 593364"/>
                <a:gd name="connsiteX15" fmla="*/ 534192 w 808992"/>
                <a:gd name="connsiteY15" fmla="*/ 48821 h 593364"/>
                <a:gd name="connsiteX16" fmla="*/ 556138 w 808992"/>
                <a:gd name="connsiteY16" fmla="*/ 56136 h 593364"/>
                <a:gd name="connsiteX17" fmla="*/ 584781 w 808992"/>
                <a:gd name="connsiteY17" fmla="*/ 23882 h 593364"/>
                <a:gd name="connsiteX18" fmla="*/ 632282 w 808992"/>
                <a:gd name="connsiteY18" fmla="*/ 132 h 593364"/>
                <a:gd name="connsiteX19" fmla="*/ 657173 w 808992"/>
                <a:gd name="connsiteY19" fmla="*/ 11818 h 593364"/>
                <a:gd name="connsiteX20" fmla="*/ 704247 w 808992"/>
                <a:gd name="connsiteY20" fmla="*/ 82214 h 593364"/>
                <a:gd name="connsiteX21" fmla="*/ 724387 w 808992"/>
                <a:gd name="connsiteY21" fmla="*/ 90908 h 593364"/>
                <a:gd name="connsiteX22" fmla="*/ 731702 w 808992"/>
                <a:gd name="connsiteY22" fmla="*/ 173179 h 593364"/>
                <a:gd name="connsiteX23" fmla="*/ 782909 w 808992"/>
                <a:gd name="connsiteY23" fmla="*/ 156744 h 593364"/>
                <a:gd name="connsiteX24" fmla="*/ 797539 w 808992"/>
                <a:gd name="connsiteY24" fmla="*/ 224386 h 593364"/>
                <a:gd name="connsiteX25" fmla="*/ 790224 w 808992"/>
                <a:gd name="connsiteY25" fmla="*/ 282907 h 593364"/>
                <a:gd name="connsiteX26" fmla="*/ 782909 w 808992"/>
                <a:gd name="connsiteY26" fmla="*/ 304853 h 593364"/>
                <a:gd name="connsiteX27" fmla="*/ 808037 w 808992"/>
                <a:gd name="connsiteY27" fmla="*/ 430590 h 593364"/>
                <a:gd name="connsiteX28" fmla="*/ 804854 w 808992"/>
                <a:gd name="connsiteY28" fmla="*/ 480418 h 593364"/>
                <a:gd name="connsiteX29" fmla="*/ 782909 w 808992"/>
                <a:gd name="connsiteY29" fmla="*/ 495048 h 593364"/>
                <a:gd name="connsiteX30" fmla="*/ 767328 w 808992"/>
                <a:gd name="connsiteY30" fmla="*/ 514238 h 593364"/>
                <a:gd name="connsiteX31" fmla="*/ 709757 w 808992"/>
                <a:gd name="connsiteY31" fmla="*/ 509679 h 593364"/>
                <a:gd name="connsiteX32" fmla="*/ 695126 w 808992"/>
                <a:gd name="connsiteY32" fmla="*/ 524309 h 593364"/>
                <a:gd name="connsiteX33" fmla="*/ 643920 w 808992"/>
                <a:gd name="connsiteY33" fmla="*/ 538939 h 593364"/>
                <a:gd name="connsiteX34" fmla="*/ 621974 w 808992"/>
                <a:gd name="connsiteY34" fmla="*/ 546255 h 593364"/>
                <a:gd name="connsiteX35" fmla="*/ 592714 w 808992"/>
                <a:gd name="connsiteY35" fmla="*/ 553570 h 593364"/>
                <a:gd name="connsiteX36" fmla="*/ 583723 w 808992"/>
                <a:gd name="connsiteY36" fmla="*/ 568200 h 593364"/>
                <a:gd name="connsiteX37" fmla="*/ 526877 w 808992"/>
                <a:gd name="connsiteY37" fmla="*/ 593328 h 593364"/>
                <a:gd name="connsiteX38" fmla="*/ 500799 w 808992"/>
                <a:gd name="connsiteY38" fmla="*/ 562263 h 593364"/>
                <a:gd name="connsiteX39" fmla="*/ 458365 w 808992"/>
                <a:gd name="connsiteY39" fmla="*/ 520791 h 593364"/>
                <a:gd name="connsiteX40" fmla="*/ 370929 w 808992"/>
                <a:gd name="connsiteY40" fmla="*/ 530247 h 593364"/>
                <a:gd name="connsiteX41" fmla="*/ 314736 w 808992"/>
                <a:gd name="connsiteY41" fmla="*/ 495048 h 593364"/>
                <a:gd name="connsiteX42" fmla="*/ 263530 w 808992"/>
                <a:gd name="connsiteY42" fmla="*/ 487733 h 593364"/>
                <a:gd name="connsiteX43" fmla="*/ 241584 w 808992"/>
                <a:gd name="connsiteY43" fmla="*/ 480418 h 593364"/>
                <a:gd name="connsiteX44" fmla="*/ 219638 w 808992"/>
                <a:gd name="connsiteY44" fmla="*/ 465787 h 593364"/>
                <a:gd name="connsiteX45" fmla="*/ 139171 w 808992"/>
                <a:gd name="connsiteY45" fmla="*/ 451157 h 593364"/>
                <a:gd name="connsiteX46" fmla="*/ 106728 w 808992"/>
                <a:gd name="connsiteY46" fmla="*/ 429211 h 593364"/>
                <a:gd name="connsiteX47" fmla="*/ 102595 w 808992"/>
                <a:gd name="connsiteY47" fmla="*/ 392635 h 593364"/>
                <a:gd name="connsiteX48" fmla="*/ 44074 w 808992"/>
                <a:gd name="connsiteY48" fmla="*/ 378005 h 593364"/>
                <a:gd name="connsiteX49" fmla="*/ 22128 w 808992"/>
                <a:gd name="connsiteY49" fmla="*/ 363375 h 593364"/>
                <a:gd name="connsiteX50" fmla="*/ 182 w 808992"/>
                <a:gd name="connsiteY50" fmla="*/ 370690 h 593364"/>
                <a:gd name="connsiteX0" fmla="*/ 182 w 808992"/>
                <a:gd name="connsiteY0" fmla="*/ 370690 h 593364"/>
                <a:gd name="connsiteX1" fmla="*/ 36758 w 808992"/>
                <a:gd name="connsiteY1" fmla="*/ 341429 h 593364"/>
                <a:gd name="connsiteX2" fmla="*/ 44074 w 808992"/>
                <a:gd name="connsiteY2" fmla="*/ 304853 h 593364"/>
                <a:gd name="connsiteX3" fmla="*/ 58704 w 808992"/>
                <a:gd name="connsiteY3" fmla="*/ 260962 h 593364"/>
                <a:gd name="connsiteX4" fmla="*/ 73334 w 808992"/>
                <a:gd name="connsiteY4" fmla="*/ 202440 h 593364"/>
                <a:gd name="connsiteX5" fmla="*/ 80650 w 808992"/>
                <a:gd name="connsiteY5" fmla="*/ 180495 h 593364"/>
                <a:gd name="connsiteX6" fmla="*/ 95280 w 808992"/>
                <a:gd name="connsiteY6" fmla="*/ 158549 h 593364"/>
                <a:gd name="connsiteX7" fmla="*/ 117226 w 808992"/>
                <a:gd name="connsiteY7" fmla="*/ 151234 h 593364"/>
                <a:gd name="connsiteX8" fmla="*/ 219638 w 808992"/>
                <a:gd name="connsiteY8" fmla="*/ 158549 h 593364"/>
                <a:gd name="connsiteX9" fmla="*/ 263531 w 808992"/>
                <a:gd name="connsiteY9" fmla="*/ 66301 h 593364"/>
                <a:gd name="connsiteX10" fmla="*/ 424464 w 808992"/>
                <a:gd name="connsiteY10" fmla="*/ 165864 h 593364"/>
                <a:gd name="connsiteX11" fmla="*/ 446410 w 808992"/>
                <a:gd name="connsiteY11" fmla="*/ 151234 h 593364"/>
                <a:gd name="connsiteX12" fmla="*/ 410356 w 808992"/>
                <a:gd name="connsiteY12" fmla="*/ 73094 h 593364"/>
                <a:gd name="connsiteX13" fmla="*/ 429547 w 808992"/>
                <a:gd name="connsiteY13" fmla="*/ 39273 h 593364"/>
                <a:gd name="connsiteX14" fmla="*/ 512246 w 808992"/>
                <a:gd name="connsiteY14" fmla="*/ 56136 h 593364"/>
                <a:gd name="connsiteX15" fmla="*/ 534192 w 808992"/>
                <a:gd name="connsiteY15" fmla="*/ 48821 h 593364"/>
                <a:gd name="connsiteX16" fmla="*/ 556138 w 808992"/>
                <a:gd name="connsiteY16" fmla="*/ 56136 h 593364"/>
                <a:gd name="connsiteX17" fmla="*/ 584781 w 808992"/>
                <a:gd name="connsiteY17" fmla="*/ 23882 h 593364"/>
                <a:gd name="connsiteX18" fmla="*/ 632282 w 808992"/>
                <a:gd name="connsiteY18" fmla="*/ 132 h 593364"/>
                <a:gd name="connsiteX19" fmla="*/ 657173 w 808992"/>
                <a:gd name="connsiteY19" fmla="*/ 11818 h 593364"/>
                <a:gd name="connsiteX20" fmla="*/ 704247 w 808992"/>
                <a:gd name="connsiteY20" fmla="*/ 82214 h 593364"/>
                <a:gd name="connsiteX21" fmla="*/ 724387 w 808992"/>
                <a:gd name="connsiteY21" fmla="*/ 90908 h 593364"/>
                <a:gd name="connsiteX22" fmla="*/ 731702 w 808992"/>
                <a:gd name="connsiteY22" fmla="*/ 173179 h 593364"/>
                <a:gd name="connsiteX23" fmla="*/ 782909 w 808992"/>
                <a:gd name="connsiteY23" fmla="*/ 156744 h 593364"/>
                <a:gd name="connsiteX24" fmla="*/ 797539 w 808992"/>
                <a:gd name="connsiteY24" fmla="*/ 224386 h 593364"/>
                <a:gd name="connsiteX25" fmla="*/ 790224 w 808992"/>
                <a:gd name="connsiteY25" fmla="*/ 282907 h 593364"/>
                <a:gd name="connsiteX26" fmla="*/ 782909 w 808992"/>
                <a:gd name="connsiteY26" fmla="*/ 304853 h 593364"/>
                <a:gd name="connsiteX27" fmla="*/ 808037 w 808992"/>
                <a:gd name="connsiteY27" fmla="*/ 430590 h 593364"/>
                <a:gd name="connsiteX28" fmla="*/ 804854 w 808992"/>
                <a:gd name="connsiteY28" fmla="*/ 480418 h 593364"/>
                <a:gd name="connsiteX29" fmla="*/ 782909 w 808992"/>
                <a:gd name="connsiteY29" fmla="*/ 495048 h 593364"/>
                <a:gd name="connsiteX30" fmla="*/ 767328 w 808992"/>
                <a:gd name="connsiteY30" fmla="*/ 514238 h 593364"/>
                <a:gd name="connsiteX31" fmla="*/ 709757 w 808992"/>
                <a:gd name="connsiteY31" fmla="*/ 509679 h 593364"/>
                <a:gd name="connsiteX32" fmla="*/ 722444 w 808992"/>
                <a:gd name="connsiteY32" fmla="*/ 531289 h 593364"/>
                <a:gd name="connsiteX33" fmla="*/ 643920 w 808992"/>
                <a:gd name="connsiteY33" fmla="*/ 538939 h 593364"/>
                <a:gd name="connsiteX34" fmla="*/ 621974 w 808992"/>
                <a:gd name="connsiteY34" fmla="*/ 546255 h 593364"/>
                <a:gd name="connsiteX35" fmla="*/ 592714 w 808992"/>
                <a:gd name="connsiteY35" fmla="*/ 553570 h 593364"/>
                <a:gd name="connsiteX36" fmla="*/ 583723 w 808992"/>
                <a:gd name="connsiteY36" fmla="*/ 568200 h 593364"/>
                <a:gd name="connsiteX37" fmla="*/ 526877 w 808992"/>
                <a:gd name="connsiteY37" fmla="*/ 593328 h 593364"/>
                <a:gd name="connsiteX38" fmla="*/ 500799 w 808992"/>
                <a:gd name="connsiteY38" fmla="*/ 562263 h 593364"/>
                <a:gd name="connsiteX39" fmla="*/ 458365 w 808992"/>
                <a:gd name="connsiteY39" fmla="*/ 520791 h 593364"/>
                <a:gd name="connsiteX40" fmla="*/ 370929 w 808992"/>
                <a:gd name="connsiteY40" fmla="*/ 530247 h 593364"/>
                <a:gd name="connsiteX41" fmla="*/ 314736 w 808992"/>
                <a:gd name="connsiteY41" fmla="*/ 495048 h 593364"/>
                <a:gd name="connsiteX42" fmla="*/ 263530 w 808992"/>
                <a:gd name="connsiteY42" fmla="*/ 487733 h 593364"/>
                <a:gd name="connsiteX43" fmla="*/ 241584 w 808992"/>
                <a:gd name="connsiteY43" fmla="*/ 480418 h 593364"/>
                <a:gd name="connsiteX44" fmla="*/ 219638 w 808992"/>
                <a:gd name="connsiteY44" fmla="*/ 465787 h 593364"/>
                <a:gd name="connsiteX45" fmla="*/ 139171 w 808992"/>
                <a:gd name="connsiteY45" fmla="*/ 451157 h 593364"/>
                <a:gd name="connsiteX46" fmla="*/ 106728 w 808992"/>
                <a:gd name="connsiteY46" fmla="*/ 429211 h 593364"/>
                <a:gd name="connsiteX47" fmla="*/ 102595 w 808992"/>
                <a:gd name="connsiteY47" fmla="*/ 392635 h 593364"/>
                <a:gd name="connsiteX48" fmla="*/ 44074 w 808992"/>
                <a:gd name="connsiteY48" fmla="*/ 378005 h 593364"/>
                <a:gd name="connsiteX49" fmla="*/ 22128 w 808992"/>
                <a:gd name="connsiteY49" fmla="*/ 363375 h 593364"/>
                <a:gd name="connsiteX50" fmla="*/ 182 w 808992"/>
                <a:gd name="connsiteY50" fmla="*/ 370690 h 593364"/>
                <a:gd name="connsiteX0" fmla="*/ 182 w 808992"/>
                <a:gd name="connsiteY0" fmla="*/ 370690 h 593364"/>
                <a:gd name="connsiteX1" fmla="*/ 36758 w 808992"/>
                <a:gd name="connsiteY1" fmla="*/ 341429 h 593364"/>
                <a:gd name="connsiteX2" fmla="*/ 44074 w 808992"/>
                <a:gd name="connsiteY2" fmla="*/ 304853 h 593364"/>
                <a:gd name="connsiteX3" fmla="*/ 58704 w 808992"/>
                <a:gd name="connsiteY3" fmla="*/ 260962 h 593364"/>
                <a:gd name="connsiteX4" fmla="*/ 73334 w 808992"/>
                <a:gd name="connsiteY4" fmla="*/ 202440 h 593364"/>
                <a:gd name="connsiteX5" fmla="*/ 80650 w 808992"/>
                <a:gd name="connsiteY5" fmla="*/ 180495 h 593364"/>
                <a:gd name="connsiteX6" fmla="*/ 95280 w 808992"/>
                <a:gd name="connsiteY6" fmla="*/ 158549 h 593364"/>
                <a:gd name="connsiteX7" fmla="*/ 117226 w 808992"/>
                <a:gd name="connsiteY7" fmla="*/ 151234 h 593364"/>
                <a:gd name="connsiteX8" fmla="*/ 219638 w 808992"/>
                <a:gd name="connsiteY8" fmla="*/ 158549 h 593364"/>
                <a:gd name="connsiteX9" fmla="*/ 263531 w 808992"/>
                <a:gd name="connsiteY9" fmla="*/ 66301 h 593364"/>
                <a:gd name="connsiteX10" fmla="*/ 424464 w 808992"/>
                <a:gd name="connsiteY10" fmla="*/ 165864 h 593364"/>
                <a:gd name="connsiteX11" fmla="*/ 446410 w 808992"/>
                <a:gd name="connsiteY11" fmla="*/ 151234 h 593364"/>
                <a:gd name="connsiteX12" fmla="*/ 410356 w 808992"/>
                <a:gd name="connsiteY12" fmla="*/ 73094 h 593364"/>
                <a:gd name="connsiteX13" fmla="*/ 429547 w 808992"/>
                <a:gd name="connsiteY13" fmla="*/ 39273 h 593364"/>
                <a:gd name="connsiteX14" fmla="*/ 512246 w 808992"/>
                <a:gd name="connsiteY14" fmla="*/ 56136 h 593364"/>
                <a:gd name="connsiteX15" fmla="*/ 534192 w 808992"/>
                <a:gd name="connsiteY15" fmla="*/ 48821 h 593364"/>
                <a:gd name="connsiteX16" fmla="*/ 556138 w 808992"/>
                <a:gd name="connsiteY16" fmla="*/ 56136 h 593364"/>
                <a:gd name="connsiteX17" fmla="*/ 584781 w 808992"/>
                <a:gd name="connsiteY17" fmla="*/ 23882 h 593364"/>
                <a:gd name="connsiteX18" fmla="*/ 632282 w 808992"/>
                <a:gd name="connsiteY18" fmla="*/ 132 h 593364"/>
                <a:gd name="connsiteX19" fmla="*/ 657173 w 808992"/>
                <a:gd name="connsiteY19" fmla="*/ 11818 h 593364"/>
                <a:gd name="connsiteX20" fmla="*/ 704247 w 808992"/>
                <a:gd name="connsiteY20" fmla="*/ 82214 h 593364"/>
                <a:gd name="connsiteX21" fmla="*/ 724387 w 808992"/>
                <a:gd name="connsiteY21" fmla="*/ 90908 h 593364"/>
                <a:gd name="connsiteX22" fmla="*/ 731702 w 808992"/>
                <a:gd name="connsiteY22" fmla="*/ 173179 h 593364"/>
                <a:gd name="connsiteX23" fmla="*/ 782909 w 808992"/>
                <a:gd name="connsiteY23" fmla="*/ 156744 h 593364"/>
                <a:gd name="connsiteX24" fmla="*/ 797539 w 808992"/>
                <a:gd name="connsiteY24" fmla="*/ 224386 h 593364"/>
                <a:gd name="connsiteX25" fmla="*/ 790224 w 808992"/>
                <a:gd name="connsiteY25" fmla="*/ 282907 h 593364"/>
                <a:gd name="connsiteX26" fmla="*/ 782909 w 808992"/>
                <a:gd name="connsiteY26" fmla="*/ 304853 h 593364"/>
                <a:gd name="connsiteX27" fmla="*/ 808037 w 808992"/>
                <a:gd name="connsiteY27" fmla="*/ 430590 h 593364"/>
                <a:gd name="connsiteX28" fmla="*/ 804854 w 808992"/>
                <a:gd name="connsiteY28" fmla="*/ 480418 h 593364"/>
                <a:gd name="connsiteX29" fmla="*/ 782909 w 808992"/>
                <a:gd name="connsiteY29" fmla="*/ 495048 h 593364"/>
                <a:gd name="connsiteX30" fmla="*/ 767328 w 808992"/>
                <a:gd name="connsiteY30" fmla="*/ 514238 h 593364"/>
                <a:gd name="connsiteX31" fmla="*/ 709757 w 808992"/>
                <a:gd name="connsiteY31" fmla="*/ 509679 h 593364"/>
                <a:gd name="connsiteX32" fmla="*/ 742934 w 808992"/>
                <a:gd name="connsiteY32" fmla="*/ 531289 h 593364"/>
                <a:gd name="connsiteX33" fmla="*/ 643920 w 808992"/>
                <a:gd name="connsiteY33" fmla="*/ 538939 h 593364"/>
                <a:gd name="connsiteX34" fmla="*/ 621974 w 808992"/>
                <a:gd name="connsiteY34" fmla="*/ 546255 h 593364"/>
                <a:gd name="connsiteX35" fmla="*/ 592714 w 808992"/>
                <a:gd name="connsiteY35" fmla="*/ 553570 h 593364"/>
                <a:gd name="connsiteX36" fmla="*/ 583723 w 808992"/>
                <a:gd name="connsiteY36" fmla="*/ 568200 h 593364"/>
                <a:gd name="connsiteX37" fmla="*/ 526877 w 808992"/>
                <a:gd name="connsiteY37" fmla="*/ 593328 h 593364"/>
                <a:gd name="connsiteX38" fmla="*/ 500799 w 808992"/>
                <a:gd name="connsiteY38" fmla="*/ 562263 h 593364"/>
                <a:gd name="connsiteX39" fmla="*/ 458365 w 808992"/>
                <a:gd name="connsiteY39" fmla="*/ 520791 h 593364"/>
                <a:gd name="connsiteX40" fmla="*/ 370929 w 808992"/>
                <a:gd name="connsiteY40" fmla="*/ 530247 h 593364"/>
                <a:gd name="connsiteX41" fmla="*/ 314736 w 808992"/>
                <a:gd name="connsiteY41" fmla="*/ 495048 h 593364"/>
                <a:gd name="connsiteX42" fmla="*/ 263530 w 808992"/>
                <a:gd name="connsiteY42" fmla="*/ 487733 h 593364"/>
                <a:gd name="connsiteX43" fmla="*/ 241584 w 808992"/>
                <a:gd name="connsiteY43" fmla="*/ 480418 h 593364"/>
                <a:gd name="connsiteX44" fmla="*/ 219638 w 808992"/>
                <a:gd name="connsiteY44" fmla="*/ 465787 h 593364"/>
                <a:gd name="connsiteX45" fmla="*/ 139171 w 808992"/>
                <a:gd name="connsiteY45" fmla="*/ 451157 h 593364"/>
                <a:gd name="connsiteX46" fmla="*/ 106728 w 808992"/>
                <a:gd name="connsiteY46" fmla="*/ 429211 h 593364"/>
                <a:gd name="connsiteX47" fmla="*/ 102595 w 808992"/>
                <a:gd name="connsiteY47" fmla="*/ 392635 h 593364"/>
                <a:gd name="connsiteX48" fmla="*/ 44074 w 808992"/>
                <a:gd name="connsiteY48" fmla="*/ 378005 h 593364"/>
                <a:gd name="connsiteX49" fmla="*/ 22128 w 808992"/>
                <a:gd name="connsiteY49" fmla="*/ 363375 h 593364"/>
                <a:gd name="connsiteX50" fmla="*/ 182 w 808992"/>
                <a:gd name="connsiteY50" fmla="*/ 370690 h 593364"/>
                <a:gd name="connsiteX0" fmla="*/ 182 w 808992"/>
                <a:gd name="connsiteY0" fmla="*/ 370690 h 593364"/>
                <a:gd name="connsiteX1" fmla="*/ 36758 w 808992"/>
                <a:gd name="connsiteY1" fmla="*/ 341429 h 593364"/>
                <a:gd name="connsiteX2" fmla="*/ 44074 w 808992"/>
                <a:gd name="connsiteY2" fmla="*/ 304853 h 593364"/>
                <a:gd name="connsiteX3" fmla="*/ 58704 w 808992"/>
                <a:gd name="connsiteY3" fmla="*/ 260962 h 593364"/>
                <a:gd name="connsiteX4" fmla="*/ 73334 w 808992"/>
                <a:gd name="connsiteY4" fmla="*/ 202440 h 593364"/>
                <a:gd name="connsiteX5" fmla="*/ 80650 w 808992"/>
                <a:gd name="connsiteY5" fmla="*/ 180495 h 593364"/>
                <a:gd name="connsiteX6" fmla="*/ 95280 w 808992"/>
                <a:gd name="connsiteY6" fmla="*/ 158549 h 593364"/>
                <a:gd name="connsiteX7" fmla="*/ 117226 w 808992"/>
                <a:gd name="connsiteY7" fmla="*/ 151234 h 593364"/>
                <a:gd name="connsiteX8" fmla="*/ 219638 w 808992"/>
                <a:gd name="connsiteY8" fmla="*/ 158549 h 593364"/>
                <a:gd name="connsiteX9" fmla="*/ 263531 w 808992"/>
                <a:gd name="connsiteY9" fmla="*/ 66301 h 593364"/>
                <a:gd name="connsiteX10" fmla="*/ 424464 w 808992"/>
                <a:gd name="connsiteY10" fmla="*/ 165864 h 593364"/>
                <a:gd name="connsiteX11" fmla="*/ 446410 w 808992"/>
                <a:gd name="connsiteY11" fmla="*/ 151234 h 593364"/>
                <a:gd name="connsiteX12" fmla="*/ 410356 w 808992"/>
                <a:gd name="connsiteY12" fmla="*/ 73094 h 593364"/>
                <a:gd name="connsiteX13" fmla="*/ 429547 w 808992"/>
                <a:gd name="connsiteY13" fmla="*/ 39273 h 593364"/>
                <a:gd name="connsiteX14" fmla="*/ 512246 w 808992"/>
                <a:gd name="connsiteY14" fmla="*/ 56136 h 593364"/>
                <a:gd name="connsiteX15" fmla="*/ 534192 w 808992"/>
                <a:gd name="connsiteY15" fmla="*/ 48821 h 593364"/>
                <a:gd name="connsiteX16" fmla="*/ 556138 w 808992"/>
                <a:gd name="connsiteY16" fmla="*/ 56136 h 593364"/>
                <a:gd name="connsiteX17" fmla="*/ 584781 w 808992"/>
                <a:gd name="connsiteY17" fmla="*/ 23882 h 593364"/>
                <a:gd name="connsiteX18" fmla="*/ 632282 w 808992"/>
                <a:gd name="connsiteY18" fmla="*/ 132 h 593364"/>
                <a:gd name="connsiteX19" fmla="*/ 657173 w 808992"/>
                <a:gd name="connsiteY19" fmla="*/ 11818 h 593364"/>
                <a:gd name="connsiteX20" fmla="*/ 704247 w 808992"/>
                <a:gd name="connsiteY20" fmla="*/ 82214 h 593364"/>
                <a:gd name="connsiteX21" fmla="*/ 751706 w 808992"/>
                <a:gd name="connsiteY21" fmla="*/ 90908 h 593364"/>
                <a:gd name="connsiteX22" fmla="*/ 731702 w 808992"/>
                <a:gd name="connsiteY22" fmla="*/ 173179 h 593364"/>
                <a:gd name="connsiteX23" fmla="*/ 782909 w 808992"/>
                <a:gd name="connsiteY23" fmla="*/ 156744 h 593364"/>
                <a:gd name="connsiteX24" fmla="*/ 797539 w 808992"/>
                <a:gd name="connsiteY24" fmla="*/ 224386 h 593364"/>
                <a:gd name="connsiteX25" fmla="*/ 790224 w 808992"/>
                <a:gd name="connsiteY25" fmla="*/ 282907 h 593364"/>
                <a:gd name="connsiteX26" fmla="*/ 782909 w 808992"/>
                <a:gd name="connsiteY26" fmla="*/ 304853 h 593364"/>
                <a:gd name="connsiteX27" fmla="*/ 808037 w 808992"/>
                <a:gd name="connsiteY27" fmla="*/ 430590 h 593364"/>
                <a:gd name="connsiteX28" fmla="*/ 804854 w 808992"/>
                <a:gd name="connsiteY28" fmla="*/ 480418 h 593364"/>
                <a:gd name="connsiteX29" fmla="*/ 782909 w 808992"/>
                <a:gd name="connsiteY29" fmla="*/ 495048 h 593364"/>
                <a:gd name="connsiteX30" fmla="*/ 767328 w 808992"/>
                <a:gd name="connsiteY30" fmla="*/ 514238 h 593364"/>
                <a:gd name="connsiteX31" fmla="*/ 709757 w 808992"/>
                <a:gd name="connsiteY31" fmla="*/ 509679 h 593364"/>
                <a:gd name="connsiteX32" fmla="*/ 742934 w 808992"/>
                <a:gd name="connsiteY32" fmla="*/ 531289 h 593364"/>
                <a:gd name="connsiteX33" fmla="*/ 643920 w 808992"/>
                <a:gd name="connsiteY33" fmla="*/ 538939 h 593364"/>
                <a:gd name="connsiteX34" fmla="*/ 621974 w 808992"/>
                <a:gd name="connsiteY34" fmla="*/ 546255 h 593364"/>
                <a:gd name="connsiteX35" fmla="*/ 592714 w 808992"/>
                <a:gd name="connsiteY35" fmla="*/ 553570 h 593364"/>
                <a:gd name="connsiteX36" fmla="*/ 583723 w 808992"/>
                <a:gd name="connsiteY36" fmla="*/ 568200 h 593364"/>
                <a:gd name="connsiteX37" fmla="*/ 526877 w 808992"/>
                <a:gd name="connsiteY37" fmla="*/ 593328 h 593364"/>
                <a:gd name="connsiteX38" fmla="*/ 500799 w 808992"/>
                <a:gd name="connsiteY38" fmla="*/ 562263 h 593364"/>
                <a:gd name="connsiteX39" fmla="*/ 458365 w 808992"/>
                <a:gd name="connsiteY39" fmla="*/ 520791 h 593364"/>
                <a:gd name="connsiteX40" fmla="*/ 370929 w 808992"/>
                <a:gd name="connsiteY40" fmla="*/ 530247 h 593364"/>
                <a:gd name="connsiteX41" fmla="*/ 314736 w 808992"/>
                <a:gd name="connsiteY41" fmla="*/ 495048 h 593364"/>
                <a:gd name="connsiteX42" fmla="*/ 263530 w 808992"/>
                <a:gd name="connsiteY42" fmla="*/ 487733 h 593364"/>
                <a:gd name="connsiteX43" fmla="*/ 241584 w 808992"/>
                <a:gd name="connsiteY43" fmla="*/ 480418 h 593364"/>
                <a:gd name="connsiteX44" fmla="*/ 219638 w 808992"/>
                <a:gd name="connsiteY44" fmla="*/ 465787 h 593364"/>
                <a:gd name="connsiteX45" fmla="*/ 139171 w 808992"/>
                <a:gd name="connsiteY45" fmla="*/ 451157 h 593364"/>
                <a:gd name="connsiteX46" fmla="*/ 106728 w 808992"/>
                <a:gd name="connsiteY46" fmla="*/ 429211 h 593364"/>
                <a:gd name="connsiteX47" fmla="*/ 102595 w 808992"/>
                <a:gd name="connsiteY47" fmla="*/ 392635 h 593364"/>
                <a:gd name="connsiteX48" fmla="*/ 44074 w 808992"/>
                <a:gd name="connsiteY48" fmla="*/ 378005 h 593364"/>
                <a:gd name="connsiteX49" fmla="*/ 22128 w 808992"/>
                <a:gd name="connsiteY49" fmla="*/ 363375 h 593364"/>
                <a:gd name="connsiteX50" fmla="*/ 182 w 808992"/>
                <a:gd name="connsiteY50" fmla="*/ 370690 h 593364"/>
                <a:gd name="connsiteX0" fmla="*/ 182 w 824894"/>
                <a:gd name="connsiteY0" fmla="*/ 370690 h 593364"/>
                <a:gd name="connsiteX1" fmla="*/ 36758 w 824894"/>
                <a:gd name="connsiteY1" fmla="*/ 341429 h 593364"/>
                <a:gd name="connsiteX2" fmla="*/ 44074 w 824894"/>
                <a:gd name="connsiteY2" fmla="*/ 304853 h 593364"/>
                <a:gd name="connsiteX3" fmla="*/ 58704 w 824894"/>
                <a:gd name="connsiteY3" fmla="*/ 260962 h 593364"/>
                <a:gd name="connsiteX4" fmla="*/ 73334 w 824894"/>
                <a:gd name="connsiteY4" fmla="*/ 202440 h 593364"/>
                <a:gd name="connsiteX5" fmla="*/ 80650 w 824894"/>
                <a:gd name="connsiteY5" fmla="*/ 180495 h 593364"/>
                <a:gd name="connsiteX6" fmla="*/ 95280 w 824894"/>
                <a:gd name="connsiteY6" fmla="*/ 158549 h 593364"/>
                <a:gd name="connsiteX7" fmla="*/ 117226 w 824894"/>
                <a:gd name="connsiteY7" fmla="*/ 151234 h 593364"/>
                <a:gd name="connsiteX8" fmla="*/ 219638 w 824894"/>
                <a:gd name="connsiteY8" fmla="*/ 158549 h 593364"/>
                <a:gd name="connsiteX9" fmla="*/ 263531 w 824894"/>
                <a:gd name="connsiteY9" fmla="*/ 66301 h 593364"/>
                <a:gd name="connsiteX10" fmla="*/ 424464 w 824894"/>
                <a:gd name="connsiteY10" fmla="*/ 165864 h 593364"/>
                <a:gd name="connsiteX11" fmla="*/ 446410 w 824894"/>
                <a:gd name="connsiteY11" fmla="*/ 151234 h 593364"/>
                <a:gd name="connsiteX12" fmla="*/ 410356 w 824894"/>
                <a:gd name="connsiteY12" fmla="*/ 73094 h 593364"/>
                <a:gd name="connsiteX13" fmla="*/ 429547 w 824894"/>
                <a:gd name="connsiteY13" fmla="*/ 39273 h 593364"/>
                <a:gd name="connsiteX14" fmla="*/ 512246 w 824894"/>
                <a:gd name="connsiteY14" fmla="*/ 56136 h 593364"/>
                <a:gd name="connsiteX15" fmla="*/ 534192 w 824894"/>
                <a:gd name="connsiteY15" fmla="*/ 48821 h 593364"/>
                <a:gd name="connsiteX16" fmla="*/ 556138 w 824894"/>
                <a:gd name="connsiteY16" fmla="*/ 56136 h 593364"/>
                <a:gd name="connsiteX17" fmla="*/ 584781 w 824894"/>
                <a:gd name="connsiteY17" fmla="*/ 23882 h 593364"/>
                <a:gd name="connsiteX18" fmla="*/ 632282 w 824894"/>
                <a:gd name="connsiteY18" fmla="*/ 132 h 593364"/>
                <a:gd name="connsiteX19" fmla="*/ 657173 w 824894"/>
                <a:gd name="connsiteY19" fmla="*/ 11818 h 593364"/>
                <a:gd name="connsiteX20" fmla="*/ 704247 w 824894"/>
                <a:gd name="connsiteY20" fmla="*/ 82214 h 593364"/>
                <a:gd name="connsiteX21" fmla="*/ 751706 w 824894"/>
                <a:gd name="connsiteY21" fmla="*/ 90908 h 593364"/>
                <a:gd name="connsiteX22" fmla="*/ 731702 w 824894"/>
                <a:gd name="connsiteY22" fmla="*/ 173179 h 593364"/>
                <a:gd name="connsiteX23" fmla="*/ 782909 w 824894"/>
                <a:gd name="connsiteY23" fmla="*/ 156744 h 593364"/>
                <a:gd name="connsiteX24" fmla="*/ 824857 w 824894"/>
                <a:gd name="connsiteY24" fmla="*/ 224386 h 593364"/>
                <a:gd name="connsiteX25" fmla="*/ 790224 w 824894"/>
                <a:gd name="connsiteY25" fmla="*/ 282907 h 593364"/>
                <a:gd name="connsiteX26" fmla="*/ 782909 w 824894"/>
                <a:gd name="connsiteY26" fmla="*/ 304853 h 593364"/>
                <a:gd name="connsiteX27" fmla="*/ 808037 w 824894"/>
                <a:gd name="connsiteY27" fmla="*/ 430590 h 593364"/>
                <a:gd name="connsiteX28" fmla="*/ 804854 w 824894"/>
                <a:gd name="connsiteY28" fmla="*/ 480418 h 593364"/>
                <a:gd name="connsiteX29" fmla="*/ 782909 w 824894"/>
                <a:gd name="connsiteY29" fmla="*/ 495048 h 593364"/>
                <a:gd name="connsiteX30" fmla="*/ 767328 w 824894"/>
                <a:gd name="connsiteY30" fmla="*/ 514238 h 593364"/>
                <a:gd name="connsiteX31" fmla="*/ 709757 w 824894"/>
                <a:gd name="connsiteY31" fmla="*/ 509679 h 593364"/>
                <a:gd name="connsiteX32" fmla="*/ 742934 w 824894"/>
                <a:gd name="connsiteY32" fmla="*/ 531289 h 593364"/>
                <a:gd name="connsiteX33" fmla="*/ 643920 w 824894"/>
                <a:gd name="connsiteY33" fmla="*/ 538939 h 593364"/>
                <a:gd name="connsiteX34" fmla="*/ 621974 w 824894"/>
                <a:gd name="connsiteY34" fmla="*/ 546255 h 593364"/>
                <a:gd name="connsiteX35" fmla="*/ 592714 w 824894"/>
                <a:gd name="connsiteY35" fmla="*/ 553570 h 593364"/>
                <a:gd name="connsiteX36" fmla="*/ 583723 w 824894"/>
                <a:gd name="connsiteY36" fmla="*/ 568200 h 593364"/>
                <a:gd name="connsiteX37" fmla="*/ 526877 w 824894"/>
                <a:gd name="connsiteY37" fmla="*/ 593328 h 593364"/>
                <a:gd name="connsiteX38" fmla="*/ 500799 w 824894"/>
                <a:gd name="connsiteY38" fmla="*/ 562263 h 593364"/>
                <a:gd name="connsiteX39" fmla="*/ 458365 w 824894"/>
                <a:gd name="connsiteY39" fmla="*/ 520791 h 593364"/>
                <a:gd name="connsiteX40" fmla="*/ 370929 w 824894"/>
                <a:gd name="connsiteY40" fmla="*/ 530247 h 593364"/>
                <a:gd name="connsiteX41" fmla="*/ 314736 w 824894"/>
                <a:gd name="connsiteY41" fmla="*/ 495048 h 593364"/>
                <a:gd name="connsiteX42" fmla="*/ 263530 w 824894"/>
                <a:gd name="connsiteY42" fmla="*/ 487733 h 593364"/>
                <a:gd name="connsiteX43" fmla="*/ 241584 w 824894"/>
                <a:gd name="connsiteY43" fmla="*/ 480418 h 593364"/>
                <a:gd name="connsiteX44" fmla="*/ 219638 w 824894"/>
                <a:gd name="connsiteY44" fmla="*/ 465787 h 593364"/>
                <a:gd name="connsiteX45" fmla="*/ 139171 w 824894"/>
                <a:gd name="connsiteY45" fmla="*/ 451157 h 593364"/>
                <a:gd name="connsiteX46" fmla="*/ 106728 w 824894"/>
                <a:gd name="connsiteY46" fmla="*/ 429211 h 593364"/>
                <a:gd name="connsiteX47" fmla="*/ 102595 w 824894"/>
                <a:gd name="connsiteY47" fmla="*/ 392635 h 593364"/>
                <a:gd name="connsiteX48" fmla="*/ 44074 w 824894"/>
                <a:gd name="connsiteY48" fmla="*/ 378005 h 593364"/>
                <a:gd name="connsiteX49" fmla="*/ 22128 w 824894"/>
                <a:gd name="connsiteY49" fmla="*/ 363375 h 593364"/>
                <a:gd name="connsiteX50" fmla="*/ 182 w 824894"/>
                <a:gd name="connsiteY50" fmla="*/ 370690 h 593364"/>
                <a:gd name="connsiteX0" fmla="*/ 182 w 824894"/>
                <a:gd name="connsiteY0" fmla="*/ 370690 h 593364"/>
                <a:gd name="connsiteX1" fmla="*/ 36758 w 824894"/>
                <a:gd name="connsiteY1" fmla="*/ 341429 h 593364"/>
                <a:gd name="connsiteX2" fmla="*/ 44074 w 824894"/>
                <a:gd name="connsiteY2" fmla="*/ 304853 h 593364"/>
                <a:gd name="connsiteX3" fmla="*/ 58704 w 824894"/>
                <a:gd name="connsiteY3" fmla="*/ 260962 h 593364"/>
                <a:gd name="connsiteX4" fmla="*/ 73334 w 824894"/>
                <a:gd name="connsiteY4" fmla="*/ 202440 h 593364"/>
                <a:gd name="connsiteX5" fmla="*/ 80650 w 824894"/>
                <a:gd name="connsiteY5" fmla="*/ 180495 h 593364"/>
                <a:gd name="connsiteX6" fmla="*/ 95280 w 824894"/>
                <a:gd name="connsiteY6" fmla="*/ 158549 h 593364"/>
                <a:gd name="connsiteX7" fmla="*/ 117226 w 824894"/>
                <a:gd name="connsiteY7" fmla="*/ 151234 h 593364"/>
                <a:gd name="connsiteX8" fmla="*/ 219638 w 824894"/>
                <a:gd name="connsiteY8" fmla="*/ 158549 h 593364"/>
                <a:gd name="connsiteX9" fmla="*/ 263531 w 824894"/>
                <a:gd name="connsiteY9" fmla="*/ 66301 h 593364"/>
                <a:gd name="connsiteX10" fmla="*/ 424464 w 824894"/>
                <a:gd name="connsiteY10" fmla="*/ 165864 h 593364"/>
                <a:gd name="connsiteX11" fmla="*/ 412263 w 824894"/>
                <a:gd name="connsiteY11" fmla="*/ 109354 h 593364"/>
                <a:gd name="connsiteX12" fmla="*/ 410356 w 824894"/>
                <a:gd name="connsiteY12" fmla="*/ 73094 h 593364"/>
                <a:gd name="connsiteX13" fmla="*/ 429547 w 824894"/>
                <a:gd name="connsiteY13" fmla="*/ 39273 h 593364"/>
                <a:gd name="connsiteX14" fmla="*/ 512246 w 824894"/>
                <a:gd name="connsiteY14" fmla="*/ 56136 h 593364"/>
                <a:gd name="connsiteX15" fmla="*/ 534192 w 824894"/>
                <a:gd name="connsiteY15" fmla="*/ 48821 h 593364"/>
                <a:gd name="connsiteX16" fmla="*/ 556138 w 824894"/>
                <a:gd name="connsiteY16" fmla="*/ 56136 h 593364"/>
                <a:gd name="connsiteX17" fmla="*/ 584781 w 824894"/>
                <a:gd name="connsiteY17" fmla="*/ 23882 h 593364"/>
                <a:gd name="connsiteX18" fmla="*/ 632282 w 824894"/>
                <a:gd name="connsiteY18" fmla="*/ 132 h 593364"/>
                <a:gd name="connsiteX19" fmla="*/ 657173 w 824894"/>
                <a:gd name="connsiteY19" fmla="*/ 11818 h 593364"/>
                <a:gd name="connsiteX20" fmla="*/ 704247 w 824894"/>
                <a:gd name="connsiteY20" fmla="*/ 82214 h 593364"/>
                <a:gd name="connsiteX21" fmla="*/ 751706 w 824894"/>
                <a:gd name="connsiteY21" fmla="*/ 90908 h 593364"/>
                <a:gd name="connsiteX22" fmla="*/ 731702 w 824894"/>
                <a:gd name="connsiteY22" fmla="*/ 173179 h 593364"/>
                <a:gd name="connsiteX23" fmla="*/ 782909 w 824894"/>
                <a:gd name="connsiteY23" fmla="*/ 156744 h 593364"/>
                <a:gd name="connsiteX24" fmla="*/ 824857 w 824894"/>
                <a:gd name="connsiteY24" fmla="*/ 224386 h 593364"/>
                <a:gd name="connsiteX25" fmla="*/ 790224 w 824894"/>
                <a:gd name="connsiteY25" fmla="*/ 282907 h 593364"/>
                <a:gd name="connsiteX26" fmla="*/ 782909 w 824894"/>
                <a:gd name="connsiteY26" fmla="*/ 304853 h 593364"/>
                <a:gd name="connsiteX27" fmla="*/ 808037 w 824894"/>
                <a:gd name="connsiteY27" fmla="*/ 430590 h 593364"/>
                <a:gd name="connsiteX28" fmla="*/ 804854 w 824894"/>
                <a:gd name="connsiteY28" fmla="*/ 480418 h 593364"/>
                <a:gd name="connsiteX29" fmla="*/ 782909 w 824894"/>
                <a:gd name="connsiteY29" fmla="*/ 495048 h 593364"/>
                <a:gd name="connsiteX30" fmla="*/ 767328 w 824894"/>
                <a:gd name="connsiteY30" fmla="*/ 514238 h 593364"/>
                <a:gd name="connsiteX31" fmla="*/ 709757 w 824894"/>
                <a:gd name="connsiteY31" fmla="*/ 509679 h 593364"/>
                <a:gd name="connsiteX32" fmla="*/ 742934 w 824894"/>
                <a:gd name="connsiteY32" fmla="*/ 531289 h 593364"/>
                <a:gd name="connsiteX33" fmla="*/ 643920 w 824894"/>
                <a:gd name="connsiteY33" fmla="*/ 538939 h 593364"/>
                <a:gd name="connsiteX34" fmla="*/ 621974 w 824894"/>
                <a:gd name="connsiteY34" fmla="*/ 546255 h 593364"/>
                <a:gd name="connsiteX35" fmla="*/ 592714 w 824894"/>
                <a:gd name="connsiteY35" fmla="*/ 553570 h 593364"/>
                <a:gd name="connsiteX36" fmla="*/ 583723 w 824894"/>
                <a:gd name="connsiteY36" fmla="*/ 568200 h 593364"/>
                <a:gd name="connsiteX37" fmla="*/ 526877 w 824894"/>
                <a:gd name="connsiteY37" fmla="*/ 593328 h 593364"/>
                <a:gd name="connsiteX38" fmla="*/ 500799 w 824894"/>
                <a:gd name="connsiteY38" fmla="*/ 562263 h 593364"/>
                <a:gd name="connsiteX39" fmla="*/ 458365 w 824894"/>
                <a:gd name="connsiteY39" fmla="*/ 520791 h 593364"/>
                <a:gd name="connsiteX40" fmla="*/ 370929 w 824894"/>
                <a:gd name="connsiteY40" fmla="*/ 530247 h 593364"/>
                <a:gd name="connsiteX41" fmla="*/ 314736 w 824894"/>
                <a:gd name="connsiteY41" fmla="*/ 495048 h 593364"/>
                <a:gd name="connsiteX42" fmla="*/ 263530 w 824894"/>
                <a:gd name="connsiteY42" fmla="*/ 487733 h 593364"/>
                <a:gd name="connsiteX43" fmla="*/ 241584 w 824894"/>
                <a:gd name="connsiteY43" fmla="*/ 480418 h 593364"/>
                <a:gd name="connsiteX44" fmla="*/ 219638 w 824894"/>
                <a:gd name="connsiteY44" fmla="*/ 465787 h 593364"/>
                <a:gd name="connsiteX45" fmla="*/ 139171 w 824894"/>
                <a:gd name="connsiteY45" fmla="*/ 451157 h 593364"/>
                <a:gd name="connsiteX46" fmla="*/ 106728 w 824894"/>
                <a:gd name="connsiteY46" fmla="*/ 429211 h 593364"/>
                <a:gd name="connsiteX47" fmla="*/ 102595 w 824894"/>
                <a:gd name="connsiteY47" fmla="*/ 392635 h 593364"/>
                <a:gd name="connsiteX48" fmla="*/ 44074 w 824894"/>
                <a:gd name="connsiteY48" fmla="*/ 378005 h 593364"/>
                <a:gd name="connsiteX49" fmla="*/ 22128 w 824894"/>
                <a:gd name="connsiteY49" fmla="*/ 363375 h 593364"/>
                <a:gd name="connsiteX50" fmla="*/ 182 w 824894"/>
                <a:gd name="connsiteY50" fmla="*/ 370690 h 593364"/>
                <a:gd name="connsiteX0" fmla="*/ 182 w 824894"/>
                <a:gd name="connsiteY0" fmla="*/ 370690 h 593364"/>
                <a:gd name="connsiteX1" fmla="*/ 36758 w 824894"/>
                <a:gd name="connsiteY1" fmla="*/ 341429 h 593364"/>
                <a:gd name="connsiteX2" fmla="*/ 44074 w 824894"/>
                <a:gd name="connsiteY2" fmla="*/ 304853 h 593364"/>
                <a:gd name="connsiteX3" fmla="*/ 58704 w 824894"/>
                <a:gd name="connsiteY3" fmla="*/ 260962 h 593364"/>
                <a:gd name="connsiteX4" fmla="*/ 73334 w 824894"/>
                <a:gd name="connsiteY4" fmla="*/ 202440 h 593364"/>
                <a:gd name="connsiteX5" fmla="*/ 80650 w 824894"/>
                <a:gd name="connsiteY5" fmla="*/ 180495 h 593364"/>
                <a:gd name="connsiteX6" fmla="*/ 95280 w 824894"/>
                <a:gd name="connsiteY6" fmla="*/ 158549 h 593364"/>
                <a:gd name="connsiteX7" fmla="*/ 117226 w 824894"/>
                <a:gd name="connsiteY7" fmla="*/ 151234 h 593364"/>
                <a:gd name="connsiteX8" fmla="*/ 219638 w 824894"/>
                <a:gd name="connsiteY8" fmla="*/ 158549 h 593364"/>
                <a:gd name="connsiteX9" fmla="*/ 263531 w 824894"/>
                <a:gd name="connsiteY9" fmla="*/ 66301 h 593364"/>
                <a:gd name="connsiteX10" fmla="*/ 383486 w 824894"/>
                <a:gd name="connsiteY10" fmla="*/ 130963 h 593364"/>
                <a:gd name="connsiteX11" fmla="*/ 412263 w 824894"/>
                <a:gd name="connsiteY11" fmla="*/ 109354 h 593364"/>
                <a:gd name="connsiteX12" fmla="*/ 410356 w 824894"/>
                <a:gd name="connsiteY12" fmla="*/ 73094 h 593364"/>
                <a:gd name="connsiteX13" fmla="*/ 429547 w 824894"/>
                <a:gd name="connsiteY13" fmla="*/ 39273 h 593364"/>
                <a:gd name="connsiteX14" fmla="*/ 512246 w 824894"/>
                <a:gd name="connsiteY14" fmla="*/ 56136 h 593364"/>
                <a:gd name="connsiteX15" fmla="*/ 534192 w 824894"/>
                <a:gd name="connsiteY15" fmla="*/ 48821 h 593364"/>
                <a:gd name="connsiteX16" fmla="*/ 556138 w 824894"/>
                <a:gd name="connsiteY16" fmla="*/ 56136 h 593364"/>
                <a:gd name="connsiteX17" fmla="*/ 584781 w 824894"/>
                <a:gd name="connsiteY17" fmla="*/ 23882 h 593364"/>
                <a:gd name="connsiteX18" fmla="*/ 632282 w 824894"/>
                <a:gd name="connsiteY18" fmla="*/ 132 h 593364"/>
                <a:gd name="connsiteX19" fmla="*/ 657173 w 824894"/>
                <a:gd name="connsiteY19" fmla="*/ 11818 h 593364"/>
                <a:gd name="connsiteX20" fmla="*/ 704247 w 824894"/>
                <a:gd name="connsiteY20" fmla="*/ 82214 h 593364"/>
                <a:gd name="connsiteX21" fmla="*/ 751706 w 824894"/>
                <a:gd name="connsiteY21" fmla="*/ 90908 h 593364"/>
                <a:gd name="connsiteX22" fmla="*/ 731702 w 824894"/>
                <a:gd name="connsiteY22" fmla="*/ 173179 h 593364"/>
                <a:gd name="connsiteX23" fmla="*/ 782909 w 824894"/>
                <a:gd name="connsiteY23" fmla="*/ 156744 h 593364"/>
                <a:gd name="connsiteX24" fmla="*/ 824857 w 824894"/>
                <a:gd name="connsiteY24" fmla="*/ 224386 h 593364"/>
                <a:gd name="connsiteX25" fmla="*/ 790224 w 824894"/>
                <a:gd name="connsiteY25" fmla="*/ 282907 h 593364"/>
                <a:gd name="connsiteX26" fmla="*/ 782909 w 824894"/>
                <a:gd name="connsiteY26" fmla="*/ 304853 h 593364"/>
                <a:gd name="connsiteX27" fmla="*/ 808037 w 824894"/>
                <a:gd name="connsiteY27" fmla="*/ 430590 h 593364"/>
                <a:gd name="connsiteX28" fmla="*/ 804854 w 824894"/>
                <a:gd name="connsiteY28" fmla="*/ 480418 h 593364"/>
                <a:gd name="connsiteX29" fmla="*/ 782909 w 824894"/>
                <a:gd name="connsiteY29" fmla="*/ 495048 h 593364"/>
                <a:gd name="connsiteX30" fmla="*/ 767328 w 824894"/>
                <a:gd name="connsiteY30" fmla="*/ 514238 h 593364"/>
                <a:gd name="connsiteX31" fmla="*/ 709757 w 824894"/>
                <a:gd name="connsiteY31" fmla="*/ 509679 h 593364"/>
                <a:gd name="connsiteX32" fmla="*/ 742934 w 824894"/>
                <a:gd name="connsiteY32" fmla="*/ 531289 h 593364"/>
                <a:gd name="connsiteX33" fmla="*/ 643920 w 824894"/>
                <a:gd name="connsiteY33" fmla="*/ 538939 h 593364"/>
                <a:gd name="connsiteX34" fmla="*/ 621974 w 824894"/>
                <a:gd name="connsiteY34" fmla="*/ 546255 h 593364"/>
                <a:gd name="connsiteX35" fmla="*/ 592714 w 824894"/>
                <a:gd name="connsiteY35" fmla="*/ 553570 h 593364"/>
                <a:gd name="connsiteX36" fmla="*/ 583723 w 824894"/>
                <a:gd name="connsiteY36" fmla="*/ 568200 h 593364"/>
                <a:gd name="connsiteX37" fmla="*/ 526877 w 824894"/>
                <a:gd name="connsiteY37" fmla="*/ 593328 h 593364"/>
                <a:gd name="connsiteX38" fmla="*/ 500799 w 824894"/>
                <a:gd name="connsiteY38" fmla="*/ 562263 h 593364"/>
                <a:gd name="connsiteX39" fmla="*/ 458365 w 824894"/>
                <a:gd name="connsiteY39" fmla="*/ 520791 h 593364"/>
                <a:gd name="connsiteX40" fmla="*/ 370929 w 824894"/>
                <a:gd name="connsiteY40" fmla="*/ 530247 h 593364"/>
                <a:gd name="connsiteX41" fmla="*/ 314736 w 824894"/>
                <a:gd name="connsiteY41" fmla="*/ 495048 h 593364"/>
                <a:gd name="connsiteX42" fmla="*/ 263530 w 824894"/>
                <a:gd name="connsiteY42" fmla="*/ 487733 h 593364"/>
                <a:gd name="connsiteX43" fmla="*/ 241584 w 824894"/>
                <a:gd name="connsiteY43" fmla="*/ 480418 h 593364"/>
                <a:gd name="connsiteX44" fmla="*/ 219638 w 824894"/>
                <a:gd name="connsiteY44" fmla="*/ 465787 h 593364"/>
                <a:gd name="connsiteX45" fmla="*/ 139171 w 824894"/>
                <a:gd name="connsiteY45" fmla="*/ 451157 h 593364"/>
                <a:gd name="connsiteX46" fmla="*/ 106728 w 824894"/>
                <a:gd name="connsiteY46" fmla="*/ 429211 h 593364"/>
                <a:gd name="connsiteX47" fmla="*/ 102595 w 824894"/>
                <a:gd name="connsiteY47" fmla="*/ 392635 h 593364"/>
                <a:gd name="connsiteX48" fmla="*/ 44074 w 824894"/>
                <a:gd name="connsiteY48" fmla="*/ 378005 h 593364"/>
                <a:gd name="connsiteX49" fmla="*/ 22128 w 824894"/>
                <a:gd name="connsiteY49" fmla="*/ 363375 h 593364"/>
                <a:gd name="connsiteX50" fmla="*/ 182 w 824894"/>
                <a:gd name="connsiteY50" fmla="*/ 370690 h 5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24894" h="593364">
                  <a:moveTo>
                    <a:pt x="182" y="370690"/>
                  </a:moveTo>
                  <a:cubicBezTo>
                    <a:pt x="2620" y="367032"/>
                    <a:pt x="28097" y="354420"/>
                    <a:pt x="36758" y="341429"/>
                  </a:cubicBezTo>
                  <a:cubicBezTo>
                    <a:pt x="43655" y="331084"/>
                    <a:pt x="40802" y="316848"/>
                    <a:pt x="44074" y="304853"/>
                  </a:cubicBezTo>
                  <a:cubicBezTo>
                    <a:pt x="48132" y="289975"/>
                    <a:pt x="54964" y="275923"/>
                    <a:pt x="58704" y="260962"/>
                  </a:cubicBezTo>
                  <a:lnTo>
                    <a:pt x="73334" y="202440"/>
                  </a:lnTo>
                  <a:cubicBezTo>
                    <a:pt x="75204" y="194959"/>
                    <a:pt x="77202" y="187392"/>
                    <a:pt x="80650" y="180495"/>
                  </a:cubicBezTo>
                  <a:cubicBezTo>
                    <a:pt x="84582" y="172631"/>
                    <a:pt x="88415" y="164041"/>
                    <a:pt x="95280" y="158549"/>
                  </a:cubicBezTo>
                  <a:cubicBezTo>
                    <a:pt x="101301" y="153732"/>
                    <a:pt x="109911" y="153672"/>
                    <a:pt x="117226" y="151234"/>
                  </a:cubicBezTo>
                  <a:cubicBezTo>
                    <a:pt x="151363" y="153672"/>
                    <a:pt x="195254" y="172705"/>
                    <a:pt x="219638" y="158549"/>
                  </a:cubicBezTo>
                  <a:cubicBezTo>
                    <a:pt x="244022" y="144393"/>
                    <a:pt x="236223" y="70899"/>
                    <a:pt x="263531" y="66301"/>
                  </a:cubicBezTo>
                  <a:cubicBezTo>
                    <a:pt x="290839" y="61703"/>
                    <a:pt x="358697" y="123788"/>
                    <a:pt x="383486" y="130963"/>
                  </a:cubicBezTo>
                  <a:cubicBezTo>
                    <a:pt x="408275" y="138138"/>
                    <a:pt x="407785" y="118999"/>
                    <a:pt x="412263" y="109354"/>
                  </a:cubicBezTo>
                  <a:cubicBezTo>
                    <a:pt x="416741" y="99709"/>
                    <a:pt x="407475" y="84774"/>
                    <a:pt x="410356" y="73094"/>
                  </a:cubicBezTo>
                  <a:cubicBezTo>
                    <a:pt x="413237" y="61414"/>
                    <a:pt x="412565" y="42099"/>
                    <a:pt x="429547" y="39273"/>
                  </a:cubicBezTo>
                  <a:cubicBezTo>
                    <a:pt x="446529" y="36447"/>
                    <a:pt x="494805" y="54545"/>
                    <a:pt x="512246" y="56136"/>
                  </a:cubicBezTo>
                  <a:cubicBezTo>
                    <a:pt x="529687" y="57727"/>
                    <a:pt x="526877" y="51259"/>
                    <a:pt x="534192" y="48821"/>
                  </a:cubicBezTo>
                  <a:cubicBezTo>
                    <a:pt x="541507" y="51259"/>
                    <a:pt x="547707" y="60292"/>
                    <a:pt x="556138" y="56136"/>
                  </a:cubicBezTo>
                  <a:cubicBezTo>
                    <a:pt x="564569" y="51980"/>
                    <a:pt x="572091" y="29257"/>
                    <a:pt x="584781" y="23882"/>
                  </a:cubicBezTo>
                  <a:cubicBezTo>
                    <a:pt x="597471" y="18507"/>
                    <a:pt x="621206" y="1153"/>
                    <a:pt x="632282" y="132"/>
                  </a:cubicBezTo>
                  <a:cubicBezTo>
                    <a:pt x="643358" y="-889"/>
                    <a:pt x="645179" y="4075"/>
                    <a:pt x="657173" y="11818"/>
                  </a:cubicBezTo>
                  <a:cubicBezTo>
                    <a:pt x="682709" y="37352"/>
                    <a:pt x="688492" y="69032"/>
                    <a:pt x="704247" y="82214"/>
                  </a:cubicBezTo>
                  <a:cubicBezTo>
                    <a:pt x="720003" y="95396"/>
                    <a:pt x="747130" y="75747"/>
                    <a:pt x="751706" y="90908"/>
                  </a:cubicBezTo>
                  <a:cubicBezTo>
                    <a:pt x="756282" y="106069"/>
                    <a:pt x="726502" y="162206"/>
                    <a:pt x="731702" y="173179"/>
                  </a:cubicBezTo>
                  <a:cubicBezTo>
                    <a:pt x="736902" y="184152"/>
                    <a:pt x="767383" y="148210"/>
                    <a:pt x="782909" y="156744"/>
                  </a:cubicBezTo>
                  <a:cubicBezTo>
                    <a:pt x="798435" y="165278"/>
                    <a:pt x="823638" y="203359"/>
                    <a:pt x="824857" y="224386"/>
                  </a:cubicBezTo>
                  <a:cubicBezTo>
                    <a:pt x="826076" y="245413"/>
                    <a:pt x="797215" y="269496"/>
                    <a:pt x="790224" y="282907"/>
                  </a:cubicBezTo>
                  <a:cubicBezTo>
                    <a:pt x="783233" y="296318"/>
                    <a:pt x="779940" y="280239"/>
                    <a:pt x="782909" y="304853"/>
                  </a:cubicBezTo>
                  <a:cubicBezTo>
                    <a:pt x="785878" y="329467"/>
                    <a:pt x="802585" y="386970"/>
                    <a:pt x="808037" y="430590"/>
                  </a:cubicBezTo>
                  <a:cubicBezTo>
                    <a:pt x="809950" y="445893"/>
                    <a:pt x="809042" y="469675"/>
                    <a:pt x="804854" y="480418"/>
                  </a:cubicBezTo>
                  <a:cubicBezTo>
                    <a:pt x="800666" y="491161"/>
                    <a:pt x="789163" y="489411"/>
                    <a:pt x="782909" y="495048"/>
                  </a:cubicBezTo>
                  <a:cubicBezTo>
                    <a:pt x="776655" y="500685"/>
                    <a:pt x="784235" y="510856"/>
                    <a:pt x="767328" y="514238"/>
                  </a:cubicBezTo>
                  <a:cubicBezTo>
                    <a:pt x="759767" y="515750"/>
                    <a:pt x="717072" y="507240"/>
                    <a:pt x="709757" y="509679"/>
                  </a:cubicBezTo>
                  <a:cubicBezTo>
                    <a:pt x="704880" y="514556"/>
                    <a:pt x="748848" y="527741"/>
                    <a:pt x="742934" y="531289"/>
                  </a:cubicBezTo>
                  <a:cubicBezTo>
                    <a:pt x="734960" y="536073"/>
                    <a:pt x="664080" y="536445"/>
                    <a:pt x="643920" y="538939"/>
                  </a:cubicBezTo>
                  <a:cubicBezTo>
                    <a:pt x="623760" y="541433"/>
                    <a:pt x="629388" y="544136"/>
                    <a:pt x="621974" y="546255"/>
                  </a:cubicBezTo>
                  <a:cubicBezTo>
                    <a:pt x="612307" y="549017"/>
                    <a:pt x="599089" y="549913"/>
                    <a:pt x="592714" y="553570"/>
                  </a:cubicBezTo>
                  <a:cubicBezTo>
                    <a:pt x="586339" y="557227"/>
                    <a:pt x="594696" y="561574"/>
                    <a:pt x="583723" y="568200"/>
                  </a:cubicBezTo>
                  <a:cubicBezTo>
                    <a:pt x="572750" y="574826"/>
                    <a:pt x="540698" y="594318"/>
                    <a:pt x="526877" y="593328"/>
                  </a:cubicBezTo>
                  <a:cubicBezTo>
                    <a:pt x="513056" y="592339"/>
                    <a:pt x="512218" y="574352"/>
                    <a:pt x="500799" y="562263"/>
                  </a:cubicBezTo>
                  <a:cubicBezTo>
                    <a:pt x="489380" y="550174"/>
                    <a:pt x="480010" y="526127"/>
                    <a:pt x="458365" y="520791"/>
                  </a:cubicBezTo>
                  <a:cubicBezTo>
                    <a:pt x="436720" y="515455"/>
                    <a:pt x="414820" y="532685"/>
                    <a:pt x="370929" y="530247"/>
                  </a:cubicBezTo>
                  <a:cubicBezTo>
                    <a:pt x="366052" y="520493"/>
                    <a:pt x="332636" y="502134"/>
                    <a:pt x="314736" y="495048"/>
                  </a:cubicBezTo>
                  <a:cubicBezTo>
                    <a:pt x="296836" y="487962"/>
                    <a:pt x="280437" y="491114"/>
                    <a:pt x="263530" y="487733"/>
                  </a:cubicBezTo>
                  <a:cubicBezTo>
                    <a:pt x="255969" y="486221"/>
                    <a:pt x="248899" y="482856"/>
                    <a:pt x="241584" y="480418"/>
                  </a:cubicBezTo>
                  <a:cubicBezTo>
                    <a:pt x="234269" y="475541"/>
                    <a:pt x="227719" y="469250"/>
                    <a:pt x="219638" y="465787"/>
                  </a:cubicBezTo>
                  <a:cubicBezTo>
                    <a:pt x="202393" y="458396"/>
                    <a:pt x="151036" y="452852"/>
                    <a:pt x="139171" y="451157"/>
                  </a:cubicBezTo>
                  <a:cubicBezTo>
                    <a:pt x="134294" y="443842"/>
                    <a:pt x="110660" y="437075"/>
                    <a:pt x="106728" y="429211"/>
                  </a:cubicBezTo>
                  <a:cubicBezTo>
                    <a:pt x="99717" y="415188"/>
                    <a:pt x="113037" y="401169"/>
                    <a:pt x="102595" y="392635"/>
                  </a:cubicBezTo>
                  <a:cubicBezTo>
                    <a:pt x="92153" y="384101"/>
                    <a:pt x="44074" y="378005"/>
                    <a:pt x="44074" y="378005"/>
                  </a:cubicBezTo>
                  <a:cubicBezTo>
                    <a:pt x="36759" y="373128"/>
                    <a:pt x="24261" y="371904"/>
                    <a:pt x="22128" y="363375"/>
                  </a:cubicBezTo>
                  <a:cubicBezTo>
                    <a:pt x="20455" y="356684"/>
                    <a:pt x="-2256" y="374348"/>
                    <a:pt x="182" y="370690"/>
                  </a:cubicBezTo>
                  <a:close/>
                </a:path>
              </a:pathLst>
            </a:custGeom>
            <a:solidFill>
              <a:schemeClr val="bg1">
                <a:lumMod val="85000"/>
              </a:schemeClr>
            </a:solidFill>
            <a:ln w="15875">
              <a:solidFill>
                <a:schemeClr val="bg1"/>
              </a:solidFill>
              <a:round/>
              <a:headEnd/>
              <a:tailEnd/>
            </a:ln>
          </p:spPr>
          <p:txBody>
            <a:bodyPr/>
            <a:lstStyle/>
            <a:p>
              <a:endParaRPr lang="en-US" sz="3200" dirty="0"/>
            </a:p>
          </p:txBody>
        </p:sp>
      </p:grpSp>
    </p:spTree>
    <p:extLst>
      <p:ext uri="{BB962C8B-B14F-4D97-AF65-F5344CB8AC3E}">
        <p14:creationId xmlns:p14="http://schemas.microsoft.com/office/powerpoint/2010/main" val="2660887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77" name="Google Shape;177;p4"/>
          <p:cNvSpPr/>
          <p:nvPr/>
        </p:nvSpPr>
        <p:spPr>
          <a:xfrm>
            <a:off x="3451927" y="1056445"/>
            <a:ext cx="7747804" cy="631987"/>
          </a:xfrm>
          <a:prstGeom prst="rect">
            <a:avLst/>
          </a:prstGeom>
          <a:solidFill>
            <a:schemeClr val="bg1"/>
          </a:solidFill>
          <a:ln w="9525" cap="flat" cmpd="sng">
            <a:solidFill>
              <a:srgbClr val="3498DB"/>
            </a:solidFill>
            <a:prstDash val="solid"/>
            <a:miter lim="800000"/>
            <a:headEnd type="none" w="sm" len="sm"/>
            <a:tailEnd type="none" w="sm" len="sm"/>
          </a:ln>
        </p:spPr>
        <p:txBody>
          <a:bodyPr spcFirstLastPara="1" wrap="square" lIns="121900" tIns="60950" rIns="121900" bIns="60950" anchor="ctr" anchorCtr="0">
            <a:noAutofit/>
          </a:bodyPr>
          <a:lstStyle/>
          <a:p>
            <a:r>
              <a:rPr lang="uk-UA" sz="1600" i="0" u="none" strike="noStrike" cap="none" dirty="0">
                <a:solidFill>
                  <a:schemeClr val="dk1"/>
                </a:solidFill>
                <a:latin typeface="Tahoma"/>
                <a:ea typeface="Tahoma"/>
                <a:cs typeface="Tahoma"/>
                <a:sym typeface="Tahoma"/>
              </a:rPr>
              <a:t>Кількісне репрезентативне дослідження бізнесу, </a:t>
            </a:r>
            <a:r>
              <a:rPr lang="uk-UA" sz="1600" dirty="0">
                <a:solidFill>
                  <a:schemeClr val="dk1"/>
                </a:solidFill>
                <a:latin typeface="Tahoma"/>
                <a:ea typeface="Tahoma"/>
                <a:cs typeface="Tahoma"/>
                <a:sym typeface="Tahoma"/>
              </a:rPr>
              <a:t>телефонні інтерв'ю (</a:t>
            </a:r>
            <a:r>
              <a:rPr lang="en-US" sz="1600" dirty="0">
                <a:solidFill>
                  <a:schemeClr val="dk1"/>
                </a:solidFill>
                <a:latin typeface="Tahoma"/>
                <a:ea typeface="Tahoma"/>
                <a:cs typeface="Tahoma"/>
                <a:sym typeface="Tahoma"/>
              </a:rPr>
              <a:t>CATI)</a:t>
            </a:r>
          </a:p>
        </p:txBody>
      </p:sp>
      <p:sp>
        <p:nvSpPr>
          <p:cNvPr id="11" name="Google Shape;177;p4">
            <a:extLst>
              <a:ext uri="{FF2B5EF4-FFF2-40B4-BE49-F238E27FC236}">
                <a16:creationId xmlns:a16="http://schemas.microsoft.com/office/drawing/2014/main" id="{128A7213-8504-2AF1-5FEE-4741B92CB5BB}"/>
              </a:ext>
            </a:extLst>
          </p:cNvPr>
          <p:cNvSpPr/>
          <p:nvPr/>
        </p:nvSpPr>
        <p:spPr>
          <a:xfrm>
            <a:off x="3431854" y="1839764"/>
            <a:ext cx="8415299" cy="782931"/>
          </a:xfrm>
          <a:prstGeom prst="rect">
            <a:avLst/>
          </a:prstGeom>
          <a:solidFill>
            <a:schemeClr val="bg1"/>
          </a:solidFill>
          <a:ln w="9525" cap="flat" cmpd="sng">
            <a:solidFill>
              <a:srgbClr val="34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rtl="0">
              <a:spcBef>
                <a:spcPts val="0"/>
              </a:spcBef>
              <a:spcAft>
                <a:spcPts val="0"/>
              </a:spcAft>
              <a:buNone/>
            </a:pPr>
            <a:r>
              <a:rPr lang="uk-UA" sz="1600" i="0" u="none" strike="noStrike" cap="none" dirty="0">
                <a:solidFill>
                  <a:schemeClr val="dk1"/>
                </a:solidFill>
                <a:latin typeface="Tahoma"/>
                <a:ea typeface="Tahoma"/>
                <a:cs typeface="Tahoma"/>
                <a:sym typeface="Tahoma"/>
              </a:rPr>
              <a:t>Підприємства-юридичні особи, які зареєстровані і провадять діяльність в Україні, перебувають на загальній системі оподаткування або є платниками ПДВ. Респонденти – керівники і власники бізнесу</a:t>
            </a:r>
          </a:p>
        </p:txBody>
      </p:sp>
      <p:sp>
        <p:nvSpPr>
          <p:cNvPr id="13" name="Google Shape;177;p4">
            <a:extLst>
              <a:ext uri="{FF2B5EF4-FFF2-40B4-BE49-F238E27FC236}">
                <a16:creationId xmlns:a16="http://schemas.microsoft.com/office/drawing/2014/main" id="{F00B3F8A-8366-CF4F-745A-0AF01CAFCB3F}"/>
              </a:ext>
            </a:extLst>
          </p:cNvPr>
          <p:cNvSpPr/>
          <p:nvPr/>
        </p:nvSpPr>
        <p:spPr>
          <a:xfrm>
            <a:off x="3431854" y="2809708"/>
            <a:ext cx="8415299" cy="631987"/>
          </a:xfrm>
          <a:prstGeom prst="rect">
            <a:avLst/>
          </a:prstGeom>
          <a:solidFill>
            <a:schemeClr val="bg1"/>
          </a:solidFill>
          <a:ln w="9525" cap="flat" cmpd="sng">
            <a:solidFill>
              <a:srgbClr val="34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rtl="0">
              <a:spcBef>
                <a:spcPts val="0"/>
              </a:spcBef>
              <a:spcAft>
                <a:spcPts val="0"/>
              </a:spcAft>
              <a:buNone/>
            </a:pPr>
            <a:r>
              <a:rPr lang="en-US" sz="1600" dirty="0">
                <a:solidFill>
                  <a:schemeClr val="dk1"/>
                </a:solidFill>
                <a:latin typeface="Tahoma"/>
                <a:ea typeface="Tahoma"/>
                <a:cs typeface="Tahoma"/>
                <a:sym typeface="Tahoma"/>
              </a:rPr>
              <a:t>N = 500</a:t>
            </a:r>
            <a:r>
              <a:rPr lang="uk-UA" sz="1600" dirty="0">
                <a:solidFill>
                  <a:schemeClr val="dk1"/>
                </a:solidFill>
                <a:latin typeface="Tahoma"/>
                <a:ea typeface="Tahoma"/>
                <a:cs typeface="Tahoma"/>
                <a:sym typeface="Tahoma"/>
              </a:rPr>
              <a:t>*</a:t>
            </a:r>
            <a:r>
              <a:rPr lang="en-US" sz="1600" dirty="0">
                <a:solidFill>
                  <a:schemeClr val="dk1"/>
                </a:solidFill>
                <a:latin typeface="Tahoma"/>
                <a:ea typeface="Tahoma"/>
                <a:cs typeface="Tahoma"/>
                <a:sym typeface="Tahoma"/>
              </a:rPr>
              <a:t>, </a:t>
            </a:r>
            <a:r>
              <a:rPr lang="uk-UA" sz="1600" dirty="0">
                <a:solidFill>
                  <a:schemeClr val="dk1"/>
                </a:solidFill>
                <a:latin typeface="Tahoma"/>
                <a:ea typeface="Tahoma"/>
                <a:cs typeface="Tahoma"/>
                <a:sym typeface="Tahoma"/>
              </a:rPr>
              <a:t>в</a:t>
            </a:r>
            <a:r>
              <a:rPr lang="uk-UA" sz="1600" i="0" u="none" strike="noStrike" cap="none" dirty="0">
                <a:solidFill>
                  <a:schemeClr val="dk1"/>
                </a:solidFill>
                <a:latin typeface="Tahoma"/>
                <a:ea typeface="Tahoma"/>
                <a:cs typeface="Tahoma"/>
                <a:sym typeface="Tahoma"/>
              </a:rPr>
              <a:t>ипадкова вибірка</a:t>
            </a:r>
            <a:r>
              <a:rPr lang="en-US" sz="1600" i="0" u="none" strike="noStrike" cap="none" dirty="0">
                <a:solidFill>
                  <a:schemeClr val="dk1"/>
                </a:solidFill>
                <a:latin typeface="Tahoma"/>
                <a:ea typeface="Tahoma"/>
                <a:cs typeface="Tahoma"/>
                <a:sym typeface="Tahoma"/>
              </a:rPr>
              <a:t>.</a:t>
            </a:r>
            <a:r>
              <a:rPr lang="uk-UA" sz="1600" i="0" u="none" strike="noStrike" cap="none" dirty="0">
                <a:solidFill>
                  <a:schemeClr val="dk1"/>
                </a:solidFill>
                <a:latin typeface="Tahoma"/>
                <a:ea typeface="Tahoma"/>
                <a:cs typeface="Tahoma"/>
                <a:sym typeface="Tahoma"/>
              </a:rPr>
              <a:t> </a:t>
            </a:r>
          </a:p>
          <a:p>
            <a:pPr marL="0" marR="0" lvl="0" indent="0" rtl="0">
              <a:spcBef>
                <a:spcPts val="0"/>
              </a:spcBef>
              <a:spcAft>
                <a:spcPts val="0"/>
              </a:spcAft>
              <a:buNone/>
            </a:pPr>
            <a:r>
              <a:rPr lang="uk-UA" sz="1600" i="0" u="none" strike="noStrike" cap="none" dirty="0">
                <a:solidFill>
                  <a:schemeClr val="dk1"/>
                </a:solidFill>
                <a:latin typeface="Tahoma"/>
                <a:ea typeface="Tahoma"/>
                <a:cs typeface="Tahoma"/>
                <a:sym typeface="Tahoma"/>
              </a:rPr>
              <a:t>Джерело вибірки: Єдиний державний реєстр</a:t>
            </a:r>
            <a:endParaRPr lang="en-US" sz="1600" i="0" u="none" strike="noStrike" cap="none" dirty="0">
              <a:solidFill>
                <a:schemeClr val="dk1"/>
              </a:solidFill>
              <a:latin typeface="Tahoma"/>
              <a:ea typeface="Tahoma"/>
              <a:cs typeface="Tahoma"/>
              <a:sym typeface="Tahoma"/>
            </a:endParaRPr>
          </a:p>
        </p:txBody>
      </p:sp>
      <p:sp>
        <p:nvSpPr>
          <p:cNvPr id="15" name="Google Shape;177;p4">
            <a:extLst>
              <a:ext uri="{FF2B5EF4-FFF2-40B4-BE49-F238E27FC236}">
                <a16:creationId xmlns:a16="http://schemas.microsoft.com/office/drawing/2014/main" id="{6AE06847-ABD6-13C2-0A71-79A7997603FB}"/>
              </a:ext>
            </a:extLst>
          </p:cNvPr>
          <p:cNvSpPr/>
          <p:nvPr/>
        </p:nvSpPr>
        <p:spPr>
          <a:xfrm>
            <a:off x="3431853" y="3628609"/>
            <a:ext cx="8415300" cy="1361792"/>
          </a:xfrm>
          <a:prstGeom prst="rect">
            <a:avLst/>
          </a:prstGeom>
          <a:solidFill>
            <a:schemeClr val="bg1"/>
          </a:solidFill>
          <a:ln w="9525" cap="flat" cmpd="sng">
            <a:solidFill>
              <a:srgbClr val="3498DB"/>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rtl="0">
              <a:spcBef>
                <a:spcPts val="0"/>
              </a:spcBef>
              <a:spcAft>
                <a:spcPts val="0"/>
              </a:spcAft>
              <a:buNone/>
            </a:pPr>
            <a:r>
              <a:rPr lang="uk-UA" sz="1600" dirty="0">
                <a:solidFill>
                  <a:schemeClr val="dk1"/>
                </a:solidFill>
                <a:latin typeface="Tahoma"/>
                <a:ea typeface="Tahoma"/>
                <a:cs typeface="Tahoma"/>
                <a:sym typeface="Tahoma"/>
              </a:rPr>
              <a:t>Диспропорційна за розміром*: </a:t>
            </a:r>
          </a:p>
          <a:p>
            <a:pPr marL="342900" marR="0" lvl="0" indent="-342900" rtl="0">
              <a:spcBef>
                <a:spcPts val="0"/>
              </a:spcBef>
              <a:spcAft>
                <a:spcPts val="0"/>
              </a:spcAft>
              <a:buFont typeface="Arial" panose="020B0604020202020204" pitchFamily="34" charset="0"/>
              <a:buChar char="•"/>
            </a:pPr>
            <a:r>
              <a:rPr lang="uk-UA" sz="1600" dirty="0">
                <a:solidFill>
                  <a:schemeClr val="dk1"/>
                </a:solidFill>
                <a:latin typeface="Tahoma"/>
                <a:ea typeface="Tahoma"/>
                <a:cs typeface="Tahoma"/>
                <a:sym typeface="Tahoma"/>
              </a:rPr>
              <a:t>Мікро-бізнес (до 9 співробітників) – 150 інтерв’ю</a:t>
            </a:r>
          </a:p>
          <a:p>
            <a:pPr marL="342900" marR="0" lvl="0" indent="-342900" rtl="0">
              <a:spcBef>
                <a:spcPts val="0"/>
              </a:spcBef>
              <a:spcAft>
                <a:spcPts val="0"/>
              </a:spcAft>
              <a:buFont typeface="Arial" panose="020B0604020202020204" pitchFamily="34" charset="0"/>
              <a:buChar char="•"/>
            </a:pPr>
            <a:r>
              <a:rPr lang="uk-UA" sz="1600" dirty="0">
                <a:solidFill>
                  <a:schemeClr val="dk1"/>
                </a:solidFill>
                <a:latin typeface="Tahoma"/>
                <a:ea typeface="Tahoma"/>
                <a:cs typeface="Tahoma"/>
                <a:sym typeface="Tahoma"/>
              </a:rPr>
              <a:t>Малий бізнес (10-49 співробітників) – 150 інтерв’ю</a:t>
            </a:r>
          </a:p>
          <a:p>
            <a:pPr marL="342900" marR="0" lvl="0" indent="-342900" rtl="0">
              <a:spcBef>
                <a:spcPts val="0"/>
              </a:spcBef>
              <a:spcAft>
                <a:spcPts val="0"/>
              </a:spcAft>
              <a:buFont typeface="Arial" panose="020B0604020202020204" pitchFamily="34" charset="0"/>
              <a:buChar char="•"/>
            </a:pPr>
            <a:r>
              <a:rPr lang="uk-UA" sz="1600" i="0" u="none" strike="noStrike" cap="none" dirty="0">
                <a:solidFill>
                  <a:schemeClr val="dk1"/>
                </a:solidFill>
                <a:latin typeface="Tahoma"/>
                <a:ea typeface="Tahoma"/>
                <a:cs typeface="Tahoma"/>
                <a:sym typeface="Tahoma"/>
              </a:rPr>
              <a:t>Середній і великий бізнес (50+ </a:t>
            </a:r>
            <a:r>
              <a:rPr lang="uk-UA" sz="1600" dirty="0">
                <a:solidFill>
                  <a:schemeClr val="dk1"/>
                </a:solidFill>
                <a:latin typeface="Tahoma"/>
                <a:ea typeface="Tahoma"/>
                <a:cs typeface="Tahoma"/>
                <a:sym typeface="Tahoma"/>
              </a:rPr>
              <a:t>співробітників) – 200 інтерв’ю</a:t>
            </a:r>
          </a:p>
          <a:p>
            <a:pPr marR="0" lvl="0" rtl="0">
              <a:spcBef>
                <a:spcPts val="0"/>
              </a:spcBef>
              <a:spcAft>
                <a:spcPts val="0"/>
              </a:spcAft>
            </a:pPr>
            <a:r>
              <a:rPr lang="uk-UA" sz="1600" i="0" u="none" strike="noStrike" cap="none" dirty="0">
                <a:solidFill>
                  <a:schemeClr val="dk1"/>
                </a:solidFill>
                <a:latin typeface="Tahoma"/>
                <a:ea typeface="Tahoma"/>
                <a:cs typeface="Tahoma"/>
                <a:sym typeface="Tahoma"/>
              </a:rPr>
              <a:t>В межах кожної страти за розміром – вибірка репрезентативна за р</a:t>
            </a:r>
            <a:r>
              <a:rPr lang="uk-UA" sz="1600" dirty="0">
                <a:solidFill>
                  <a:schemeClr val="dk1"/>
                </a:solidFill>
                <a:latin typeface="Tahoma"/>
                <a:ea typeface="Tahoma"/>
                <a:cs typeface="Tahoma"/>
                <a:sym typeface="Tahoma"/>
              </a:rPr>
              <a:t>егіоном і галуззю</a:t>
            </a:r>
            <a:endParaRPr lang="en-US" sz="1600" i="0" u="none" strike="noStrike" cap="none" dirty="0">
              <a:solidFill>
                <a:schemeClr val="dk1"/>
              </a:solidFill>
              <a:latin typeface="Tahoma"/>
              <a:ea typeface="Tahoma"/>
              <a:cs typeface="Tahoma"/>
              <a:sym typeface="Tahoma"/>
            </a:endParaRPr>
          </a:p>
        </p:txBody>
      </p:sp>
      <p:sp>
        <p:nvSpPr>
          <p:cNvPr id="176" name="Google Shape;176;p4"/>
          <p:cNvSpPr txBox="1">
            <a:spLocks noGrp="1"/>
          </p:cNvSpPr>
          <p:nvPr>
            <p:ph type="body" idx="2"/>
          </p:nvPr>
        </p:nvSpPr>
        <p:spPr>
          <a:xfrm>
            <a:off x="439656" y="263887"/>
            <a:ext cx="9409307" cy="480276"/>
          </a:xfrm>
          <a:prstGeom prst="rect">
            <a:avLst/>
          </a:prstGeom>
          <a:noFill/>
          <a:ln>
            <a:noFill/>
          </a:ln>
        </p:spPr>
        <p:txBody>
          <a:bodyPr spcFirstLastPara="1" wrap="square" lIns="0" tIns="18000" rIns="0" bIns="0" anchor="t" anchorCtr="0">
            <a:noAutofit/>
          </a:bodyPr>
          <a:lstStyle/>
          <a:p>
            <a:pPr marL="0" lvl="0" indent="0" algn="l" rtl="0">
              <a:lnSpc>
                <a:spcPct val="100000"/>
              </a:lnSpc>
              <a:spcBef>
                <a:spcPts val="0"/>
              </a:spcBef>
              <a:spcAft>
                <a:spcPts val="0"/>
              </a:spcAft>
              <a:buClr>
                <a:schemeClr val="dk1"/>
              </a:buClr>
              <a:buSzPts val="3200"/>
              <a:buNone/>
            </a:pPr>
            <a:r>
              <a:rPr lang="uk-UA" sz="3200" b="1" dirty="0"/>
              <a:t>Методологія</a:t>
            </a:r>
            <a:endParaRPr sz="3200" b="1" dirty="0"/>
          </a:p>
        </p:txBody>
      </p:sp>
      <p:sp>
        <p:nvSpPr>
          <p:cNvPr id="186" name="Google Shape;186;p4"/>
          <p:cNvSpPr/>
          <p:nvPr/>
        </p:nvSpPr>
        <p:spPr>
          <a:xfrm>
            <a:off x="279473" y="1056445"/>
            <a:ext cx="3064432" cy="631987"/>
          </a:xfrm>
          <a:prstGeom prst="homePlate">
            <a:avLst>
              <a:gd name="adj" fmla="val 22438"/>
            </a:avLst>
          </a:prstGeom>
          <a:solidFill>
            <a:schemeClr val="accent2"/>
          </a:solidFill>
          <a:ln w="9525" cap="flat" cmpd="sng">
            <a:solidFill>
              <a:srgbClr val="34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r" rtl="0">
              <a:spcBef>
                <a:spcPts val="0"/>
              </a:spcBef>
              <a:spcAft>
                <a:spcPts val="0"/>
              </a:spcAft>
              <a:buNone/>
            </a:pPr>
            <a:r>
              <a:rPr lang="uk-UA" sz="1867" b="1" i="0" u="none" strike="noStrike" cap="none" dirty="0">
                <a:solidFill>
                  <a:schemeClr val="bg1"/>
                </a:solidFill>
                <a:latin typeface="Tahoma"/>
                <a:ea typeface="Tahoma"/>
                <a:cs typeface="Tahoma"/>
                <a:sym typeface="Tahoma"/>
              </a:rPr>
              <a:t>Метод дослідження</a:t>
            </a:r>
            <a:endParaRPr dirty="0">
              <a:solidFill>
                <a:schemeClr val="bg1"/>
              </a:solidFill>
            </a:endParaRPr>
          </a:p>
        </p:txBody>
      </p:sp>
      <p:sp>
        <p:nvSpPr>
          <p:cNvPr id="189" name="Google Shape;189;p4"/>
          <p:cNvSpPr txBox="1"/>
          <p:nvPr/>
        </p:nvSpPr>
        <p:spPr>
          <a:xfrm>
            <a:off x="7490021" y="6430529"/>
            <a:ext cx="4262324"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200" b="0" i="1" u="none" strike="noStrike" cap="none" dirty="0">
                <a:solidFill>
                  <a:srgbClr val="7F7F7F"/>
                </a:solidFill>
                <a:latin typeface="Tahoma"/>
                <a:ea typeface="Tahoma"/>
                <a:cs typeface="Tahoma"/>
                <a:sym typeface="Tahoma"/>
              </a:rPr>
              <a:t>*Кількість опитаних всюди, де не зазначено інше</a:t>
            </a:r>
            <a:endParaRPr sz="1200" i="1" dirty="0">
              <a:solidFill>
                <a:srgbClr val="7F7F7F"/>
              </a:solidFill>
              <a:latin typeface="Tahoma"/>
              <a:ea typeface="Tahoma"/>
              <a:cs typeface="Tahoma"/>
              <a:sym typeface="Tahoma"/>
            </a:endParaRPr>
          </a:p>
        </p:txBody>
      </p:sp>
      <p:sp>
        <p:nvSpPr>
          <p:cNvPr id="8" name="TextBox 7">
            <a:extLst>
              <a:ext uri="{FF2B5EF4-FFF2-40B4-BE49-F238E27FC236}">
                <a16:creationId xmlns:a16="http://schemas.microsoft.com/office/drawing/2014/main" id="{E5A0440A-64BC-B557-4F6E-82B0BB900BF0}"/>
              </a:ext>
            </a:extLst>
          </p:cNvPr>
          <p:cNvSpPr txBox="1"/>
          <p:nvPr/>
        </p:nvSpPr>
        <p:spPr>
          <a:xfrm>
            <a:off x="439655" y="6184494"/>
            <a:ext cx="11172872" cy="461665"/>
          </a:xfrm>
          <a:prstGeom prst="rect">
            <a:avLst/>
          </a:prstGeom>
          <a:noFill/>
        </p:spPr>
        <p:txBody>
          <a:bodyPr wrap="square">
            <a:spAutoFit/>
          </a:bodyPr>
          <a:lstStyle/>
          <a:p>
            <a:r>
              <a:rPr lang="uk-UA" sz="1200" b="1" i="1" u="none" strike="noStrike" cap="none" dirty="0">
                <a:solidFill>
                  <a:srgbClr val="3498DB"/>
                </a:solidFill>
                <a:latin typeface="Tahoma"/>
                <a:ea typeface="Tahoma"/>
                <a:cs typeface="Tahoma"/>
                <a:sym typeface="Tahoma"/>
              </a:rPr>
              <a:t>Спеціальні позначення далі на слайдах: </a:t>
            </a:r>
            <a:r>
              <a:rPr lang="uk-UA" sz="1200" b="1" i="1" u="none" strike="noStrike" cap="none" dirty="0">
                <a:solidFill>
                  <a:schemeClr val="tx1"/>
                </a:solidFill>
                <a:latin typeface="Tahoma"/>
                <a:ea typeface="Tahoma"/>
                <a:cs typeface="Tahoma"/>
                <a:sym typeface="Tahoma"/>
              </a:rPr>
              <a:t>         </a:t>
            </a:r>
            <a:r>
              <a:rPr lang="uk-UA" sz="1200" dirty="0">
                <a:solidFill>
                  <a:schemeClr val="tx1"/>
                </a:solidFill>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2"/>
                  </a:ext>
                </a:extLst>
              </a:rPr>
              <a:t>Статистично значуще більше</a:t>
            </a:r>
            <a:r>
              <a:rPr lang="uk-UA" sz="1200" dirty="0">
                <a:solidFill>
                  <a:schemeClr val="tx1"/>
                </a:solidFill>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2"/>
                  </a:ext>
                </a:extLst>
              </a:rPr>
              <a:t>, ніж в інших групах, рівень 95%</a:t>
            </a:r>
            <a:endParaRPr lang="ru-UA" sz="1200" dirty="0">
              <a:solidFill>
                <a:schemeClr val="tx1"/>
              </a:solidFill>
            </a:endParaRPr>
          </a:p>
          <a:p>
            <a:endParaRPr lang="ru-UA" sz="1200" b="1" dirty="0">
              <a:solidFill>
                <a:schemeClr val="tx1"/>
              </a:solidFill>
            </a:endParaRPr>
          </a:p>
        </p:txBody>
      </p:sp>
      <p:sp>
        <p:nvSpPr>
          <p:cNvPr id="10" name="Google Shape;186;p4">
            <a:extLst>
              <a:ext uri="{FF2B5EF4-FFF2-40B4-BE49-F238E27FC236}">
                <a16:creationId xmlns:a16="http://schemas.microsoft.com/office/drawing/2014/main" id="{468CE900-84BB-0E23-ED9D-816369FD4B0A}"/>
              </a:ext>
            </a:extLst>
          </p:cNvPr>
          <p:cNvSpPr/>
          <p:nvPr/>
        </p:nvSpPr>
        <p:spPr>
          <a:xfrm>
            <a:off x="279472" y="1839764"/>
            <a:ext cx="3064432" cy="631987"/>
          </a:xfrm>
          <a:prstGeom prst="homePlate">
            <a:avLst>
              <a:gd name="adj" fmla="val 22438"/>
            </a:avLst>
          </a:prstGeom>
          <a:solidFill>
            <a:schemeClr val="accent2"/>
          </a:solidFill>
          <a:ln w="9525" cap="flat" cmpd="sng">
            <a:solidFill>
              <a:srgbClr val="34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r" rtl="0">
              <a:spcBef>
                <a:spcPts val="0"/>
              </a:spcBef>
              <a:spcAft>
                <a:spcPts val="0"/>
              </a:spcAft>
              <a:buNone/>
            </a:pPr>
            <a:r>
              <a:rPr lang="uk-UA" sz="1867" b="1" dirty="0">
                <a:solidFill>
                  <a:schemeClr val="bg1"/>
                </a:solidFill>
                <a:latin typeface="Tahoma"/>
                <a:ea typeface="Tahoma"/>
                <a:cs typeface="Tahoma"/>
                <a:sym typeface="Tahoma"/>
              </a:rPr>
              <a:t>Цільова аудиторія</a:t>
            </a:r>
            <a:endParaRPr dirty="0">
              <a:solidFill>
                <a:schemeClr val="bg1"/>
              </a:solidFill>
            </a:endParaRPr>
          </a:p>
        </p:txBody>
      </p:sp>
      <p:sp>
        <p:nvSpPr>
          <p:cNvPr id="12" name="Google Shape;186;p4">
            <a:extLst>
              <a:ext uri="{FF2B5EF4-FFF2-40B4-BE49-F238E27FC236}">
                <a16:creationId xmlns:a16="http://schemas.microsoft.com/office/drawing/2014/main" id="{E5879279-0822-F9F6-D348-53CA71D7262F}"/>
              </a:ext>
            </a:extLst>
          </p:cNvPr>
          <p:cNvSpPr/>
          <p:nvPr/>
        </p:nvSpPr>
        <p:spPr>
          <a:xfrm>
            <a:off x="279471" y="2809709"/>
            <a:ext cx="3064432" cy="631987"/>
          </a:xfrm>
          <a:prstGeom prst="homePlate">
            <a:avLst>
              <a:gd name="adj" fmla="val 22438"/>
            </a:avLst>
          </a:prstGeom>
          <a:solidFill>
            <a:schemeClr val="accent2"/>
          </a:solidFill>
          <a:ln w="9525" cap="flat" cmpd="sng">
            <a:solidFill>
              <a:srgbClr val="34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r" rtl="0">
              <a:spcBef>
                <a:spcPts val="0"/>
              </a:spcBef>
              <a:spcAft>
                <a:spcPts val="0"/>
              </a:spcAft>
              <a:buNone/>
            </a:pPr>
            <a:r>
              <a:rPr lang="uk-UA" sz="1867" b="1" i="0" u="none" strike="noStrike" cap="none" dirty="0">
                <a:solidFill>
                  <a:schemeClr val="bg1"/>
                </a:solidFill>
                <a:latin typeface="Tahoma"/>
                <a:ea typeface="Tahoma"/>
                <a:cs typeface="Tahoma"/>
                <a:sym typeface="Tahoma"/>
              </a:rPr>
              <a:t>Вибірка</a:t>
            </a:r>
            <a:endParaRPr dirty="0">
              <a:solidFill>
                <a:schemeClr val="bg1"/>
              </a:solidFill>
            </a:endParaRPr>
          </a:p>
        </p:txBody>
      </p:sp>
      <p:sp>
        <p:nvSpPr>
          <p:cNvPr id="14" name="Google Shape;186;p4">
            <a:extLst>
              <a:ext uri="{FF2B5EF4-FFF2-40B4-BE49-F238E27FC236}">
                <a16:creationId xmlns:a16="http://schemas.microsoft.com/office/drawing/2014/main" id="{3E7CD23A-7205-FA04-0766-3ED49488BAFD}"/>
              </a:ext>
            </a:extLst>
          </p:cNvPr>
          <p:cNvSpPr/>
          <p:nvPr/>
        </p:nvSpPr>
        <p:spPr>
          <a:xfrm>
            <a:off x="279471" y="3628609"/>
            <a:ext cx="3064432" cy="631987"/>
          </a:xfrm>
          <a:prstGeom prst="homePlate">
            <a:avLst>
              <a:gd name="adj" fmla="val 22438"/>
            </a:avLst>
          </a:prstGeom>
          <a:solidFill>
            <a:schemeClr val="accent2"/>
          </a:solidFill>
          <a:ln w="9525" cap="flat" cmpd="sng">
            <a:solidFill>
              <a:srgbClr val="34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r" rtl="0">
              <a:spcBef>
                <a:spcPts val="0"/>
              </a:spcBef>
              <a:spcAft>
                <a:spcPts val="0"/>
              </a:spcAft>
              <a:buNone/>
            </a:pPr>
            <a:r>
              <a:rPr lang="uk-UA" sz="1867" b="1" dirty="0">
                <a:solidFill>
                  <a:schemeClr val="bg1"/>
                </a:solidFill>
                <a:latin typeface="Tahoma"/>
                <a:ea typeface="Tahoma"/>
                <a:cs typeface="Tahoma"/>
                <a:sym typeface="Tahoma"/>
              </a:rPr>
              <a:t>Структура вибірки</a:t>
            </a:r>
            <a:endParaRPr dirty="0">
              <a:solidFill>
                <a:schemeClr val="bg1"/>
              </a:solidFill>
            </a:endParaRPr>
          </a:p>
        </p:txBody>
      </p:sp>
      <p:sp>
        <p:nvSpPr>
          <p:cNvPr id="16" name="Google Shape;186;p4">
            <a:extLst>
              <a:ext uri="{FF2B5EF4-FFF2-40B4-BE49-F238E27FC236}">
                <a16:creationId xmlns:a16="http://schemas.microsoft.com/office/drawing/2014/main" id="{EEA265BC-A92A-D1DA-393E-BA9E4013736D}"/>
              </a:ext>
            </a:extLst>
          </p:cNvPr>
          <p:cNvSpPr/>
          <p:nvPr/>
        </p:nvSpPr>
        <p:spPr>
          <a:xfrm>
            <a:off x="269528" y="5227115"/>
            <a:ext cx="3074376" cy="631987"/>
          </a:xfrm>
          <a:prstGeom prst="homePlate">
            <a:avLst>
              <a:gd name="adj" fmla="val 22438"/>
            </a:avLst>
          </a:prstGeom>
          <a:solidFill>
            <a:schemeClr val="accent2"/>
          </a:solidFill>
          <a:ln w="9525" cap="flat" cmpd="sng">
            <a:solidFill>
              <a:srgbClr val="34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r" rtl="0">
              <a:spcBef>
                <a:spcPts val="0"/>
              </a:spcBef>
              <a:spcAft>
                <a:spcPts val="0"/>
              </a:spcAft>
              <a:buNone/>
            </a:pPr>
            <a:r>
              <a:rPr lang="uk-UA" sz="1867" b="1" dirty="0">
                <a:solidFill>
                  <a:schemeClr val="bg1"/>
                </a:solidFill>
                <a:latin typeface="Tahoma"/>
                <a:ea typeface="Tahoma"/>
                <a:cs typeface="Tahoma"/>
                <a:sym typeface="Tahoma"/>
              </a:rPr>
              <a:t>Зважування</a:t>
            </a:r>
            <a:endParaRPr dirty="0">
              <a:solidFill>
                <a:schemeClr val="bg1"/>
              </a:solidFill>
            </a:endParaRPr>
          </a:p>
        </p:txBody>
      </p:sp>
      <p:sp>
        <p:nvSpPr>
          <p:cNvPr id="17" name="Google Shape;177;p4">
            <a:extLst>
              <a:ext uri="{FF2B5EF4-FFF2-40B4-BE49-F238E27FC236}">
                <a16:creationId xmlns:a16="http://schemas.microsoft.com/office/drawing/2014/main" id="{76A1466E-3014-1DEA-D3BF-C61FDFEA698F}"/>
              </a:ext>
            </a:extLst>
          </p:cNvPr>
          <p:cNvSpPr/>
          <p:nvPr/>
        </p:nvSpPr>
        <p:spPr>
          <a:xfrm>
            <a:off x="3434483" y="5227115"/>
            <a:ext cx="8327804" cy="850750"/>
          </a:xfrm>
          <a:prstGeom prst="rect">
            <a:avLst/>
          </a:prstGeom>
          <a:solidFill>
            <a:schemeClr val="bg1"/>
          </a:solidFill>
          <a:ln w="9525" cap="flat" cmpd="sng">
            <a:solidFill>
              <a:srgbClr val="34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rtl="0">
              <a:spcBef>
                <a:spcPts val="0"/>
              </a:spcBef>
              <a:spcAft>
                <a:spcPts val="0"/>
              </a:spcAft>
              <a:buNone/>
            </a:pPr>
            <a:r>
              <a:rPr lang="uk-UA" sz="1600" i="0" u="none" strike="noStrike" cap="none" dirty="0">
                <a:solidFill>
                  <a:schemeClr val="dk1"/>
                </a:solidFill>
                <a:latin typeface="Tahoma"/>
                <a:ea typeface="Tahoma"/>
                <a:cs typeface="Tahoma"/>
                <a:sym typeface="Tahoma"/>
              </a:rPr>
              <a:t>Для аналізу по вибірці в цілому дані було</a:t>
            </a:r>
            <a:r>
              <a:rPr lang="en-US" sz="1600" i="0" u="none" strike="noStrike" cap="none" dirty="0">
                <a:solidFill>
                  <a:schemeClr val="dk1"/>
                </a:solidFill>
                <a:latin typeface="Tahoma"/>
                <a:ea typeface="Tahoma"/>
                <a:cs typeface="Tahoma"/>
                <a:sym typeface="Tahoma"/>
              </a:rPr>
              <a:t> </a:t>
            </a:r>
            <a:r>
              <a:rPr lang="ru-RU" sz="1600" i="0" u="none" strike="noStrike" cap="none" dirty="0">
                <a:solidFill>
                  <a:schemeClr val="dk1"/>
                </a:solidFill>
                <a:latin typeface="Tahoma"/>
                <a:ea typeface="Tahoma"/>
                <a:cs typeface="Tahoma"/>
                <a:sym typeface="Tahoma"/>
              </a:rPr>
              <a:t>приведено </a:t>
            </a:r>
            <a:r>
              <a:rPr lang="uk-UA" sz="1600" i="0" u="none" strike="noStrike" cap="none" dirty="0">
                <a:solidFill>
                  <a:schemeClr val="dk1"/>
                </a:solidFill>
                <a:latin typeface="Tahoma"/>
                <a:ea typeface="Tahoma"/>
                <a:cs typeface="Tahoma"/>
                <a:sym typeface="Tahoma"/>
              </a:rPr>
              <a:t>відповідність</a:t>
            </a:r>
            <a:r>
              <a:rPr lang="ru-RU" sz="1600" i="0" u="none" strike="noStrike" cap="none" dirty="0">
                <a:solidFill>
                  <a:schemeClr val="dk1"/>
                </a:solidFill>
                <a:latin typeface="Tahoma"/>
                <a:ea typeface="Tahoma"/>
                <a:cs typeface="Tahoma"/>
                <a:sym typeface="Tahoma"/>
              </a:rPr>
              <a:t> до </a:t>
            </a:r>
            <a:r>
              <a:rPr lang="uk-UA" sz="1600" i="0" u="none" strike="noStrike" cap="none" dirty="0">
                <a:solidFill>
                  <a:schemeClr val="dk1"/>
                </a:solidFill>
                <a:latin typeface="Tahoma"/>
                <a:ea typeface="Tahoma"/>
                <a:cs typeface="Tahoma"/>
                <a:sym typeface="Tahoma"/>
              </a:rPr>
              <a:t>структури підприємств за розміром (82% мікро-, 13 малий бізнес, 5% - середній і великий бізнес) згідно з даними Укрстату за 2021 рік</a:t>
            </a:r>
            <a:endParaRPr lang="en-US" sz="1600" i="0" u="none" strike="noStrike" cap="none" dirty="0">
              <a:solidFill>
                <a:schemeClr val="dk1"/>
              </a:solidFill>
              <a:latin typeface="Tahoma"/>
              <a:ea typeface="Tahoma"/>
              <a:cs typeface="Tahoma"/>
              <a:sym typeface="Tahoma"/>
            </a:endParaRPr>
          </a:p>
        </p:txBody>
      </p:sp>
      <p:pic>
        <p:nvPicPr>
          <p:cNvPr id="19" name="Графіка 18" descr="Abacus with solid fill">
            <a:extLst>
              <a:ext uri="{FF2B5EF4-FFF2-40B4-BE49-F238E27FC236}">
                <a16:creationId xmlns:a16="http://schemas.microsoft.com/office/drawing/2014/main" id="{4BBB8C2F-E15B-34BA-307B-F39B95A6A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7887" y="3734447"/>
            <a:ext cx="914400" cy="914400"/>
          </a:xfrm>
          <a:prstGeom prst="rect">
            <a:avLst/>
          </a:prstGeom>
        </p:spPr>
      </p:pic>
      <p:pic>
        <p:nvPicPr>
          <p:cNvPr id="20" name="Графіка 19" descr="Arrow: Counter-clockwise curve outline">
            <a:extLst>
              <a:ext uri="{FF2B5EF4-FFF2-40B4-BE49-F238E27FC236}">
                <a16:creationId xmlns:a16="http://schemas.microsoft.com/office/drawing/2014/main" id="{C2A35B4C-1F06-F03A-0BA3-413719CEE6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545290">
            <a:off x="3712082" y="6137081"/>
            <a:ext cx="394094" cy="394094"/>
          </a:xfrm>
          <a:prstGeom prst="rect">
            <a:avLst/>
          </a:prstGeom>
        </p:spPr>
      </p:pic>
      <p:pic>
        <p:nvPicPr>
          <p:cNvPr id="24" name="Графіка 23" descr="Weights Uneven with solid fill">
            <a:extLst>
              <a:ext uri="{FF2B5EF4-FFF2-40B4-BE49-F238E27FC236}">
                <a16:creationId xmlns:a16="http://schemas.microsoft.com/office/drawing/2014/main" id="{E297A2ED-8F76-89CC-6D75-7BA62404D5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0132" y="5320681"/>
            <a:ext cx="480874" cy="48087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D9C0C2A9-8E4C-42A4-94E8-7DC0E2507866}"/>
              </a:ext>
            </a:extLst>
          </p:cNvPr>
          <p:cNvSpPr>
            <a:spLocks noGrp="1"/>
          </p:cNvSpPr>
          <p:nvPr>
            <p:ph type="title"/>
          </p:nvPr>
        </p:nvSpPr>
        <p:spPr/>
        <p:txBody>
          <a:bodyPr/>
          <a:lstStyle/>
          <a:p>
            <a:r>
              <a:rPr lang="uk-UA" sz="2200" b="1" dirty="0">
                <a:solidFill>
                  <a:srgbClr val="3498DB"/>
                </a:solidFill>
                <a:latin typeface="Tahoma"/>
                <a:ea typeface="Tahoma"/>
              </a:rPr>
              <a:t>Регіон перебування</a:t>
            </a:r>
          </a:p>
        </p:txBody>
      </p:sp>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extLst>
              <p:ext uri="{D42A27DB-BD31-4B8C-83A1-F6EECF244321}">
                <p14:modId xmlns:p14="http://schemas.microsoft.com/office/powerpoint/2010/main" val="2655033079"/>
              </p:ext>
            </p:extLst>
          </p:nvPr>
        </p:nvGraphicFramePr>
        <p:xfrm>
          <a:off x="154119" y="2275988"/>
          <a:ext cx="5907242" cy="3877830"/>
        </p:xfrm>
        <a:graphic>
          <a:graphicData uri="http://schemas.openxmlformats.org/drawingml/2006/chart">
            <c:chart xmlns:c="http://schemas.openxmlformats.org/drawingml/2006/chart" xmlns:r="http://schemas.openxmlformats.org/officeDocument/2006/relationships" r:id="rId2"/>
          </a:graphicData>
        </a:graphic>
      </p:graphicFrame>
      <p:sp>
        <p:nvSpPr>
          <p:cNvPr id="5" name="Текст 4">
            <a:extLst>
              <a:ext uri="{FF2B5EF4-FFF2-40B4-BE49-F238E27FC236}">
                <a16:creationId xmlns:a16="http://schemas.microsoft.com/office/drawing/2014/main" id="{CD2E5AA3-A4D1-4BE4-A606-035DB8EB7587}"/>
              </a:ext>
            </a:extLst>
          </p:cNvPr>
          <p:cNvSpPr>
            <a:spLocks noGrp="1"/>
          </p:cNvSpPr>
          <p:nvPr>
            <p:ph type="body" sz="quarter" idx="10"/>
          </p:nvPr>
        </p:nvSpPr>
        <p:spPr/>
        <p:txBody>
          <a:bodyPr/>
          <a:lstStyle/>
          <a:p>
            <a:r>
              <a:rPr lang="uk-UA" dirty="0"/>
              <a:t>Внаслідок широкомасштабного вторгнення частина підприємств (близько 7% вибірки) </a:t>
            </a:r>
            <a:r>
              <a:rPr lang="uk-UA" dirty="0" err="1"/>
              <a:t>релокувалися</a:t>
            </a:r>
            <a:r>
              <a:rPr lang="uk-UA" dirty="0"/>
              <a:t> в інші області: з східного і південного регіонів у центральний і західний </a:t>
            </a:r>
          </a:p>
        </p:txBody>
      </p:sp>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a:t>Регіон до війни</a:t>
            </a:r>
          </a:p>
        </p:txBody>
      </p:sp>
      <p:graphicFrame>
        <p:nvGraphicFramePr>
          <p:cNvPr id="2" name="Объект 9">
            <a:extLst>
              <a:ext uri="{FF2B5EF4-FFF2-40B4-BE49-F238E27FC236}">
                <a16:creationId xmlns:a16="http://schemas.microsoft.com/office/drawing/2014/main" id="{507FC8A2-9EA1-C6C6-5F5C-56064E7F2113}"/>
              </a:ext>
            </a:extLst>
          </p:cNvPr>
          <p:cNvGraphicFramePr>
            <a:graphicFrameLocks/>
          </p:cNvGraphicFramePr>
          <p:nvPr>
            <p:extLst>
              <p:ext uri="{D42A27DB-BD31-4B8C-83A1-F6EECF244321}">
                <p14:modId xmlns:p14="http://schemas.microsoft.com/office/powerpoint/2010/main" val="2886964209"/>
              </p:ext>
            </p:extLst>
          </p:nvPr>
        </p:nvGraphicFramePr>
        <p:xfrm>
          <a:off x="5287228" y="2275988"/>
          <a:ext cx="5907242" cy="387783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8C8F2D6-606A-C775-673A-E78BA36CD514}"/>
              </a:ext>
            </a:extLst>
          </p:cNvPr>
          <p:cNvSpPr txBox="1"/>
          <p:nvPr/>
        </p:nvSpPr>
        <p:spPr bwMode="gray">
          <a:xfrm>
            <a:off x="1704530" y="2054839"/>
            <a:ext cx="3196068" cy="246221"/>
          </a:xfrm>
          <a:prstGeom prst="rect">
            <a:avLst/>
          </a:prstGeom>
          <a:noFill/>
        </p:spPr>
        <p:txBody>
          <a:bodyPr wrap="none" lIns="0" tIns="0" rIns="0" bIns="0" rtlCol="0">
            <a:spAutoFit/>
          </a:bodyPr>
          <a:lstStyle/>
          <a:p>
            <a:pPr>
              <a:spcBef>
                <a:spcPts val="300"/>
              </a:spcBef>
            </a:pPr>
            <a:r>
              <a:rPr lang="uk-UA" sz="1600" b="1" dirty="0">
                <a:latin typeface="Arial" pitchFamily="34" charset="0"/>
                <a:cs typeface="Arial" pitchFamily="34" charset="0"/>
              </a:rPr>
              <a:t>Регіон реєстрації до 24/02/2022 </a:t>
            </a:r>
          </a:p>
        </p:txBody>
      </p:sp>
      <p:sp>
        <p:nvSpPr>
          <p:cNvPr id="7" name="TextBox 6">
            <a:extLst>
              <a:ext uri="{FF2B5EF4-FFF2-40B4-BE49-F238E27FC236}">
                <a16:creationId xmlns:a16="http://schemas.microsoft.com/office/drawing/2014/main" id="{EC36D2B4-E1D2-61E3-A6D2-A57EFE3838D9}"/>
              </a:ext>
            </a:extLst>
          </p:cNvPr>
          <p:cNvSpPr txBox="1"/>
          <p:nvPr/>
        </p:nvSpPr>
        <p:spPr bwMode="gray">
          <a:xfrm>
            <a:off x="6837639" y="2101363"/>
            <a:ext cx="3468963" cy="246221"/>
          </a:xfrm>
          <a:prstGeom prst="rect">
            <a:avLst/>
          </a:prstGeom>
          <a:noFill/>
        </p:spPr>
        <p:txBody>
          <a:bodyPr wrap="none" lIns="0" tIns="0" rIns="0" bIns="0" rtlCol="0">
            <a:spAutoFit/>
          </a:bodyPr>
          <a:lstStyle/>
          <a:p>
            <a:pPr>
              <a:spcBef>
                <a:spcPts val="300"/>
              </a:spcBef>
            </a:pPr>
            <a:r>
              <a:rPr lang="uk-UA" sz="1600" b="1" dirty="0">
                <a:latin typeface="Arial" pitchFamily="34" charset="0"/>
                <a:cs typeface="Arial" pitchFamily="34" charset="0"/>
              </a:rPr>
              <a:t>Де перебуває підприємство зараз</a:t>
            </a:r>
          </a:p>
        </p:txBody>
      </p:sp>
    </p:spTree>
    <p:extLst>
      <p:ext uri="{BB962C8B-B14F-4D97-AF65-F5344CB8AC3E}">
        <p14:creationId xmlns:p14="http://schemas.microsoft.com/office/powerpoint/2010/main" val="1225261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extLst>
              <p:ext uri="{D42A27DB-BD31-4B8C-83A1-F6EECF244321}">
                <p14:modId xmlns:p14="http://schemas.microsoft.com/office/powerpoint/2010/main" val="3028949434"/>
              </p:ext>
            </p:extLst>
          </p:nvPr>
        </p:nvGraphicFramePr>
        <p:xfrm>
          <a:off x="431212" y="1636276"/>
          <a:ext cx="10369146" cy="4634005"/>
        </p:xfrm>
        <a:graphic>
          <a:graphicData uri="http://schemas.openxmlformats.org/drawingml/2006/chart">
            <c:chart xmlns:c="http://schemas.openxmlformats.org/drawingml/2006/chart" xmlns:r="http://schemas.openxmlformats.org/officeDocument/2006/relationships" r:id="rId2"/>
          </a:graphicData>
        </a:graphic>
      </p:graphicFrame>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a:t>А8. У якій галузі працює ваше підприємство?</a:t>
            </a:r>
          </a:p>
        </p:txBody>
      </p:sp>
      <p:sp>
        <p:nvSpPr>
          <p:cNvPr id="2" name="Заголовок 2">
            <a:extLst>
              <a:ext uri="{FF2B5EF4-FFF2-40B4-BE49-F238E27FC236}">
                <a16:creationId xmlns:a16="http://schemas.microsoft.com/office/drawing/2014/main" id="{339E5C7F-519B-1733-7F81-3473394E2EA3}"/>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Галузь</a:t>
            </a:r>
          </a:p>
        </p:txBody>
      </p:sp>
      <p:sp>
        <p:nvSpPr>
          <p:cNvPr id="4" name="Текст 4">
            <a:extLst>
              <a:ext uri="{FF2B5EF4-FFF2-40B4-BE49-F238E27FC236}">
                <a16:creationId xmlns:a16="http://schemas.microsoft.com/office/drawing/2014/main" id="{142D11B3-E779-8A92-1938-9C30130BC953}"/>
              </a:ext>
            </a:extLst>
          </p:cNvPr>
          <p:cNvSpPr>
            <a:spLocks noGrp="1"/>
          </p:cNvSpPr>
          <p:nvPr>
            <p:ph type="body" sz="quarter" idx="10"/>
          </p:nvPr>
        </p:nvSpPr>
        <p:spPr>
          <a:xfrm>
            <a:off x="431215" y="740628"/>
            <a:ext cx="9409307" cy="895648"/>
          </a:xfrm>
        </p:spPr>
        <p:txBody>
          <a:bodyPr/>
          <a:lstStyle/>
          <a:p>
            <a:r>
              <a:rPr lang="uk-UA" dirty="0"/>
              <a:t>Відносна більшість підприємств працюють у галузі торгівлі (29%). </a:t>
            </a:r>
          </a:p>
        </p:txBody>
      </p:sp>
    </p:spTree>
    <p:extLst>
      <p:ext uri="{BB962C8B-B14F-4D97-AF65-F5344CB8AC3E}">
        <p14:creationId xmlns:p14="http://schemas.microsoft.com/office/powerpoint/2010/main" val="803284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a:extLst>
              <a:ext uri="{FF2B5EF4-FFF2-40B4-BE49-F238E27FC236}">
                <a16:creationId xmlns:a16="http://schemas.microsoft.com/office/drawing/2014/main" id="{DC1CBD19-AE60-4382-B838-769E498A1284}"/>
              </a:ext>
            </a:extLst>
          </p:cNvPr>
          <p:cNvGraphicFramePr>
            <a:graphicFrameLocks noGrp="1"/>
          </p:cNvGraphicFramePr>
          <p:nvPr>
            <p:ph idx="1"/>
            <p:extLst>
              <p:ext uri="{D42A27DB-BD31-4B8C-83A1-F6EECF244321}">
                <p14:modId xmlns:p14="http://schemas.microsoft.com/office/powerpoint/2010/main" val="3502494742"/>
              </p:ext>
            </p:extLst>
          </p:nvPr>
        </p:nvGraphicFramePr>
        <p:xfrm>
          <a:off x="431800" y="2195895"/>
          <a:ext cx="11328400" cy="4148344"/>
        </p:xfrm>
        <a:graphic>
          <a:graphicData uri="http://schemas.openxmlformats.org/drawingml/2006/chart">
            <c:chart xmlns:c="http://schemas.openxmlformats.org/drawingml/2006/chart" xmlns:r="http://schemas.openxmlformats.org/officeDocument/2006/relationships" r:id="rId3"/>
          </a:graphicData>
        </a:graphic>
      </p:graphicFrame>
      <p:sp>
        <p:nvSpPr>
          <p:cNvPr id="10" name="Текст 5">
            <a:extLst>
              <a:ext uri="{FF2B5EF4-FFF2-40B4-BE49-F238E27FC236}">
                <a16:creationId xmlns:a16="http://schemas.microsoft.com/office/drawing/2014/main" id="{195F4635-A34E-4F46-B3E9-921B06741012}"/>
              </a:ext>
            </a:extLst>
          </p:cNvPr>
          <p:cNvSpPr>
            <a:spLocks noGrp="1"/>
          </p:cNvSpPr>
          <p:nvPr>
            <p:ph type="body" sz="quarter" idx="11"/>
          </p:nvPr>
        </p:nvSpPr>
        <p:spPr>
          <a:xfrm>
            <a:off x="431211" y="6270281"/>
            <a:ext cx="11329572" cy="299211"/>
          </a:xfrm>
        </p:spPr>
        <p:txBody>
          <a:bodyPr/>
          <a:lstStyle/>
          <a:p>
            <a:r>
              <a:rPr lang="uk-UA" sz="1200"/>
              <a:t>А8. У якій галузі працює ваше підприємство?</a:t>
            </a:r>
          </a:p>
        </p:txBody>
      </p:sp>
      <p:sp>
        <p:nvSpPr>
          <p:cNvPr id="2" name="Заголовок 2">
            <a:extLst>
              <a:ext uri="{FF2B5EF4-FFF2-40B4-BE49-F238E27FC236}">
                <a16:creationId xmlns:a16="http://schemas.microsoft.com/office/drawing/2014/main" id="{EC3D3B29-72F7-410E-B616-5E5191BF3F75}"/>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Галузь: </a:t>
            </a:r>
            <a:r>
              <a:rPr lang="uk-UA" sz="2000" dirty="0">
                <a:solidFill>
                  <a:srgbClr val="3498DB"/>
                </a:solidFill>
              </a:rPr>
              <a:t>за розміром бізнесу</a:t>
            </a:r>
            <a:endParaRPr lang="uk-UA" sz="2200" b="1" dirty="0">
              <a:solidFill>
                <a:srgbClr val="3498DB"/>
              </a:solidFill>
              <a:latin typeface="Tahoma"/>
              <a:ea typeface="Tahoma"/>
            </a:endParaRPr>
          </a:p>
        </p:txBody>
      </p:sp>
      <p:sp>
        <p:nvSpPr>
          <p:cNvPr id="4" name="Текст 4">
            <a:extLst>
              <a:ext uri="{FF2B5EF4-FFF2-40B4-BE49-F238E27FC236}">
                <a16:creationId xmlns:a16="http://schemas.microsoft.com/office/drawing/2014/main" id="{58F688FC-44B0-5F07-EE89-DF8E56694E6A}"/>
              </a:ext>
            </a:extLst>
          </p:cNvPr>
          <p:cNvSpPr>
            <a:spLocks noGrp="1"/>
          </p:cNvSpPr>
          <p:nvPr>
            <p:ph type="body" sz="quarter" idx="10"/>
          </p:nvPr>
        </p:nvSpPr>
        <p:spPr>
          <a:xfrm>
            <a:off x="431215" y="740628"/>
            <a:ext cx="9747325" cy="895648"/>
          </a:xfrm>
        </p:spPr>
        <p:txBody>
          <a:bodyPr/>
          <a:lstStyle/>
          <a:p>
            <a:r>
              <a:rPr lang="uk-UA" dirty="0"/>
              <a:t>В оптовій і роздрібній торгівлі працює найбільша частка мікро-бізнесу (30%). Малі підприємства також значною мірою зайняті в торгівлі (26%), значна частка працює в переробній промисловості. </a:t>
            </a:r>
          </a:p>
          <a:p>
            <a:r>
              <a:rPr lang="uk-UA" dirty="0"/>
              <a:t>Переробна промисловість є галуззю, де зайнята найбільша частка середніх і великих підприємств (30%). </a:t>
            </a:r>
          </a:p>
        </p:txBody>
      </p:sp>
      <p:pic>
        <p:nvPicPr>
          <p:cNvPr id="6" name="Графіка 5" descr="Arrow: Counter-clockwise curve outline">
            <a:extLst>
              <a:ext uri="{FF2B5EF4-FFF2-40B4-BE49-F238E27FC236}">
                <a16:creationId xmlns:a16="http://schemas.microsoft.com/office/drawing/2014/main" id="{E0A61EC3-20D4-AFA5-BD6C-16FA6C6A60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11259222" y="2835010"/>
            <a:ext cx="365475" cy="365475"/>
          </a:xfrm>
          <a:prstGeom prst="rect">
            <a:avLst/>
          </a:prstGeom>
        </p:spPr>
      </p:pic>
      <p:pic>
        <p:nvPicPr>
          <p:cNvPr id="8" name="Графіка 7" descr="Arrow: Counter-clockwise curve outline">
            <a:extLst>
              <a:ext uri="{FF2B5EF4-FFF2-40B4-BE49-F238E27FC236}">
                <a16:creationId xmlns:a16="http://schemas.microsoft.com/office/drawing/2014/main" id="{58D2428A-E555-507A-DD81-D8453CCF11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9995803" y="5117674"/>
            <a:ext cx="365475" cy="365475"/>
          </a:xfrm>
          <a:prstGeom prst="rect">
            <a:avLst/>
          </a:prstGeom>
        </p:spPr>
      </p:pic>
    </p:spTree>
    <p:extLst>
      <p:ext uri="{BB962C8B-B14F-4D97-AF65-F5344CB8AC3E}">
        <p14:creationId xmlns:p14="http://schemas.microsoft.com/office/powerpoint/2010/main" val="4137173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0FBC46-71D9-6383-F4B8-9B7A517F2008}"/>
              </a:ext>
            </a:extLst>
          </p:cNvPr>
          <p:cNvSpPr>
            <a:spLocks noGrp="1"/>
          </p:cNvSpPr>
          <p:nvPr>
            <p:ph type="ctrTitle"/>
          </p:nvPr>
        </p:nvSpPr>
        <p:spPr/>
        <p:txBody>
          <a:bodyPr/>
          <a:lstStyle/>
          <a:p>
            <a:r>
              <a:rPr lang="uk-UA" b="1" dirty="0">
                <a:solidFill>
                  <a:srgbClr val="3498DB"/>
                </a:solidFill>
              </a:rPr>
              <a:t>Ставлення бізнесу до антикорупційної податкової реформи </a:t>
            </a:r>
          </a:p>
        </p:txBody>
      </p:sp>
      <p:sp>
        <p:nvSpPr>
          <p:cNvPr id="3" name="Підзаголовок 2">
            <a:extLst>
              <a:ext uri="{FF2B5EF4-FFF2-40B4-BE49-F238E27FC236}">
                <a16:creationId xmlns:a16="http://schemas.microsoft.com/office/drawing/2014/main" id="{541E980F-6E03-44E4-35EA-AAB81CD57415}"/>
              </a:ext>
            </a:extLst>
          </p:cNvPr>
          <p:cNvSpPr>
            <a:spLocks noGrp="1"/>
          </p:cNvSpPr>
          <p:nvPr>
            <p:ph type="subTitle" idx="1"/>
          </p:nvPr>
        </p:nvSpPr>
        <p:spPr/>
        <p:txBody>
          <a:bodyPr/>
          <a:lstStyle/>
          <a:p>
            <a:r>
              <a:rPr lang="uk-UA" dirty="0"/>
              <a:t>Підготовлено для ГО «ІНСТИТУТ ЕКОНОМІЧНОГО ЛІДЕРСТВА»</a:t>
            </a:r>
          </a:p>
        </p:txBody>
      </p:sp>
    </p:spTree>
    <p:extLst>
      <p:ext uri="{BB962C8B-B14F-4D97-AF65-F5344CB8AC3E}">
        <p14:creationId xmlns:p14="http://schemas.microsoft.com/office/powerpoint/2010/main" val="1193753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5"/>
          <p:cNvSpPr txBox="1">
            <a:spLocks noGrp="1"/>
          </p:cNvSpPr>
          <p:nvPr>
            <p:ph type="body" idx="2"/>
          </p:nvPr>
        </p:nvSpPr>
        <p:spPr>
          <a:xfrm>
            <a:off x="431215" y="260351"/>
            <a:ext cx="9409307" cy="480276"/>
          </a:xfrm>
          <a:prstGeom prst="rect">
            <a:avLst/>
          </a:prstGeom>
          <a:noFill/>
          <a:ln>
            <a:noFill/>
          </a:ln>
        </p:spPr>
        <p:txBody>
          <a:bodyPr spcFirstLastPara="1" wrap="square" lIns="0" tIns="18000" rIns="0" bIns="0" anchor="t" anchorCtr="0">
            <a:noAutofit/>
          </a:bodyPr>
          <a:lstStyle/>
          <a:p>
            <a:pPr marL="0" lvl="0" indent="0" algn="l" rtl="0">
              <a:lnSpc>
                <a:spcPct val="100000"/>
              </a:lnSpc>
              <a:spcBef>
                <a:spcPts val="0"/>
              </a:spcBef>
              <a:spcAft>
                <a:spcPts val="0"/>
              </a:spcAft>
              <a:buClr>
                <a:schemeClr val="dk1"/>
              </a:buClr>
              <a:buSzPts val="3200"/>
              <a:buNone/>
            </a:pPr>
            <a:r>
              <a:rPr lang="uk-UA" sz="3200" b="1" dirty="0"/>
              <a:t>Основні завдання дослідження</a:t>
            </a:r>
            <a:endParaRPr sz="3200" b="1" dirty="0"/>
          </a:p>
        </p:txBody>
      </p:sp>
      <p:sp>
        <p:nvSpPr>
          <p:cNvPr id="197" name="Google Shape;197;p5"/>
          <p:cNvSpPr txBox="1"/>
          <p:nvPr/>
        </p:nvSpPr>
        <p:spPr>
          <a:xfrm>
            <a:off x="407503" y="1478465"/>
            <a:ext cx="11376993" cy="349873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uk-UA" b="1" dirty="0">
                <a:solidFill>
                  <a:schemeClr val="dk1"/>
                </a:solidFill>
                <a:latin typeface="Tahoma"/>
                <a:ea typeface="Tahoma"/>
                <a:cs typeface="Tahoma"/>
                <a:sym typeface="Tahoma"/>
              </a:rPr>
              <a:t>Мета дослідження </a:t>
            </a:r>
            <a:r>
              <a:rPr lang="uk-UA" dirty="0">
                <a:solidFill>
                  <a:schemeClr val="dk1"/>
                </a:solidFill>
                <a:latin typeface="Tahoma"/>
                <a:ea typeface="Tahoma"/>
                <a:cs typeface="Tahoma"/>
                <a:sym typeface="Tahoma"/>
              </a:rPr>
              <a:t>– комплексна оцінка поглядів представників бізнесу на </a:t>
            </a:r>
            <a:r>
              <a:rPr lang="ru-RU" dirty="0" err="1">
                <a:solidFill>
                  <a:schemeClr val="dk1"/>
                </a:solidFill>
                <a:latin typeface="Tahoma"/>
                <a:ea typeface="Tahoma"/>
                <a:cs typeface="Tahoma"/>
                <a:sym typeface="Tahoma"/>
              </a:rPr>
              <a:t>необх</a:t>
            </a:r>
            <a:r>
              <a:rPr lang="uk-UA" dirty="0" err="1">
                <a:solidFill>
                  <a:schemeClr val="dk1"/>
                </a:solidFill>
                <a:latin typeface="Tahoma"/>
                <a:ea typeface="Tahoma"/>
                <a:cs typeface="Tahoma"/>
                <a:sym typeface="Tahoma"/>
              </a:rPr>
              <a:t>ідність</a:t>
            </a:r>
            <a:r>
              <a:rPr lang="uk-UA" dirty="0">
                <a:solidFill>
                  <a:schemeClr val="dk1"/>
                </a:solidFill>
                <a:latin typeface="Tahoma"/>
                <a:ea typeface="Tahoma"/>
                <a:cs typeface="Tahoma"/>
                <a:sym typeface="Tahoma"/>
              </a:rPr>
              <a:t> і основні риси антикорупційної податкової реформи</a:t>
            </a:r>
            <a:endParaRPr dirty="0"/>
          </a:p>
          <a:p>
            <a:pPr marL="0" marR="0" lvl="0" indent="0" algn="just" rtl="0">
              <a:lnSpc>
                <a:spcPct val="150000"/>
              </a:lnSpc>
              <a:spcBef>
                <a:spcPts val="1600"/>
              </a:spcBef>
              <a:spcAft>
                <a:spcPts val="0"/>
              </a:spcAft>
              <a:buNone/>
            </a:pPr>
            <a:endParaRPr dirty="0">
              <a:solidFill>
                <a:schemeClr val="dk1"/>
              </a:solidFill>
              <a:latin typeface="Tahoma"/>
              <a:ea typeface="Tahoma"/>
              <a:cs typeface="Tahoma"/>
              <a:sym typeface="Tahoma"/>
            </a:endParaRPr>
          </a:p>
          <a:p>
            <a:pPr marL="0" marR="0" lvl="0" indent="0" algn="just" rtl="0">
              <a:lnSpc>
                <a:spcPct val="150000"/>
              </a:lnSpc>
              <a:spcBef>
                <a:spcPts val="800"/>
              </a:spcBef>
              <a:spcAft>
                <a:spcPts val="0"/>
              </a:spcAft>
              <a:buNone/>
            </a:pPr>
            <a:r>
              <a:rPr lang="uk-UA" b="1" dirty="0">
                <a:solidFill>
                  <a:schemeClr val="dk1"/>
                </a:solidFill>
                <a:latin typeface="Tahoma"/>
                <a:ea typeface="Tahoma"/>
                <a:cs typeface="Tahoma"/>
                <a:sym typeface="Tahoma"/>
              </a:rPr>
              <a:t>Завдання дослідження:</a:t>
            </a:r>
            <a:endParaRPr dirty="0"/>
          </a:p>
          <a:p>
            <a:pPr marL="380990" marR="0" lvl="0" indent="-380990" algn="just" rtl="0">
              <a:lnSpc>
                <a:spcPct val="150000"/>
              </a:lnSpc>
              <a:spcBef>
                <a:spcPts val="0"/>
              </a:spcBef>
              <a:spcAft>
                <a:spcPts val="0"/>
              </a:spcAft>
              <a:buClr>
                <a:schemeClr val="dk1"/>
              </a:buClr>
              <a:buSzPts val="1800"/>
              <a:buFont typeface="Arial"/>
              <a:buChar char="•"/>
            </a:pPr>
            <a:r>
              <a:rPr lang="uk-UA" dirty="0">
                <a:solidFill>
                  <a:schemeClr val="dk1"/>
                </a:solidFill>
                <a:latin typeface="Tahoma"/>
                <a:ea typeface="Tahoma"/>
                <a:cs typeface="Tahoma"/>
                <a:sym typeface="Tahoma"/>
              </a:rPr>
              <a:t>Оцінити рівень задоволеності існуючою податковою системою	  </a:t>
            </a:r>
            <a:endParaRPr dirty="0"/>
          </a:p>
          <a:p>
            <a:pPr marL="380990" marR="0" lvl="0" indent="-380990" algn="just" rtl="0">
              <a:lnSpc>
                <a:spcPct val="150000"/>
              </a:lnSpc>
              <a:spcBef>
                <a:spcPts val="0"/>
              </a:spcBef>
              <a:spcAft>
                <a:spcPts val="0"/>
              </a:spcAft>
              <a:buClr>
                <a:schemeClr val="dk1"/>
              </a:buClr>
              <a:buSzPts val="1800"/>
              <a:buFont typeface="Arial"/>
              <a:buChar char="•"/>
            </a:pPr>
            <a:r>
              <a:rPr lang="uk-UA" dirty="0">
                <a:solidFill>
                  <a:schemeClr val="dk1"/>
                </a:solidFill>
                <a:latin typeface="Tahoma"/>
                <a:ea typeface="Tahoma"/>
                <a:cs typeface="Tahoma"/>
                <a:sym typeface="Tahoma"/>
              </a:rPr>
              <a:t>Оцінити очікування щодо податкової реформи	  </a:t>
            </a:r>
            <a:endParaRPr dirty="0"/>
          </a:p>
          <a:p>
            <a:pPr marL="380990" marR="0" lvl="0" indent="-380990" algn="just" rtl="0">
              <a:lnSpc>
                <a:spcPct val="150000"/>
              </a:lnSpc>
              <a:spcBef>
                <a:spcPts val="0"/>
              </a:spcBef>
              <a:spcAft>
                <a:spcPts val="0"/>
              </a:spcAft>
              <a:buClr>
                <a:schemeClr val="dk1"/>
              </a:buClr>
              <a:buSzPts val="1800"/>
              <a:buFont typeface="Arial"/>
              <a:buChar char="•"/>
            </a:pPr>
            <a:r>
              <a:rPr lang="uk-UA" dirty="0">
                <a:solidFill>
                  <a:schemeClr val="dk1"/>
                </a:solidFill>
                <a:latin typeface="Tahoma"/>
                <a:ea typeface="Tahoma"/>
                <a:cs typeface="Tahoma"/>
                <a:sym typeface="Tahoma"/>
              </a:rPr>
              <a:t>Оцінити сприйняття корупції в податкових органах	 </a:t>
            </a:r>
            <a:endParaRPr dirty="0"/>
          </a:p>
          <a:p>
            <a:pPr marL="380990" marR="0" lvl="0" indent="-380990" algn="just" rtl="0">
              <a:lnSpc>
                <a:spcPct val="150000"/>
              </a:lnSpc>
              <a:spcBef>
                <a:spcPts val="0"/>
              </a:spcBef>
              <a:spcAft>
                <a:spcPts val="0"/>
              </a:spcAft>
              <a:buClr>
                <a:schemeClr val="dk1"/>
              </a:buClr>
              <a:buSzPts val="1800"/>
              <a:buFont typeface="Arial"/>
              <a:buChar char="•"/>
            </a:pPr>
            <a:r>
              <a:rPr lang="uk-UA" dirty="0">
                <a:solidFill>
                  <a:schemeClr val="dk1"/>
                </a:solidFill>
                <a:latin typeface="Tahoma"/>
                <a:ea typeface="Tahoma"/>
                <a:cs typeface="Tahoma"/>
                <a:sym typeface="Tahoma"/>
              </a:rPr>
              <a:t>Оцінити ступінь тінізації бізнесу і можливі шляхи виведення бізнесу з тіні</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F175313-52FD-460E-99E6-127A50317898}"/>
              </a:ext>
            </a:extLst>
          </p:cNvPr>
          <p:cNvSpPr>
            <a:spLocks noGrp="1"/>
          </p:cNvSpPr>
          <p:nvPr>
            <p:ph type="title"/>
          </p:nvPr>
        </p:nvSpPr>
        <p:spPr/>
        <p:txBody>
          <a:bodyPr/>
          <a:lstStyle/>
          <a:p>
            <a:r>
              <a:rPr lang="uk-UA" dirty="0"/>
              <a:t>Основні аспекти податкової реформи</a:t>
            </a:r>
          </a:p>
        </p:txBody>
      </p:sp>
    </p:spTree>
    <p:extLst>
      <p:ext uri="{BB962C8B-B14F-4D97-AF65-F5344CB8AC3E}">
        <p14:creationId xmlns:p14="http://schemas.microsoft.com/office/powerpoint/2010/main" val="19676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extLst>
              <p:ext uri="{D42A27DB-BD31-4B8C-83A1-F6EECF244321}">
                <p14:modId xmlns:p14="http://schemas.microsoft.com/office/powerpoint/2010/main" val="1755430712"/>
              </p:ext>
            </p:extLst>
          </p:nvPr>
        </p:nvGraphicFramePr>
        <p:xfrm>
          <a:off x="431212" y="1888870"/>
          <a:ext cx="10369146" cy="4216984"/>
        </p:xfrm>
        <a:graphic>
          <a:graphicData uri="http://schemas.openxmlformats.org/drawingml/2006/chart">
            <c:chart xmlns:c="http://schemas.openxmlformats.org/drawingml/2006/chart" xmlns:r="http://schemas.openxmlformats.org/officeDocument/2006/relationships" r:id="rId2"/>
          </a:graphicData>
        </a:graphic>
      </p:graphicFrame>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a:t>А10. Загалом, чи влаштовує вас існуюча податкова система?</a:t>
            </a:r>
          </a:p>
        </p:txBody>
      </p:sp>
      <p:sp>
        <p:nvSpPr>
          <p:cNvPr id="7" name="Заголовок 2">
            <a:extLst>
              <a:ext uri="{FF2B5EF4-FFF2-40B4-BE49-F238E27FC236}">
                <a16:creationId xmlns:a16="http://schemas.microsoft.com/office/drawing/2014/main" id="{B1CF361A-3CB6-9B22-F34C-F986DC6C97C1}"/>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Задоволеність поточною податковою системою </a:t>
            </a:r>
          </a:p>
        </p:txBody>
      </p:sp>
      <p:sp>
        <p:nvSpPr>
          <p:cNvPr id="8" name="Текст 4">
            <a:extLst>
              <a:ext uri="{FF2B5EF4-FFF2-40B4-BE49-F238E27FC236}">
                <a16:creationId xmlns:a16="http://schemas.microsoft.com/office/drawing/2014/main" id="{235A1FAE-5C8F-2BFA-903C-D7095C74475C}"/>
              </a:ext>
            </a:extLst>
          </p:cNvPr>
          <p:cNvSpPr>
            <a:spLocks noGrp="1"/>
          </p:cNvSpPr>
          <p:nvPr>
            <p:ph type="body" sz="quarter" idx="10"/>
          </p:nvPr>
        </p:nvSpPr>
        <p:spPr>
          <a:xfrm>
            <a:off x="431215" y="740628"/>
            <a:ext cx="9409307" cy="1802338"/>
          </a:xfrm>
        </p:spPr>
        <p:txBody>
          <a:bodyPr/>
          <a:lstStyle/>
          <a:p>
            <a:r>
              <a:rPr lang="uk-UA" sz="1600" dirty="0"/>
              <a:t>Лише </a:t>
            </a:r>
            <a:r>
              <a:rPr lang="en-US" sz="1600" dirty="0"/>
              <a:t>21%</a:t>
            </a:r>
            <a:r>
              <a:rPr lang="uk-UA" sz="1600" dirty="0"/>
              <a:t> опитаних влаштовує поточна податкова система, і лише </a:t>
            </a:r>
            <a:r>
              <a:rPr lang="en-US" sz="1600" dirty="0"/>
              <a:t>2</a:t>
            </a:r>
            <a:r>
              <a:rPr lang="uk-UA" sz="1600" dirty="0"/>
              <a:t>% вона повністю влаштовує. Частка тих, кого поточна податкова система зовсім не влаштовує, становить 3</a:t>
            </a:r>
            <a:r>
              <a:rPr lang="en-US" sz="1600" dirty="0"/>
              <a:t>0</a:t>
            </a:r>
            <a:r>
              <a:rPr lang="uk-UA" sz="1600" dirty="0"/>
              <a:t>%. </a:t>
            </a:r>
          </a:p>
          <a:p>
            <a:r>
              <a:rPr lang="uk-UA" sz="1600" dirty="0"/>
              <a:t>Найбільша частка незадоволених – в галузі торгівлі, тут частка тих, хто обрав варіант «зовсім не влаштовує», становить 47%. </a:t>
            </a:r>
          </a:p>
          <a:p>
            <a:endParaRPr lang="uk-UA" sz="1600" dirty="0"/>
          </a:p>
        </p:txBody>
      </p:sp>
    </p:spTree>
    <p:extLst>
      <p:ext uri="{BB962C8B-B14F-4D97-AF65-F5344CB8AC3E}">
        <p14:creationId xmlns:p14="http://schemas.microsoft.com/office/powerpoint/2010/main" val="225624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a:t>А10. Загалом, чи влаштовує вас існуюча податкова система?</a:t>
            </a:r>
          </a:p>
        </p:txBody>
      </p:sp>
      <p:graphicFrame>
        <p:nvGraphicFramePr>
          <p:cNvPr id="9" name="Объект 8">
            <a:extLst>
              <a:ext uri="{FF2B5EF4-FFF2-40B4-BE49-F238E27FC236}">
                <a16:creationId xmlns:a16="http://schemas.microsoft.com/office/drawing/2014/main" id="{DC1CBD19-AE60-4382-B838-769E498A1284}"/>
              </a:ext>
            </a:extLst>
          </p:cNvPr>
          <p:cNvGraphicFramePr>
            <a:graphicFrameLocks noGrp="1"/>
          </p:cNvGraphicFramePr>
          <p:nvPr>
            <p:ph idx="1"/>
            <p:extLst>
              <p:ext uri="{D42A27DB-BD31-4B8C-83A1-F6EECF244321}">
                <p14:modId xmlns:p14="http://schemas.microsoft.com/office/powerpoint/2010/main" val="116049731"/>
              </p:ext>
            </p:extLst>
          </p:nvPr>
        </p:nvGraphicFramePr>
        <p:xfrm>
          <a:off x="431800" y="2089104"/>
          <a:ext cx="11328400" cy="4027534"/>
        </p:xfrm>
        <a:graphic>
          <a:graphicData uri="http://schemas.openxmlformats.org/drawingml/2006/chart">
            <c:chart xmlns:c="http://schemas.openxmlformats.org/drawingml/2006/chart" xmlns:r="http://schemas.openxmlformats.org/officeDocument/2006/relationships" r:id="rId3"/>
          </a:graphicData>
        </a:graphic>
      </p:graphicFrame>
      <p:pic>
        <p:nvPicPr>
          <p:cNvPr id="2" name="Графіка 1" descr="Arrow: Counter-clockwise curve outline">
            <a:extLst>
              <a:ext uri="{FF2B5EF4-FFF2-40B4-BE49-F238E27FC236}">
                <a16:creationId xmlns:a16="http://schemas.microsoft.com/office/drawing/2014/main" id="{A6F29BE8-7D5A-CBA1-7648-C640D9EDBD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8882877" y="2679505"/>
            <a:ext cx="394094" cy="394094"/>
          </a:xfrm>
          <a:prstGeom prst="rect">
            <a:avLst/>
          </a:prstGeom>
        </p:spPr>
      </p:pic>
      <p:pic>
        <p:nvPicPr>
          <p:cNvPr id="4" name="Графіка 3" descr="Arrow: Counter-clockwise curve outline">
            <a:extLst>
              <a:ext uri="{FF2B5EF4-FFF2-40B4-BE49-F238E27FC236}">
                <a16:creationId xmlns:a16="http://schemas.microsoft.com/office/drawing/2014/main" id="{A0624952-11D0-79D9-6F19-5B61565A33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8976317" y="3369075"/>
            <a:ext cx="394094" cy="394094"/>
          </a:xfrm>
          <a:prstGeom prst="rect">
            <a:avLst/>
          </a:prstGeom>
        </p:spPr>
      </p:pic>
      <p:pic>
        <p:nvPicPr>
          <p:cNvPr id="7" name="Графіка 6" descr="Arrow: Counter-clockwise curve outline">
            <a:extLst>
              <a:ext uri="{FF2B5EF4-FFF2-40B4-BE49-F238E27FC236}">
                <a16:creationId xmlns:a16="http://schemas.microsoft.com/office/drawing/2014/main" id="{5A39589B-EFEA-52BA-9748-C556EC4C06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3022707" y="4787380"/>
            <a:ext cx="394094" cy="394094"/>
          </a:xfrm>
          <a:prstGeom prst="rect">
            <a:avLst/>
          </a:prstGeom>
        </p:spPr>
      </p:pic>
      <p:pic>
        <p:nvPicPr>
          <p:cNvPr id="8" name="Графіка 7" descr="Arrow: Counter-clockwise curve outline">
            <a:extLst>
              <a:ext uri="{FF2B5EF4-FFF2-40B4-BE49-F238E27FC236}">
                <a16:creationId xmlns:a16="http://schemas.microsoft.com/office/drawing/2014/main" id="{6D4A20D8-2C3D-6802-A966-C869730ACB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45290">
            <a:off x="2842498" y="5439644"/>
            <a:ext cx="394094" cy="394094"/>
          </a:xfrm>
          <a:prstGeom prst="rect">
            <a:avLst/>
          </a:prstGeom>
        </p:spPr>
      </p:pic>
      <p:sp>
        <p:nvSpPr>
          <p:cNvPr id="10" name="Заголовок 2">
            <a:extLst>
              <a:ext uri="{FF2B5EF4-FFF2-40B4-BE49-F238E27FC236}">
                <a16:creationId xmlns:a16="http://schemas.microsoft.com/office/drawing/2014/main" id="{C5045D55-A463-DDDF-3A00-7A726BCC8808}"/>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Задоволеність поточною податковою системою</a:t>
            </a:r>
            <a:r>
              <a:rPr lang="uk-UA" sz="2200" dirty="0">
                <a:solidFill>
                  <a:srgbClr val="3498DB"/>
                </a:solidFill>
                <a:latin typeface="Tahoma"/>
                <a:ea typeface="Tahoma"/>
              </a:rPr>
              <a:t>: за розміром підприємства  </a:t>
            </a:r>
          </a:p>
        </p:txBody>
      </p:sp>
      <p:sp>
        <p:nvSpPr>
          <p:cNvPr id="11" name="Текст 4">
            <a:extLst>
              <a:ext uri="{FF2B5EF4-FFF2-40B4-BE49-F238E27FC236}">
                <a16:creationId xmlns:a16="http://schemas.microsoft.com/office/drawing/2014/main" id="{1479DC0F-C4BA-CE5C-D6C6-8E08D4158EA0}"/>
              </a:ext>
            </a:extLst>
          </p:cNvPr>
          <p:cNvSpPr>
            <a:spLocks noGrp="1"/>
          </p:cNvSpPr>
          <p:nvPr>
            <p:ph type="body" sz="quarter" idx="10"/>
          </p:nvPr>
        </p:nvSpPr>
        <p:spPr>
          <a:xfrm>
            <a:off x="431211" y="878343"/>
            <a:ext cx="9880814" cy="1802338"/>
          </a:xfrm>
        </p:spPr>
        <p:txBody>
          <a:bodyPr/>
          <a:lstStyle/>
          <a:p>
            <a:r>
              <a:rPr lang="uk-UA" sz="1600" dirty="0"/>
              <a:t>Частка тих, кого поточна податкова система влаштовує, більша серед середніх і великих підприємств, тут вона становить 36%, де 6% обрали варіант відповіді «повністю влаштовує».  </a:t>
            </a:r>
          </a:p>
          <a:p>
            <a:r>
              <a:rPr lang="uk-UA" sz="1600" dirty="0"/>
              <a:t>Натомість мікробізнес частіше обирає варіант відповіді «зовсім не влаштовує» (31%)</a:t>
            </a:r>
          </a:p>
          <a:p>
            <a:endParaRPr lang="uk-UA" sz="1600" dirty="0"/>
          </a:p>
        </p:txBody>
      </p:sp>
    </p:spTree>
    <p:extLst>
      <p:ext uri="{BB962C8B-B14F-4D97-AF65-F5344CB8AC3E}">
        <p14:creationId xmlns:p14="http://schemas.microsoft.com/office/powerpoint/2010/main" val="1664039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a:extLst>
              <a:ext uri="{FF2B5EF4-FFF2-40B4-BE49-F238E27FC236}">
                <a16:creationId xmlns:a16="http://schemas.microsoft.com/office/drawing/2014/main" id="{3B428345-45B8-4BDC-B5E6-E54BD0336BCC}"/>
              </a:ext>
            </a:extLst>
          </p:cNvPr>
          <p:cNvGraphicFramePr>
            <a:graphicFrameLocks noGrp="1"/>
          </p:cNvGraphicFramePr>
          <p:nvPr>
            <p:ph idx="1"/>
            <p:extLst>
              <p:ext uri="{D42A27DB-BD31-4B8C-83A1-F6EECF244321}">
                <p14:modId xmlns:p14="http://schemas.microsoft.com/office/powerpoint/2010/main" val="3233017827"/>
              </p:ext>
            </p:extLst>
          </p:nvPr>
        </p:nvGraphicFramePr>
        <p:xfrm>
          <a:off x="431211" y="2162523"/>
          <a:ext cx="11329571" cy="3943331"/>
        </p:xfrm>
        <a:graphic>
          <a:graphicData uri="http://schemas.openxmlformats.org/drawingml/2006/chart">
            <c:chart xmlns:c="http://schemas.openxmlformats.org/drawingml/2006/chart" xmlns:r="http://schemas.openxmlformats.org/officeDocument/2006/relationships" r:id="rId2"/>
          </a:graphicData>
        </a:graphic>
      </p:graphicFrame>
      <p:sp>
        <p:nvSpPr>
          <p:cNvPr id="6" name="Текст 5">
            <a:extLst>
              <a:ext uri="{FF2B5EF4-FFF2-40B4-BE49-F238E27FC236}">
                <a16:creationId xmlns:a16="http://schemas.microsoft.com/office/drawing/2014/main" id="{D02E4BAB-1F84-44D2-A62E-DAC94C13E4A3}"/>
              </a:ext>
            </a:extLst>
          </p:cNvPr>
          <p:cNvSpPr>
            <a:spLocks noGrp="1"/>
          </p:cNvSpPr>
          <p:nvPr>
            <p:ph type="body" sz="quarter" idx="11"/>
          </p:nvPr>
        </p:nvSpPr>
        <p:spPr/>
        <p:txBody>
          <a:bodyPr/>
          <a:lstStyle/>
          <a:p>
            <a:r>
              <a:rPr lang="uk-UA" sz="1200" dirty="0"/>
              <a:t>А9. Я зараз зачитаю вам основні аспекти податкової реформи, а ви оцініть їх</a:t>
            </a:r>
          </a:p>
        </p:txBody>
      </p:sp>
      <p:sp>
        <p:nvSpPr>
          <p:cNvPr id="7" name="Заголовок 2">
            <a:extLst>
              <a:ext uri="{FF2B5EF4-FFF2-40B4-BE49-F238E27FC236}">
                <a16:creationId xmlns:a16="http://schemas.microsoft.com/office/drawing/2014/main" id="{0424B728-47D1-DF5D-3238-3E4C4788FA33}"/>
              </a:ext>
            </a:extLst>
          </p:cNvPr>
          <p:cNvSpPr>
            <a:spLocks noGrp="1"/>
          </p:cNvSpPr>
          <p:nvPr>
            <p:ph type="title"/>
          </p:nvPr>
        </p:nvSpPr>
        <p:spPr>
          <a:xfrm>
            <a:off x="431216" y="260560"/>
            <a:ext cx="9409305" cy="384053"/>
          </a:xfrm>
        </p:spPr>
        <p:txBody>
          <a:bodyPr/>
          <a:lstStyle/>
          <a:p>
            <a:r>
              <a:rPr lang="uk-UA" sz="2200" b="1" dirty="0">
                <a:solidFill>
                  <a:srgbClr val="3498DB"/>
                </a:solidFill>
                <a:latin typeface="Tahoma"/>
                <a:ea typeface="Tahoma"/>
              </a:rPr>
              <a:t>Оцінка основних аспектів податкової реформи</a:t>
            </a:r>
          </a:p>
        </p:txBody>
      </p:sp>
      <p:sp>
        <p:nvSpPr>
          <p:cNvPr id="8" name="Текст 4">
            <a:extLst>
              <a:ext uri="{FF2B5EF4-FFF2-40B4-BE49-F238E27FC236}">
                <a16:creationId xmlns:a16="http://schemas.microsoft.com/office/drawing/2014/main" id="{4904B6F5-406D-0BA3-C47F-42C43B98B2AB}"/>
              </a:ext>
            </a:extLst>
          </p:cNvPr>
          <p:cNvSpPr>
            <a:spLocks noGrp="1"/>
          </p:cNvSpPr>
          <p:nvPr>
            <p:ph type="body" sz="quarter" idx="10"/>
          </p:nvPr>
        </p:nvSpPr>
        <p:spPr>
          <a:xfrm>
            <a:off x="431211" y="748909"/>
            <a:ext cx="9907516" cy="1802338"/>
          </a:xfrm>
        </p:spPr>
        <p:txBody>
          <a:bodyPr/>
          <a:lstStyle/>
          <a:p>
            <a:r>
              <a:rPr lang="uk-UA" sz="1600" dirty="0"/>
              <a:t>Більше половини опитаних оцінили спрощення адміністрування і детінізацію бізнесу як «критично необхідні» аспекти податкової реформи. Кожен п'ятий опитаний оцінив як «критично необхідні» усі три аспекти одночасно.  </a:t>
            </a:r>
          </a:p>
          <a:p>
            <a:r>
              <a:rPr lang="uk-UA" sz="1600" dirty="0"/>
              <a:t>Спрощення адміністрування бізнесу оцінили як необхідний найбільша кількість опитаних (88%, з них 60% - як критично необхідний). </a:t>
            </a:r>
          </a:p>
        </p:txBody>
      </p:sp>
    </p:spTree>
    <p:extLst>
      <p:ext uri="{BB962C8B-B14F-4D97-AF65-F5344CB8AC3E}">
        <p14:creationId xmlns:p14="http://schemas.microsoft.com/office/powerpoint/2010/main" val="2621649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VCT-BODYINDENTATION" val="0;0;0;14.17323;14.09646;28.34646;28.26968;42.51968;42.44291;56.69291;42.44291;56.69291;42.44291;56.69291;42.44291;56.69291;42.44291;56.69291;"/>
  <p:tag name="VCT-BULLETVISIBILITY" val="G ********"/>
</p:tagLst>
</file>

<file path=ppt/tags/tag3.xml><?xml version="1.0" encoding="utf-8"?>
<p:tagLst xmlns:a="http://schemas.openxmlformats.org/drawingml/2006/main" xmlns:r="http://schemas.openxmlformats.org/officeDocument/2006/relationships" xmlns:p="http://schemas.openxmlformats.org/presentationml/2006/main">
  <p:tag name="STYLE" val="VCT_Marker"/>
  <p:tag name="DATE" val="12/08/2014 15:21:41"/>
  <p:tag name="VCT-TEMPLATE" val="GfK Group_16-9_redesign.potx"/>
  <p:tag name="VCTMASTER" val="GfK Group"/>
  <p:tag name="VCTORDER" val="1"/>
</p:tagLst>
</file>

<file path=ppt/theme/theme1.xml><?xml version="1.0" encoding="utf-8"?>
<a:theme xmlns:a="http://schemas.openxmlformats.org/drawingml/2006/main" name="Info Sapiens 1.0 Flat">
  <a:themeElements>
    <a:clrScheme name="Другая 1">
      <a:dk1>
        <a:srgbClr val="000000"/>
      </a:dk1>
      <a:lt1>
        <a:sysClr val="window" lastClr="FFFFFF"/>
      </a:lt1>
      <a:dk2>
        <a:srgbClr val="7F8C8D"/>
      </a:dk2>
      <a:lt2>
        <a:srgbClr val="BDC3C7"/>
      </a:lt2>
      <a:accent1>
        <a:srgbClr val="2ECC71"/>
      </a:accent1>
      <a:accent2>
        <a:srgbClr val="3498DB"/>
      </a:accent2>
      <a:accent3>
        <a:srgbClr val="9B59B6"/>
      </a:accent3>
      <a:accent4>
        <a:srgbClr val="F1C40F"/>
      </a:accent4>
      <a:accent5>
        <a:srgbClr val="E67E22"/>
      </a:accent5>
      <a:accent6>
        <a:srgbClr val="922428"/>
      </a:accent6>
      <a:hlink>
        <a:srgbClr val="396AB1"/>
      </a:hlink>
      <a:folHlink>
        <a:srgbClr val="6B4C9A"/>
      </a:folHlink>
    </a:clrScheme>
    <a:fontScheme name="Info Sapiens Tahoma">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name="Turquoise">
      <a:srgbClr val="1ABC9C"/>
    </a:custClr>
    <a:custClr name="Green Sea">
      <a:srgbClr val="16A085"/>
    </a:custClr>
    <a:custClr name="Emerald">
      <a:srgbClr val="2ECC71"/>
    </a:custClr>
    <a:custClr name="Nephritis">
      <a:srgbClr val="27AE60"/>
    </a:custClr>
    <a:custClr name="Peter River">
      <a:srgbClr val="3498DB"/>
    </a:custClr>
    <a:custClr name="Beliz Hole">
      <a:srgbClr val="2980B9"/>
    </a:custClr>
    <a:custClr name="Amethyst">
      <a:srgbClr val="9B59B6"/>
    </a:custClr>
    <a:custClr name="Wisteria">
      <a:srgbClr val="8E44AD"/>
    </a:custClr>
    <a:custClr name="Wet Asphalt">
      <a:srgbClr val="34495E"/>
    </a:custClr>
    <a:custClr name="Modnight Blue">
      <a:srgbClr val="2C3E50"/>
    </a:custClr>
    <a:custClr name="Sun Flower">
      <a:srgbClr val="F1C40F"/>
    </a:custClr>
    <a:custClr name="Orange">
      <a:srgbClr val="F39C12"/>
    </a:custClr>
    <a:custClr name="Carrot">
      <a:srgbClr val="E67E22"/>
    </a:custClr>
    <a:custClr name="Pumpkin">
      <a:srgbClr val="D35400"/>
    </a:custClr>
    <a:custClr name="Alizarin">
      <a:srgbClr val="E74C3C"/>
    </a:custClr>
    <a:custClr name="Pomegranate">
      <a:srgbClr val="C0392B"/>
    </a:custClr>
    <a:custClr name="Clouds">
      <a:srgbClr val="ECF0F1"/>
    </a:custClr>
    <a:custClr name="Silver">
      <a:srgbClr val="BDC3C7"/>
    </a:custClr>
    <a:custClr name="Concrete">
      <a:srgbClr val="95A5A6"/>
    </a:custClr>
    <a:custClr name="Asbestos">
      <a:srgbClr val="7F8C8D"/>
    </a:custClr>
  </a:custClrLst>
  <a:extLst>
    <a:ext uri="{05A4C25C-085E-4340-85A3-A5531E510DB2}">
      <thm15:themeFamily xmlns:thm15="http://schemas.microsoft.com/office/thememl/2012/main" name="Info Sapiens PPT Tahoma NEW.potx" id="{6680CA0E-C5EC-4A6E-8E28-9823BFA770C6}" vid="{3D2FBC38-C01C-4FDE-AAD2-68FEC21260D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Info Sapiens PPT Tahoma</Template>
  <TotalTime>1387</TotalTime>
  <Words>2595</Words>
  <Application>Microsoft Office PowerPoint</Application>
  <PresentationFormat>Широкоэкранный</PresentationFormat>
  <Paragraphs>229</Paragraphs>
  <Slides>43</Slides>
  <Notes>18</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43</vt:i4>
      </vt:variant>
    </vt:vector>
  </HeadingPairs>
  <TitlesOfParts>
    <vt:vector size="51" baseType="lpstr">
      <vt:lpstr>Arial</vt:lpstr>
      <vt:lpstr>Calibri</vt:lpstr>
      <vt:lpstr>Courier New</vt:lpstr>
      <vt:lpstr>Symbol</vt:lpstr>
      <vt:lpstr>Tahoma</vt:lpstr>
      <vt:lpstr>Wingdings</vt:lpstr>
      <vt:lpstr>Info Sapiens 1.0 Flat</vt:lpstr>
      <vt:lpstr>think-cell Folie</vt:lpstr>
      <vt:lpstr>Ставлення бізнесу до антикорупційної податкової реформи </vt:lpstr>
      <vt:lpstr>Презентация PowerPoint</vt:lpstr>
      <vt:lpstr>Методологія і завдання дослідження </vt:lpstr>
      <vt:lpstr>Презентация PowerPoint</vt:lpstr>
      <vt:lpstr>Презентация PowerPoint</vt:lpstr>
      <vt:lpstr>Основні аспекти податкової реформи</vt:lpstr>
      <vt:lpstr>Задоволеність поточною податковою системою </vt:lpstr>
      <vt:lpstr>Задоволеність поточною податковою системою: за розміром підприємства  </vt:lpstr>
      <vt:lpstr>Оцінка основних аспектів податкової реформи</vt:lpstr>
      <vt:lpstr>Оцінка основних аспектів податкової реформи: за розміром підприємства </vt:lpstr>
      <vt:lpstr>Окремі аспекти роботи податкових органів («податок з обороту»)</vt:lpstr>
      <vt:lpstr>Цільові показники податкових платежів</vt:lpstr>
      <vt:lpstr>Цільові показники податкових платежів: за розміром підприємства </vt:lpstr>
      <vt:lpstr>«Податок на оборот» замість податку на прибуток</vt:lpstr>
      <vt:lpstr>«Податок на оборот» замість податку на прибуток:  за розміром підприємства </vt:lpstr>
      <vt:lpstr>Тінізація бізнесу і шляхи її подолання</vt:lpstr>
      <vt:lpstr>Оцінка тінізації бізнесу</vt:lpstr>
      <vt:lpstr>Застосування схем оптимізації податкового навантаження</vt:lpstr>
      <vt:lpstr>Застосування схем оптимізації податкового навантаження:  за розміром підприємства </vt:lpstr>
      <vt:lpstr>Подолання тінізації бізнесу</vt:lpstr>
      <vt:lpstr>Подолання тінізації бізнесу: за розміром підприємства </vt:lpstr>
      <vt:lpstr>Бажані ставки податків на зарплату</vt:lpstr>
      <vt:lpstr>Бажані ставки ПДВ</vt:lpstr>
      <vt:lpstr>Бажані ставки податку на прибуток</vt:lpstr>
      <vt:lpstr>Обізнаність щодо реформи «10-10-10»</vt:lpstr>
      <vt:lpstr>Податок на виведений капітал замість податку на прибуток (1/2)</vt:lpstr>
      <vt:lpstr>Податок на виведений капітал замість податку на прибуток (2/2)</vt:lpstr>
      <vt:lpstr>Обізнаність про податкову реформу «10-10-10»</vt:lpstr>
      <vt:lpstr>Підтримка податкової реформи «10-10-10»</vt:lpstr>
      <vt:lpstr>Сприйняття корупції в податкових органах</vt:lpstr>
      <vt:lpstr>Оцінка сприйняття корупції</vt:lpstr>
      <vt:lpstr>Сфери розповсюдження корупції</vt:lpstr>
      <vt:lpstr>Сфери розповсюдження корупції: за розміром підприємства </vt:lpstr>
      <vt:lpstr>Портрет респондента</vt:lpstr>
      <vt:lpstr>Посада респондента</vt:lpstr>
      <vt:lpstr>Посада респондента: за розміром бізнесу</vt:lpstr>
      <vt:lpstr>Система оподаткування підприємства</vt:lpstr>
      <vt:lpstr>Система оподаткування підприємства: за розміром бізнесу</vt:lpstr>
      <vt:lpstr>Розподіл регіонів за областями</vt:lpstr>
      <vt:lpstr>Регіон перебування</vt:lpstr>
      <vt:lpstr>Галузь</vt:lpstr>
      <vt:lpstr>Галузь: за розміром бізнесу</vt:lpstr>
      <vt:lpstr>Ставлення бізнесу до антикорупційної податкової реформи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Тамила</dc:creator>
  <cp:lastModifiedBy>Anastasiya Shurenkova</cp:lastModifiedBy>
  <cp:revision>107</cp:revision>
  <dcterms:created xsi:type="dcterms:W3CDTF">2023-06-07T08:54:40Z</dcterms:created>
  <dcterms:modified xsi:type="dcterms:W3CDTF">2023-07-10T16:29:37Z</dcterms:modified>
</cp:coreProperties>
</file>