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autoCompressPictures="0">
  <p:sldMasterIdLst>
    <p:sldMasterId id="2147483699" r:id="rId4"/>
  </p:sldMasterIdLst>
  <p:notesMasterIdLst>
    <p:notesMasterId r:id="rId7"/>
  </p:notesMasterIdLst>
  <p:handoutMasterIdLst>
    <p:handoutMasterId r:id="rId8"/>
  </p:handoutMasterIdLst>
  <p:sldIdLst>
    <p:sldId id="343" r:id="rId5"/>
    <p:sldId id="345" r:id="rId6"/>
  </p:sldIdLst>
  <p:sldSz cx="9144000" cy="5143500" type="screen16x9"/>
  <p:notesSz cx="6797675" cy="9872663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ступ" id="{92FB0B50-2C88-4573-BB8F-5C2D2773CFE6}">
          <p14:sldIdLst>
            <p14:sldId id="343"/>
            <p14:sldId id="34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981">
          <p15:clr>
            <a:srgbClr val="A4A3A4"/>
          </p15:clr>
        </p15:guide>
        <p15:guide id="2" orient="horz" pos="3026">
          <p15:clr>
            <a:srgbClr val="A4A3A4"/>
          </p15:clr>
        </p15:guide>
        <p15:guide id="3" orient="horz" pos="3117">
          <p15:clr>
            <a:srgbClr val="A4A3A4"/>
          </p15:clr>
        </p15:guide>
        <p15:guide id="4" orient="horz" pos="577">
          <p15:clr>
            <a:srgbClr val="A4A3A4"/>
          </p15:clr>
        </p15:guide>
        <p15:guide id="5" orient="horz" pos="2527">
          <p15:clr>
            <a:srgbClr val="A4A3A4"/>
          </p15:clr>
        </p15:guide>
        <p15:guide id="6" orient="horz" pos="2119">
          <p15:clr>
            <a:srgbClr val="A4A3A4"/>
          </p15:clr>
        </p15:guide>
        <p15:guide id="7" orient="horz" pos="2028">
          <p15:clr>
            <a:srgbClr val="A4A3A4"/>
          </p15:clr>
        </p15:guide>
        <p15:guide id="8" orient="horz" pos="486">
          <p15:clr>
            <a:srgbClr val="A4A3A4"/>
          </p15:clr>
        </p15:guide>
        <p15:guide id="9" orient="horz" pos="804">
          <p15:clr>
            <a:srgbClr val="A4A3A4"/>
          </p15:clr>
        </p15:guide>
        <p15:guide id="10" orient="horz" pos="123">
          <p15:clr>
            <a:srgbClr val="A4A3A4"/>
          </p15:clr>
        </p15:guide>
        <p15:guide id="11" orient="horz" pos="1121">
          <p15:clr>
            <a:srgbClr val="A4A3A4"/>
          </p15:clr>
        </p15:guide>
        <p15:guide id="12" orient="horz" pos="1620">
          <p15:clr>
            <a:srgbClr val="A4A3A4"/>
          </p15:clr>
        </p15:guide>
        <p15:guide id="13" orient="horz" pos="1529">
          <p15:clr>
            <a:srgbClr val="A4A3A4"/>
          </p15:clr>
        </p15:guide>
        <p15:guide id="14" orient="horz" pos="1030">
          <p15:clr>
            <a:srgbClr val="A4A3A4"/>
          </p15:clr>
        </p15:guide>
        <p15:guide id="15" orient="horz" pos="894">
          <p15:clr>
            <a:srgbClr val="A4A3A4"/>
          </p15:clr>
        </p15:guide>
        <p15:guide id="16" orient="horz" pos="2618">
          <p15:clr>
            <a:srgbClr val="A4A3A4"/>
          </p15:clr>
        </p15:guide>
        <p15:guide id="17" pos="4740">
          <p15:clr>
            <a:srgbClr val="A4A3A4"/>
          </p15:clr>
        </p15:guide>
        <p15:guide id="18" pos="2018">
          <p15:clr>
            <a:srgbClr val="A4A3A4"/>
          </p15:clr>
        </p15:guide>
        <p15:guide id="19" pos="1111">
          <p15:clr>
            <a:srgbClr val="A4A3A4"/>
          </p15:clr>
        </p15:guide>
        <p15:guide id="20" pos="204">
          <p15:clr>
            <a:srgbClr val="A4A3A4"/>
          </p15:clr>
        </p15:guide>
        <p15:guide id="21" pos="5556">
          <p15:clr>
            <a:srgbClr val="A4A3A4"/>
          </p15:clr>
        </p15:guide>
        <p15:guide id="22" pos="1927">
          <p15:clr>
            <a:srgbClr val="A4A3A4"/>
          </p15:clr>
        </p15:guide>
        <p15:guide id="23" pos="2835">
          <p15:clr>
            <a:srgbClr val="A4A3A4"/>
          </p15:clr>
        </p15:guide>
        <p15:guide id="24" pos="3833">
          <p15:clr>
            <a:srgbClr val="A4A3A4"/>
          </p15:clr>
        </p15:guide>
        <p15:guide id="25" pos="4649">
          <p15:clr>
            <a:srgbClr val="A4A3A4"/>
          </p15:clr>
        </p15:guide>
        <p15:guide id="26" pos="3742">
          <p15:clr>
            <a:srgbClr val="A4A3A4"/>
          </p15:clr>
        </p15:guide>
        <p15:guide id="27" pos="1020">
          <p15:clr>
            <a:srgbClr val="A4A3A4"/>
          </p15:clr>
        </p15:guide>
        <p15:guide id="28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5938">
          <p15:clr>
            <a:srgbClr val="A4A3A4"/>
          </p15:clr>
        </p15:guide>
        <p15:guide id="2" orient="horz" pos="495">
          <p15:clr>
            <a:srgbClr val="A4A3A4"/>
          </p15:clr>
        </p15:guide>
        <p15:guide id="3" pos="281">
          <p15:clr>
            <a:srgbClr val="A4A3A4"/>
          </p15:clr>
        </p15:guide>
        <p15:guide id="4" pos="40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C115FB49-3FBE-41CF-8DFC-A938FE5134F0}">
  <a:tblStyle styleId="{C115FB49-3FBE-41CF-8DFC-A938FE5134F0}" styleName="GfK Group Tabe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 cmpd="sng">
              <a:solidFill>
                <a:schemeClr val="lt2"/>
              </a:solidFill>
              <a:prstDash val="dash"/>
            </a:ln>
          </a:top>
          <a:bottom>
            <a:ln w="6350" cmpd="sng">
              <a:solidFill>
                <a:schemeClr val="lt2"/>
              </a:solidFill>
              <a:prstDash val="dash"/>
            </a:ln>
          </a:bottom>
          <a:insideH>
            <a:ln w="6350" cmpd="sng">
              <a:solidFill>
                <a:schemeClr val="lt2"/>
              </a:solidFill>
              <a:prstDash val="dash"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V>
      <a:tcStyle>
        <a:tcBdr/>
        <a:fill>
          <a:solidFill>
            <a:srgbClr val="E8E7E6"/>
          </a:solidFill>
        </a:fill>
      </a:tcStyle>
    </a:band1V>
    <a:lastCol>
      <a:tcStyle>
        <a:tcBdr/>
        <a:fill>
          <a:solidFill>
            <a:srgbClr val="E8E7E6"/>
          </a:solidFill>
        </a:fill>
      </a:tcStyle>
    </a:lastCol>
    <a:firstCol>
      <a:tcStyle>
        <a:tcBdr/>
        <a:fill>
          <a:solidFill>
            <a:srgbClr val="E8E7E6"/>
          </a:solidFill>
        </a:fill>
      </a:tcStyle>
    </a:firstCol>
    <a:lastRow>
      <a:tcTxStyle b="on"/>
      <a:tcStyle>
        <a:tcBdr>
          <a:top>
            <a:ln w="9525" cmpd="sng">
              <a:solidFill>
                <a:schemeClr val="dk1"/>
              </a:solidFill>
            </a:ln>
          </a:top>
          <a:bottom>
            <a:ln w="9525" cmpd="sng">
              <a:solidFill>
                <a:schemeClr val="dk1"/>
              </a:solidFill>
            </a:ln>
          </a:bottom>
        </a:tcBdr>
      </a:tcStyle>
    </a:lastRow>
    <a:firstRow>
      <a:tcTxStyle b="on"/>
      <a:tcStyle>
        <a:tcBdr>
          <a:top>
            <a:ln>
              <a:noFill/>
            </a:ln>
          </a:top>
          <a:bottom>
            <a:ln w="9525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88" autoAdjust="0"/>
    <p:restoredTop sz="98225" autoAdjust="0"/>
  </p:normalViewPr>
  <p:slideViewPr>
    <p:cSldViewPr showGuides="1">
      <p:cViewPr>
        <p:scale>
          <a:sx n="125" d="100"/>
          <a:sy n="125" d="100"/>
        </p:scale>
        <p:origin x="-1272" y="-600"/>
      </p:cViewPr>
      <p:guideLst>
        <p:guide orient="horz" pos="2981"/>
        <p:guide orient="horz" pos="3026"/>
        <p:guide orient="horz" pos="3117"/>
        <p:guide orient="horz" pos="577"/>
        <p:guide orient="horz" pos="2527"/>
        <p:guide orient="horz" pos="2119"/>
        <p:guide orient="horz" pos="2028"/>
        <p:guide orient="horz" pos="486"/>
        <p:guide orient="horz" pos="804"/>
        <p:guide orient="horz" pos="123"/>
        <p:guide orient="horz" pos="1121"/>
        <p:guide orient="horz" pos="1620"/>
        <p:guide orient="horz" pos="1529"/>
        <p:guide orient="horz" pos="1030"/>
        <p:guide orient="horz" pos="894"/>
        <p:guide orient="horz" pos="2754"/>
        <p:guide pos="4740"/>
        <p:guide pos="2018"/>
        <p:guide pos="1111"/>
        <p:guide pos="204"/>
        <p:guide pos="5556"/>
        <p:guide pos="1927"/>
        <p:guide pos="2835"/>
        <p:guide pos="3833"/>
        <p:guide pos="4649"/>
        <p:guide pos="3742"/>
        <p:guide pos="1020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768"/>
    </p:cViewPr>
  </p:sorterViewPr>
  <p:notesViewPr>
    <p:cSldViewPr showGuides="1">
      <p:cViewPr varScale="1">
        <p:scale>
          <a:sx n="81" d="100"/>
          <a:sy n="81" d="100"/>
        </p:scale>
        <p:origin x="3996" y="96"/>
      </p:cViewPr>
      <p:guideLst>
        <p:guide orient="horz" pos="5906"/>
        <p:guide orient="horz" pos="492"/>
        <p:guide pos="281"/>
        <p:guide pos="400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39910313901345"/>
          <c:y val="0.108369634316482"/>
          <c:w val="0.84653802243329457"/>
          <c:h val="0.8916303656835180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У правильному напрямку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Лист1!$B$1:$G$1</c:f>
              <c:strCache>
                <c:ptCount val="6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Північ+ Київ</c:v>
                </c:pt>
                <c:pt idx="5">
                  <c:v>Загалом</c:v>
                </c:pt>
              </c:strCache>
            </c:strRef>
          </c:cat>
          <c:val>
            <c:numRef>
              <c:f>Лист1!$B$2:$G$2</c:f>
              <c:numCache>
                <c:formatCode>###0.0%</c:formatCode>
                <c:ptCount val="6"/>
                <c:pt idx="0">
                  <c:v>0.41937104992459462</c:v>
                </c:pt>
                <c:pt idx="1">
                  <c:v>0.44410729887506933</c:v>
                </c:pt>
                <c:pt idx="2">
                  <c:v>0.37339143313739165</c:v>
                </c:pt>
                <c:pt idx="3">
                  <c:v>0.2517150516737402</c:v>
                </c:pt>
                <c:pt idx="4">
                  <c:v>0.40953702088806032</c:v>
                </c:pt>
                <c:pt idx="5">
                  <c:v>0.39352445996380653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У неправильному напрямку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Лист1!$B$1:$G$1</c:f>
              <c:strCache>
                <c:ptCount val="6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Північ+ Київ</c:v>
                </c:pt>
                <c:pt idx="5">
                  <c:v>Загалом</c:v>
                </c:pt>
              </c:strCache>
            </c:strRef>
          </c:cat>
          <c:val>
            <c:numRef>
              <c:f>Лист1!$B$3:$G$3</c:f>
              <c:numCache>
                <c:formatCode>###0.0%</c:formatCode>
                <c:ptCount val="6"/>
                <c:pt idx="0">
                  <c:v>0.44083860147395909</c:v>
                </c:pt>
                <c:pt idx="1">
                  <c:v>0.28866766201860194</c:v>
                </c:pt>
                <c:pt idx="2">
                  <c:v>0.37182058642840055</c:v>
                </c:pt>
                <c:pt idx="3">
                  <c:v>0.4869854114679954</c:v>
                </c:pt>
                <c:pt idx="4">
                  <c:v>0.38855858389202136</c:v>
                </c:pt>
                <c:pt idx="5">
                  <c:v>0.38590769276157189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І так, і ні/ні так, ні так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Лист1!$B$1:$G$1</c:f>
              <c:strCache>
                <c:ptCount val="6"/>
                <c:pt idx="0">
                  <c:v>Захід</c:v>
                </c:pt>
                <c:pt idx="1">
                  <c:v>Центр</c:v>
                </c:pt>
                <c:pt idx="2">
                  <c:v>Південь</c:v>
                </c:pt>
                <c:pt idx="3">
                  <c:v>Схід</c:v>
                </c:pt>
                <c:pt idx="4">
                  <c:v>Північ+ Київ</c:v>
                </c:pt>
                <c:pt idx="5">
                  <c:v>Загалом</c:v>
                </c:pt>
              </c:strCache>
            </c:strRef>
          </c:cat>
          <c:val>
            <c:numRef>
              <c:f>Лист1!$B$4:$G$4</c:f>
              <c:numCache>
                <c:formatCode>###0.0%</c:formatCode>
                <c:ptCount val="6"/>
                <c:pt idx="0">
                  <c:v>0.12883015679133294</c:v>
                </c:pt>
                <c:pt idx="1">
                  <c:v>0.20164061129774985</c:v>
                </c:pt>
                <c:pt idx="2">
                  <c:v>0.1470683709818851</c:v>
                </c:pt>
                <c:pt idx="3">
                  <c:v>0.20355104083290881</c:v>
                </c:pt>
                <c:pt idx="4">
                  <c:v>0.11853263849696956</c:v>
                </c:pt>
                <c:pt idx="5">
                  <c:v>0.15820001325968625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9159680"/>
        <c:axId val="39161216"/>
      </c:barChart>
      <c:catAx>
        <c:axId val="39159680"/>
        <c:scaling>
          <c:orientation val="minMax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ru-RU"/>
          </a:p>
        </c:txPr>
        <c:crossAx val="39161216"/>
        <c:crosses val="autoZero"/>
        <c:auto val="1"/>
        <c:lblAlgn val="ctr"/>
        <c:lblOffset val="100"/>
        <c:noMultiLvlLbl val="0"/>
      </c:catAx>
      <c:valAx>
        <c:axId val="391612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39159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808669656203288"/>
          <c:y val="4.0555110956974574E-2"/>
          <c:w val="0.85565928698374594"/>
          <c:h val="0.10998786479516737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79520777129914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CC2529">
                <a:lumMod val="75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Pt>
            <c:idx val="18"/>
            <c:invertIfNegative val="0"/>
            <c:bubble3D val="0"/>
            <c:spPr>
              <a:solidFill>
                <a:sysClr val="window" lastClr="FFFFFF">
                  <a:lumMod val="50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Sheet1!$A$2:$A$20</c:f>
              <c:strCache>
                <c:ptCount val="19"/>
                <c:pt idx="0">
                  <c:v>Слуга народу (Д. Разумков)</c:v>
                </c:pt>
                <c:pt idx="1">
                  <c:v>Опозиційна платформа - За життя (Ю.Бойко, В.Рабінович)</c:v>
                </c:pt>
                <c:pt idx="2">
                  <c:v>Європейська солідарність (П.Порошенко)</c:v>
                </c:pt>
                <c:pt idx="3">
                  <c:v>Голос (C. Вакарчук)</c:v>
                </c:pt>
                <c:pt idx="4">
                  <c:v>Батьківщина (Ю.Тимошенко)</c:v>
                </c:pt>
                <c:pt idx="5">
                  <c:v>Сила і Честь (І.Смешко)</c:v>
                </c:pt>
                <c:pt idx="6">
                  <c:v>Радикальна партія Олега Ляшка</c:v>
                </c:pt>
                <c:pt idx="7">
                  <c:v>Українська Стратегія Гройсмана</c:v>
                </c:pt>
                <c:pt idx="8">
                  <c:v>Громадська позиція (А. Гриценко)</c:v>
                </c:pt>
                <c:pt idx="9">
                  <c:v>Свобода (О. Тягнибок, Д. Ярош, А. Білецький)</c:v>
                </c:pt>
                <c:pt idx="10">
                  <c:v>Опозиційний блок (В. Новинський, О. Вілкул)</c:v>
                </c:pt>
                <c:pt idx="11">
                  <c:v>Самопоміч (А. Садовий)</c:v>
                </c:pt>
                <c:pt idx="12">
                  <c:v>Партія Шарія </c:v>
                </c:pt>
                <c:pt idx="13">
                  <c:v>Рух нових сил (М. Саакашвілі)</c:v>
                </c:pt>
                <c:pt idx="14">
                  <c:v>Інша партія</c:v>
                </c:pt>
                <c:pt idx="15">
                  <c:v>Зіпсували би бюлетень/Лишили б бюлетень пустим</c:v>
                </c:pt>
                <c:pt idx="16">
                  <c:v>Ще не вирішили</c:v>
                </c:pt>
                <c:pt idx="17">
                  <c:v>Не знаю/Відмова</c:v>
                </c:pt>
                <c:pt idx="18">
                  <c:v>Не голосували б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0.39287415619277022</c:v>
                </c:pt>
                <c:pt idx="1">
                  <c:v>9.9483748558378909E-2</c:v>
                </c:pt>
                <c:pt idx="2">
                  <c:v>7.1867224112463171E-2</c:v>
                </c:pt>
                <c:pt idx="3">
                  <c:v>6.8687430021487292E-2</c:v>
                </c:pt>
                <c:pt idx="4">
                  <c:v>6.5950643872335138E-2</c:v>
                </c:pt>
                <c:pt idx="5">
                  <c:v>3.1268113050194231E-2</c:v>
                </c:pt>
                <c:pt idx="6">
                  <c:v>2.2820127286616344E-2</c:v>
                </c:pt>
                <c:pt idx="7">
                  <c:v>1.3501943187359729E-2</c:v>
                </c:pt>
                <c:pt idx="8">
                  <c:v>1.2474355390920263E-2</c:v>
                </c:pt>
                <c:pt idx="9">
                  <c:v>1.1402108329185416E-2</c:v>
                </c:pt>
                <c:pt idx="10">
                  <c:v>7.0778581591833013E-3</c:v>
                </c:pt>
                <c:pt idx="11">
                  <c:v>6.1168631901322469E-3</c:v>
                </c:pt>
                <c:pt idx="12">
                  <c:v>5.6080827933766919E-3</c:v>
                </c:pt>
                <c:pt idx="13">
                  <c:v>4.6550162586017794E-3</c:v>
                </c:pt>
                <c:pt idx="14">
                  <c:v>1.4999999999999999E-2</c:v>
                </c:pt>
                <c:pt idx="15">
                  <c:v>1.0435406146083855E-2</c:v>
                </c:pt>
                <c:pt idx="16">
                  <c:v>9.7056094668548157E-2</c:v>
                </c:pt>
                <c:pt idx="17">
                  <c:v>1.6727249952770584E-2</c:v>
                </c:pt>
                <c:pt idx="18">
                  <c:v>4.5080866829678906E-2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47517696"/>
        <c:axId val="47519232"/>
      </c:barChart>
      <c:catAx>
        <c:axId val="47517696"/>
        <c:scaling>
          <c:orientation val="maxMin"/>
        </c:scaling>
        <c:delete val="0"/>
        <c:axPos val="l"/>
        <c:numFmt formatCode="s\t\a\nd\a\rd" sourceLinked="1"/>
        <c:majorTickMark val="none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900"/>
            </a:pPr>
            <a:endParaRPr lang="ru-RU"/>
          </a:p>
        </c:txPr>
        <c:crossAx val="47519232"/>
        <c:crosses val="autoZero"/>
        <c:auto val="1"/>
        <c:lblAlgn val="ctr"/>
        <c:lblOffset val="100"/>
        <c:noMultiLvlLbl val="0"/>
      </c:catAx>
      <c:valAx>
        <c:axId val="47519232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47517696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Sheet1!$A$2:$A$19</c:f>
              <c:strCache>
                <c:ptCount val="14"/>
                <c:pt idx="0">
                  <c:v>Слуга народу (Д. Разумков)</c:v>
                </c:pt>
                <c:pt idx="1">
                  <c:v>Опозиційна платформа - «За життя» (Ю. Бойко, В. Рабінович)</c:v>
                </c:pt>
                <c:pt idx="2">
                  <c:v>Європейська солідарність (П.Порошенко)</c:v>
                </c:pt>
                <c:pt idx="3">
                  <c:v>Голос (C. Вакарчук)</c:v>
                </c:pt>
                <c:pt idx="4">
                  <c:v>ВО Батьківщина (Ю.Тимошенко)</c:v>
                </c:pt>
                <c:pt idx="5">
                  <c:v>Сила і Честь (І.Смешко)</c:v>
                </c:pt>
                <c:pt idx="6">
                  <c:v>Радикальна партія Олега Ляшка</c:v>
                </c:pt>
                <c:pt idx="7">
                  <c:v>Українська Стратегія Гройсмана</c:v>
                </c:pt>
                <c:pt idx="8">
                  <c:v>Громадська позиція (А. Гриценко)</c:v>
                </c:pt>
                <c:pt idx="9">
                  <c:v>ВО «Свобода» (О. Тягнибок, Д. Ярош, А. Білецький)</c:v>
                </c:pt>
                <c:pt idx="10">
                  <c:v>Опозиційний блок (В. Новинський, О. Вілкул)</c:v>
                </c:pt>
                <c:pt idx="11">
                  <c:v>Самопоміч (А. Садовий)</c:v>
                </c:pt>
                <c:pt idx="12">
                  <c:v>Партія Шарія </c:v>
                </c:pt>
                <c:pt idx="13">
                  <c:v>Рух нових сил (М. Саакашвілі)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18"/>
                <c:pt idx="0">
                  <c:v>0.41142138904310388</c:v>
                </c:pt>
                <c:pt idx="1">
                  <c:v>0.10418028616527343</c:v>
                </c:pt>
                <c:pt idx="2">
                  <c:v>7.5260010629240162E-2</c:v>
                </c:pt>
                <c:pt idx="3">
                  <c:v>7.1930101341090277E-2</c:v>
                </c:pt>
                <c:pt idx="4">
                  <c:v>6.9064113998197646E-2</c:v>
                </c:pt>
                <c:pt idx="5">
                  <c:v>3.2744252328869392E-2</c:v>
                </c:pt>
                <c:pt idx="6">
                  <c:v>2.3897444813838604E-2</c:v>
                </c:pt>
                <c:pt idx="7">
                  <c:v>1.4139357688366161E-2</c:v>
                </c:pt>
                <c:pt idx="8">
                  <c:v>1.3063258403364E-2</c:v>
                </c:pt>
                <c:pt idx="9">
                  <c:v>1.1940391529626747E-2</c:v>
                </c:pt>
                <c:pt idx="10">
                  <c:v>7.4119974281852434E-3</c:v>
                </c:pt>
                <c:pt idx="11">
                  <c:v>6.4056347575991357E-3</c:v>
                </c:pt>
                <c:pt idx="12">
                  <c:v>5.8728352994226003E-3</c:v>
                </c:pt>
                <c:pt idx="13">
                  <c:v>4.8747753573092373E-3</c:v>
                </c:pt>
                <c:pt idx="14" formatCode="0%">
                  <c:v>1.7999999999999999E-2</c:v>
                </c:pt>
                <c:pt idx="15" formatCode="0%">
                  <c:v>1.092805221258728E-2</c:v>
                </c:pt>
                <c:pt idx="16" formatCode="0%">
                  <c:v>0.10163802493549687</c:v>
                </c:pt>
                <c:pt idx="17" formatCode="0%">
                  <c:v>1.7516928263062757E-2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51472640"/>
        <c:axId val="51490816"/>
      </c:barChart>
      <c:catAx>
        <c:axId val="51472640"/>
        <c:scaling>
          <c:orientation val="maxMin"/>
        </c:scaling>
        <c:delete val="1"/>
        <c:axPos val="l"/>
        <c:numFmt formatCode="s\t\a\nd\a\rd" sourceLinked="1"/>
        <c:majorTickMark val="none"/>
        <c:minorTickMark val="none"/>
        <c:tickLblPos val="nextTo"/>
        <c:crossAx val="51490816"/>
        <c:crosses val="autoZero"/>
        <c:auto val="1"/>
        <c:lblAlgn val="ctr"/>
        <c:lblOffset val="100"/>
        <c:noMultiLvlLbl val="0"/>
      </c:catAx>
      <c:valAx>
        <c:axId val="51490816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51472640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082589776199467"/>
          <c:y val="0"/>
          <c:w val="0.49542316863521746"/>
          <c:h val="0.999116635035257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Sheet1!$A$2:$A$17</c:f>
              <c:strCache>
                <c:ptCount val="14"/>
                <c:pt idx="0">
                  <c:v>Слуга народу (Д. Разумков)</c:v>
                </c:pt>
                <c:pt idx="1">
                  <c:v>Опозиційна платформа - «За життя» (Ю. Бойко, В. Рабінович)</c:v>
                </c:pt>
                <c:pt idx="2">
                  <c:v>Європейська солідарність (П.Порошенко)</c:v>
                </c:pt>
                <c:pt idx="3">
                  <c:v>Голос (C. Вакарчук)</c:v>
                </c:pt>
                <c:pt idx="4">
                  <c:v>ВО Батьківщина (Ю.Тимошенко)</c:v>
                </c:pt>
                <c:pt idx="5">
                  <c:v>Сила і Честь (І.Смешко)</c:v>
                </c:pt>
                <c:pt idx="6">
                  <c:v>Радикальна партія Олега Ляшка</c:v>
                </c:pt>
                <c:pt idx="7">
                  <c:v>Українська Стратегія Гройсмана</c:v>
                </c:pt>
                <c:pt idx="8">
                  <c:v>Громадська позиція (А. Гриценко)</c:v>
                </c:pt>
                <c:pt idx="9">
                  <c:v>ВО «Свобода» (О. Тягнибок, Д. Ярош, А. Білецький)</c:v>
                </c:pt>
                <c:pt idx="10">
                  <c:v>Опозиційний блок (В. Новинський, О. Вілкул)</c:v>
                </c:pt>
                <c:pt idx="11">
                  <c:v>Самопоміч (А. Садовий)</c:v>
                </c:pt>
                <c:pt idx="12">
                  <c:v>Партія Шарія </c:v>
                </c:pt>
                <c:pt idx="13">
                  <c:v>Рух нових сил (М. Саакашвілі)</c:v>
                </c:pt>
              </c:strCache>
            </c:strRef>
          </c:cat>
          <c:val>
            <c:numRef>
              <c:f>Sheet1!$B$2:$B$17</c:f>
              <c:numCache>
                <c:formatCode>0.0%</c:formatCode>
                <c:ptCount val="16"/>
                <c:pt idx="0">
                  <c:v>0.46745268450997329</c:v>
                </c:pt>
                <c:pt idx="1">
                  <c:v>0.11836855287042979</c:v>
                </c:pt>
                <c:pt idx="2">
                  <c:v>8.5509637908498831E-2</c:v>
                </c:pt>
                <c:pt idx="3">
                  <c:v>8.1726229759640348E-2</c:v>
                </c:pt>
                <c:pt idx="4">
                  <c:v>7.8469924878839886E-2</c:v>
                </c:pt>
                <c:pt idx="5">
                  <c:v>3.7203677448569214E-2</c:v>
                </c:pt>
                <c:pt idx="6">
                  <c:v>2.7152027164021455E-2</c:v>
                </c:pt>
                <c:pt idx="7">
                  <c:v>1.606499050534543E-2</c:v>
                </c:pt>
                <c:pt idx="8">
                  <c:v>1.4842337738693034E-2</c:v>
                </c:pt>
                <c:pt idx="9">
                  <c:v>1.3566548126255533E-2</c:v>
                </c:pt>
                <c:pt idx="10">
                  <c:v>8.4214340519452521E-3</c:v>
                </c:pt>
                <c:pt idx="11">
                  <c:v>7.2780152981215028E-3</c:v>
                </c:pt>
                <c:pt idx="12">
                  <c:v>6.672654119381261E-3</c:v>
                </c:pt>
                <c:pt idx="13">
                  <c:v>5.5386688389176802E-3</c:v>
                </c:pt>
                <c:pt idx="14" formatCode="0%">
                  <c:v>1.7999999999999999E-2</c:v>
                </c:pt>
                <c:pt idx="15" formatCode="0%">
                  <c:v>1.1990515073659586E-2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47481984"/>
        <c:axId val="47483520"/>
      </c:barChart>
      <c:catAx>
        <c:axId val="47481984"/>
        <c:scaling>
          <c:orientation val="maxMin"/>
        </c:scaling>
        <c:delete val="1"/>
        <c:axPos val="l"/>
        <c:numFmt formatCode="s\t\a\nd\a\rd" sourceLinked="1"/>
        <c:majorTickMark val="none"/>
        <c:minorTickMark val="none"/>
        <c:tickLblPos val="nextTo"/>
        <c:crossAx val="47483520"/>
        <c:crosses val="autoZero"/>
        <c:auto val="1"/>
        <c:lblAlgn val="ctr"/>
        <c:lblOffset val="100"/>
        <c:noMultiLvlLbl val="0"/>
      </c:catAx>
      <c:valAx>
        <c:axId val="47483520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47481984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922419" y="193686"/>
            <a:ext cx="432283" cy="42993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6088" y="9376676"/>
            <a:ext cx="4969029" cy="28643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© GfK </a:t>
            </a:r>
            <a:fld id="{C8998D9E-49B2-4097-B552-57EEB9E5A717}" type="datetime4">
              <a:rPr lang="en-US" smtClean="0"/>
              <a:t>June 27, 2019</a:t>
            </a:fld>
            <a:r>
              <a:rPr lang="en-US" dirty="0" smtClean="0"/>
              <a:t> </a:t>
            </a:r>
            <a:r>
              <a:rPr lang="en-US" dirty="0"/>
              <a:t>| </a:t>
            </a:r>
            <a:r>
              <a:rPr lang="en-US" dirty="0" smtClean="0"/>
              <a:t>T</a:t>
            </a:r>
            <a:r>
              <a:rPr lang="ru-RU" dirty="0" smtClean="0"/>
              <a:t>і</a:t>
            </a:r>
            <a:r>
              <a:rPr lang="en-US" dirty="0" err="1" smtClean="0"/>
              <a:t>tle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err="1" smtClean="0"/>
              <a:t>presentat</a:t>
            </a:r>
            <a:r>
              <a:rPr lang="ru-RU" dirty="0" smtClean="0"/>
              <a:t>і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gray">
          <a:xfrm>
            <a:off x="5703157" y="9376676"/>
            <a:ext cx="648090" cy="286474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‹#›</a:t>
            </a:fld>
            <a:endParaRPr lang="de-DE" sz="80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37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461963" y="782638"/>
            <a:ext cx="5873750" cy="33035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46088" y="4291766"/>
            <a:ext cx="5905500" cy="479843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  <a:p>
            <a:pPr lvl="5"/>
            <a:r>
              <a:rPr lang="en-US" noProof="0" dirty="0" smtClean="0"/>
              <a:t>Sixth level</a:t>
            </a:r>
          </a:p>
          <a:p>
            <a:pPr lvl="6"/>
            <a:r>
              <a:rPr lang="en-US" noProof="0" dirty="0" smtClean="0"/>
              <a:t>Seventh level</a:t>
            </a:r>
          </a:p>
          <a:p>
            <a:pPr lvl="6"/>
            <a:r>
              <a:rPr lang="en-US" noProof="0" dirty="0" smtClean="0"/>
              <a:t>Eighth level</a:t>
            </a:r>
          </a:p>
          <a:p>
            <a:pPr lvl="8"/>
            <a:r>
              <a:rPr lang="en-US" noProof="0" dirty="0" smtClean="0"/>
              <a:t>Ninth level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6088" y="9376676"/>
            <a:ext cx="4969029" cy="28643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© GfK </a:t>
            </a:r>
            <a:fld id="{0B798607-B8D6-44E8-B6BA-DA2D673578FB}" type="datetime4">
              <a:rPr lang="en-US" smtClean="0"/>
              <a:t>June 27, 2019</a:t>
            </a:fld>
            <a:r>
              <a:rPr lang="en-US" dirty="0" smtClean="0"/>
              <a:t> </a:t>
            </a:r>
            <a:r>
              <a:rPr lang="en-US" dirty="0"/>
              <a:t>| </a:t>
            </a:r>
            <a:r>
              <a:rPr lang="en-US" dirty="0" smtClean="0"/>
              <a:t>T</a:t>
            </a:r>
            <a:r>
              <a:rPr lang="ru-RU" dirty="0" smtClean="0"/>
              <a:t>і</a:t>
            </a:r>
            <a:r>
              <a:rPr lang="en-US" dirty="0" err="1" smtClean="0"/>
              <a:t>tle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err="1" smtClean="0"/>
              <a:t>presentat</a:t>
            </a:r>
            <a:r>
              <a:rPr lang="ru-RU" dirty="0" smtClean="0"/>
              <a:t>і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gray">
          <a:xfrm>
            <a:off x="5703157" y="9376676"/>
            <a:ext cx="648090" cy="286474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‹#›</a:t>
            </a:fld>
            <a:endParaRPr lang="de-DE" sz="80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300"/>
      </a:spcBef>
      <a:spcAft>
        <a:spcPts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144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288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432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66700" indent="-88900" algn="l" defTabSz="914400" rtl="0" eaLnBrk="1" latinLnBrk="0" hangingPunct="1">
      <a:spcAft>
        <a:spcPts val="300"/>
      </a:spcAft>
      <a:buFont typeface="Arial" pitchFamily="34" charset="0"/>
      <a:buChar char="•"/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add 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additional text, e.g. author, location, date</a:t>
            </a:r>
          </a:p>
        </p:txBody>
      </p:sp>
      <p:sp>
        <p:nvSpPr>
          <p:cNvPr id="7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  <p:sp>
        <p:nvSpPr>
          <p:cNvPr id="9" name="Rechteck 3"/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US" dirty="0" smtClean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0" name="Rechteck 2"/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Rechteck 58"/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2" name="Rechteck 59"/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157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Agenda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23411" y="195420"/>
            <a:ext cx="7056979" cy="288040"/>
          </a:xfrm>
        </p:spPr>
        <p:txBody>
          <a:bodyPr anchor="ctr"/>
          <a:lstStyle>
            <a:lvl1pPr>
              <a:defRPr b="0" baseline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uk-UA" dirty="0" smtClean="0"/>
              <a:t>Назва слайду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323410" y="1595640"/>
            <a:ext cx="8497180" cy="3280430"/>
          </a:xfrm>
        </p:spPr>
        <p:txBody>
          <a:bodyPr/>
          <a:lstStyle>
            <a:lvl1pPr marL="360000" indent="-360000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8496000" algn="r"/>
              </a:tabLst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58775" indent="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Font typeface="+mj-lt"/>
              <a:buNone/>
              <a:tabLst>
                <a:tab pos="8280000" algn="r"/>
              </a:tabLst>
              <a:defRPr sz="1800">
                <a:solidFill>
                  <a:schemeClr val="bg2"/>
                </a:solidFill>
              </a:defRPr>
            </a:lvl2pPr>
            <a:lvl3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3pPr>
            <a:lvl4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4pPr>
            <a:lvl5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5pPr>
            <a:lvl6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6pPr>
            <a:lvl7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7pPr>
            <a:lvl8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8pPr>
            <a:lvl9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9pPr>
          </a:lstStyle>
          <a:p>
            <a:pPr lvl="0"/>
            <a:r>
              <a:rPr lang="uk-UA" noProof="0" dirty="0" err="1" smtClean="0"/>
              <a:t>Click</a:t>
            </a:r>
            <a:r>
              <a:rPr lang="uk-UA" noProof="0" dirty="0" smtClean="0"/>
              <a:t> </a:t>
            </a:r>
            <a:r>
              <a:rPr lang="uk-UA" noProof="0" dirty="0" err="1" smtClean="0"/>
              <a:t>to</a:t>
            </a:r>
            <a:r>
              <a:rPr lang="uk-UA" noProof="0" dirty="0" smtClean="0"/>
              <a:t> </a:t>
            </a:r>
            <a:r>
              <a:rPr lang="uk-UA" noProof="0" dirty="0" err="1" smtClean="0"/>
              <a:t>add</a:t>
            </a:r>
            <a:r>
              <a:rPr lang="uk-UA" noProof="0" dirty="0" smtClean="0"/>
              <a:t> </a:t>
            </a:r>
            <a:r>
              <a:rPr lang="uk-UA" noProof="0" dirty="0" err="1" smtClean="0"/>
              <a:t>agenda</a:t>
            </a:r>
            <a:endParaRPr lang="uk-UA" noProof="0" dirty="0" smtClean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323411" y="555471"/>
            <a:ext cx="7056980" cy="671736"/>
          </a:xfrm>
        </p:spPr>
        <p:txBody>
          <a:bodyPr anchor="t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2pPr>
            <a:lvl3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3pPr>
            <a:lvl4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4pPr>
            <a:lvl5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409" y="1299219"/>
            <a:ext cx="8497179" cy="224408"/>
          </a:xfrm>
        </p:spPr>
        <p:txBody>
          <a:bodyPr anchor="b"/>
          <a:lstStyle>
            <a:lvl1pPr>
              <a:defRPr sz="1400" i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uk-UA" noProof="0" dirty="0" smtClean="0"/>
              <a:t>Запитання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90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10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15779167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think-cell Folie" r:id="rId9" imgW="353" imgH="353" progId="TCLayout.ActiveDocument.1">
                  <p:embed/>
                </p:oleObj>
              </mc:Choice>
              <mc:Fallback>
                <p:oleObj name="think-cell Folie" r:id="rId9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79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 smtClean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  <a:p>
            <a:pPr lvl="5"/>
            <a:r>
              <a:rPr lang="en-US" noProof="0" dirty="0" smtClean="0"/>
              <a:t>Sixth level</a:t>
            </a:r>
          </a:p>
          <a:p>
            <a:pPr lvl="6"/>
            <a:r>
              <a:rPr lang="en-US" noProof="0" dirty="0" smtClean="0"/>
              <a:t>Seventh level</a:t>
            </a:r>
          </a:p>
          <a:p>
            <a:pPr lvl="6"/>
            <a:r>
              <a:rPr lang="en-US" noProof="0" dirty="0" smtClean="0"/>
              <a:t>Eighth level</a:t>
            </a:r>
          </a:p>
          <a:p>
            <a:pPr lvl="8"/>
            <a:r>
              <a:rPr lang="en-US" noProof="0" dirty="0" smtClean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Rechteck 65"/>
          <p:cNvSpPr/>
          <p:nvPr/>
        </p:nvSpPr>
        <p:spPr bwMode="gray">
          <a:xfrm>
            <a:off x="7524750" y="4948080"/>
            <a:ext cx="129584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/>
            <a:fld id="{FCBC2E87-33EB-478A-988F-F7C865AFDA8A}" type="slidenum">
              <a:rPr lang="en-US" sz="800" smtClean="0">
                <a:solidFill>
                  <a:schemeClr val="bg2"/>
                </a:solidFill>
                <a:latin typeface="Arial" pitchFamily="34" charset="0"/>
              </a:rPr>
              <a:t>‹#›</a:t>
            </a:fld>
            <a:endParaRPr lang="en-US" sz="800" smtClean="0">
              <a:solidFill>
                <a:schemeClr val="bg2"/>
              </a:solidFill>
              <a:latin typeface="Arial" pitchFamily="34" charset="0"/>
            </a:endParaRPr>
          </a:p>
        </p:txBody>
      </p:sp>
      <p:sp>
        <p:nvSpPr>
          <p:cNvPr id="79" name="Rechteck 13"/>
          <p:cNvSpPr/>
          <p:nvPr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8" indent="0">
              <a:tabLst/>
            </a:pP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©</a:t>
            </a:r>
            <a:r>
              <a:rPr lang="en-US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800" b="1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Info </a:t>
            </a:r>
            <a:r>
              <a:rPr lang="en-US" sz="800" b="1" noProof="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Sapіens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|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Електоральні настрої українців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(15-25 </a:t>
            </a:r>
            <a:r>
              <a:rPr lang="ru-RU" sz="800" baseline="0" noProof="0" dirty="0" err="1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червня</a:t>
            </a:r>
            <a:r>
              <a:rPr lang="ru-RU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2019 року)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VCT_Marker_ID_4" hidden="1"/>
          <p:cNvSpPr/>
          <p:nvPr>
            <p:custDataLst>
              <p:tags r:id="rId8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8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620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chart" Target="../charts/chart4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019785"/>
              </p:ext>
            </p:extLst>
          </p:nvPr>
        </p:nvGraphicFramePr>
        <p:xfrm>
          <a:off x="323410" y="1563610"/>
          <a:ext cx="8496300" cy="3281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>
          <a:xfrm>
            <a:off x="323410" y="771501"/>
            <a:ext cx="7489041" cy="864120"/>
          </a:xfrm>
        </p:spPr>
        <p:txBody>
          <a:bodyPr anchor="t"/>
          <a:lstStyle/>
          <a:p>
            <a:r>
              <a:rPr lang="ru-RU" dirty="0"/>
              <a:t>Як </a:t>
            </a:r>
            <a:r>
              <a:rPr lang="ru-RU" dirty="0" err="1"/>
              <a:t>ви</a:t>
            </a:r>
            <a:r>
              <a:rPr lang="ru-RU" dirty="0"/>
              <a:t> </a:t>
            </a:r>
            <a:r>
              <a:rPr lang="ru-RU" dirty="0" err="1"/>
              <a:t>гадаєте</a:t>
            </a:r>
            <a:r>
              <a:rPr lang="ru-RU" dirty="0"/>
              <a:t>, </a:t>
            </a:r>
            <a:r>
              <a:rPr lang="ru-RU" dirty="0" err="1"/>
              <a:t>справи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загалом</a:t>
            </a:r>
            <a:r>
              <a:rPr lang="ru-RU" dirty="0"/>
              <a:t> </a:t>
            </a:r>
            <a:r>
              <a:rPr lang="ru-RU" dirty="0" err="1"/>
              <a:t>ідуть</a:t>
            </a:r>
            <a:r>
              <a:rPr lang="ru-RU" dirty="0"/>
              <a:t> у правильному </a:t>
            </a:r>
            <a:r>
              <a:rPr lang="ru-RU" dirty="0" err="1"/>
              <a:t>напрямку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в неправильному </a:t>
            </a:r>
            <a:r>
              <a:rPr lang="ru-RU" dirty="0" err="1"/>
              <a:t>напрямку</a:t>
            </a:r>
            <a:r>
              <a:rPr lang="ru-RU" dirty="0"/>
              <a:t>?</a:t>
            </a:r>
            <a:endParaRPr lang="uk-UA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95993" y="2427872"/>
            <a:ext cx="8209140" cy="0"/>
          </a:xfrm>
          <a:prstGeom prst="line">
            <a:avLst/>
          </a:prstGeom>
          <a:ln w="19050">
            <a:solidFill>
              <a:schemeClr val="accent6"/>
            </a:solidFill>
            <a:prstDash val="sys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33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74396759"/>
              </p:ext>
            </p:extLst>
          </p:nvPr>
        </p:nvGraphicFramePr>
        <p:xfrm>
          <a:off x="-2434" y="1635985"/>
          <a:ext cx="6518704" cy="32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10934203"/>
              </p:ext>
            </p:extLst>
          </p:nvPr>
        </p:nvGraphicFramePr>
        <p:xfrm>
          <a:off x="1919032" y="1643100"/>
          <a:ext cx="6518704" cy="3070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16585" y="168262"/>
            <a:ext cx="7208165" cy="675248"/>
          </a:xfrm>
        </p:spPr>
        <p:txBody>
          <a:bodyPr/>
          <a:lstStyle/>
          <a:p>
            <a:pPr algn="just"/>
            <a:r>
              <a:rPr lang="uk-UA" dirty="0"/>
              <a:t>Зараз я покажу Вам партії, які можуть балотуватись на парламентські вибори. Хоч до парламентських виборів ще далеко, але якби вони відбулися в цю неділю, за яку партію ви би голосували, якби треба було вибирати з тих партій, які у цьому списку?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543297"/>
              </p:ext>
            </p:extLst>
          </p:nvPr>
        </p:nvGraphicFramePr>
        <p:xfrm>
          <a:off x="3203574" y="1233805"/>
          <a:ext cx="5833044" cy="39624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872496"/>
                <a:gridCol w="1944270"/>
                <a:gridCol w="201627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000" b="0" dirty="0" err="1" smtClean="0"/>
                        <a:t>Серед</a:t>
                      </a:r>
                      <a:r>
                        <a:rPr lang="ru-RU" sz="1000" b="0" dirty="0" smtClean="0"/>
                        <a:t> </a:t>
                      </a:r>
                      <a:r>
                        <a:rPr lang="ru-RU" sz="1000" b="0" dirty="0" err="1" smtClean="0"/>
                        <a:t>усіх</a:t>
                      </a:r>
                      <a:r>
                        <a:rPr lang="ru-RU" sz="1000" b="0" dirty="0" smtClean="0"/>
                        <a:t> </a:t>
                      </a:r>
                      <a:endParaRPr lang="ru-RU" sz="1000" b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/>
                        <a:t>Серед</a:t>
                      </a:r>
                      <a:r>
                        <a:rPr lang="ru-RU" sz="1000" b="0" dirty="0" smtClean="0"/>
                        <a:t> тих, </a:t>
                      </a:r>
                      <a:r>
                        <a:rPr lang="ru-RU" sz="1000" b="0" dirty="0" err="1" smtClean="0"/>
                        <a:t>хто</a:t>
                      </a:r>
                      <a:r>
                        <a:rPr lang="ru-RU" sz="1000" b="0" dirty="0" smtClean="0"/>
                        <a:t> </a:t>
                      </a:r>
                      <a:r>
                        <a:rPr lang="ru-RU" sz="1000" b="0" dirty="0" err="1" smtClean="0"/>
                        <a:t>планує</a:t>
                      </a:r>
                      <a:r>
                        <a:rPr lang="ru-RU" sz="1000" b="0" dirty="0" smtClean="0"/>
                        <a:t> </a:t>
                      </a:r>
                      <a:r>
                        <a:rPr lang="ru-RU" sz="1000" b="0" dirty="0" err="1" smtClean="0"/>
                        <a:t>голосувати</a:t>
                      </a:r>
                      <a:r>
                        <a:rPr lang="ru-RU" sz="1000" b="0" dirty="0" smtClean="0"/>
                        <a:t> </a:t>
                      </a:r>
                      <a:endParaRPr lang="ru-RU" sz="1000" b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b="0" dirty="0" err="1" smtClean="0"/>
                        <a:t>Серед</a:t>
                      </a:r>
                      <a:r>
                        <a:rPr lang="ru-RU" sz="1000" b="0" dirty="0" smtClean="0"/>
                        <a:t> тих, </a:t>
                      </a:r>
                      <a:r>
                        <a:rPr lang="ru-RU" sz="1000" b="0" dirty="0" err="1" smtClean="0"/>
                        <a:t>хто</a:t>
                      </a:r>
                      <a:r>
                        <a:rPr lang="ru-RU" sz="1000" b="0" dirty="0" smtClean="0"/>
                        <a:t> </a:t>
                      </a:r>
                      <a:r>
                        <a:rPr lang="ru-RU" sz="1000" b="0" dirty="0" err="1" smtClean="0"/>
                        <a:t>планує</a:t>
                      </a:r>
                      <a:r>
                        <a:rPr lang="ru-RU" sz="1000" b="0" dirty="0" smtClean="0"/>
                        <a:t> </a:t>
                      </a:r>
                      <a:r>
                        <a:rPr lang="ru-RU" sz="1000" b="0" dirty="0" err="1" smtClean="0"/>
                        <a:t>голосувати</a:t>
                      </a:r>
                      <a:r>
                        <a:rPr lang="ru-RU" sz="1000" b="0" dirty="0" smtClean="0"/>
                        <a:t> і </a:t>
                      </a:r>
                      <a:r>
                        <a:rPr lang="ru-RU" sz="1000" b="0" dirty="0" err="1" smtClean="0"/>
                        <a:t>визначився</a:t>
                      </a:r>
                      <a:endParaRPr lang="ru-RU" sz="1000" b="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41620133"/>
              </p:ext>
            </p:extLst>
          </p:nvPr>
        </p:nvGraphicFramePr>
        <p:xfrm>
          <a:off x="3808924" y="1650860"/>
          <a:ext cx="6518704" cy="2736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9406271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LANGUAGEID" val="1033"/>
  <p:tag name="THINKCELLUNDODONOTDELETE" val="0"/>
  <p:tag name="VCT_SHOW_CA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heme/theme1.xml><?xml version="1.0" encoding="utf-8"?>
<a:theme xmlns:a="http://schemas.openxmlformats.org/drawingml/2006/main" name="1_Info_Sapiens_0.1">
  <a:themeElements>
    <a:clrScheme name="Info Sapiens">
      <a:dk1>
        <a:srgbClr val="000000"/>
      </a:dk1>
      <a:lt1>
        <a:sysClr val="window" lastClr="FFFFFF"/>
      </a:lt1>
      <a:dk2>
        <a:srgbClr val="535154"/>
      </a:dk2>
      <a:lt2>
        <a:srgbClr val="808585"/>
      </a:lt2>
      <a:accent1>
        <a:srgbClr val="396AB1"/>
      </a:accent1>
      <a:accent2>
        <a:srgbClr val="DA7C30"/>
      </a:accent2>
      <a:accent3>
        <a:srgbClr val="3E9651"/>
      </a:accent3>
      <a:accent4>
        <a:srgbClr val="CC2529"/>
      </a:accent4>
      <a:accent5>
        <a:srgbClr val="6B4C9A"/>
      </a:accent5>
      <a:accent6>
        <a:srgbClr val="922428"/>
      </a:accent6>
      <a:hlink>
        <a:srgbClr val="948B3D"/>
      </a:hlink>
      <a:folHlink>
        <a:srgbClr val="B2B2B2"/>
      </a:folHlink>
    </a:clrScheme>
    <a:fontScheme name="Info Sapiens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Azure">
      <a:srgbClr val="396AB1"/>
    </a:custClr>
    <a:custClr name="Brandy Punch">
      <a:srgbClr val="DA7C30"/>
    </a:custClr>
    <a:custClr name="Chateau Green">
      <a:srgbClr val="3E9651"/>
    </a:custClr>
    <a:custClr name="Cardinal">
      <a:srgbClr val="CC2529"/>
    </a:custClr>
    <a:custClr name="Gravel">
      <a:srgbClr val="535154"/>
    </a:custClr>
    <a:custClr name="Butterfly Bush">
      <a:srgbClr val="6B4C9A"/>
    </a:custClr>
    <a:custClr name="Burnt Umber">
      <a:srgbClr val="922428"/>
    </a:custClr>
    <a:custClr name="Sycamore">
      <a:srgbClr val="948B3D"/>
    </a:custClr>
    <a:custClr name="Light Azure">
      <a:srgbClr val="7293CB"/>
    </a:custClr>
    <a:custClr name="Light Brandy Punch">
      <a:srgbClr val="E1974C"/>
    </a:custClr>
    <a:custClr name="Light Chateau Green">
      <a:srgbClr val="84BA5B"/>
    </a:custClr>
    <a:custClr name="Light Cardinal">
      <a:srgbClr val="D35E60"/>
    </a:custClr>
    <a:custClr name="Light Gravel">
      <a:srgbClr val="808585"/>
    </a:custClr>
    <a:custClr name="Light Butterfly Bush">
      <a:srgbClr val="9067A7"/>
    </a:custClr>
    <a:custClr name="Light Burnt Umber">
      <a:srgbClr val="AB6857"/>
    </a:custClr>
    <a:custClr name="Light Sycamore">
      <a:srgbClr val="CCC210"/>
    </a:custClr>
  </a:custClrLst>
  <a:extLst>
    <a:ext uri="{05A4C25C-085E-4340-85A3-A5531E510DB2}">
      <thm15:themeFamily xmlns:thm15="http://schemas.microsoft.com/office/thememl/2012/main" xmlns="" name="InfoSapiens" id="{D12D9490-BA7C-4432-BAAB-86CB86360C3E}" vid="{B9131DAF-875B-4352-85F1-4A21FF241D89}"/>
    </a:ext>
  </a:extLst>
</a:theme>
</file>

<file path=ppt/theme/theme2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f0640f97dcd40049d3fc8c3d10ff855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457da623-78f9-49de-8564-b1618c49ba59</TermId>
        </TermInfo>
      </Terms>
    </jf0640f97dcd40049d3fc8c3d10ff855>
    <h059eda5e5c344e5901eabd9b8ae1d5d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1b0d69d1-6137-41de-9ae5-e5925610d8cb</TermId>
        </TermInfo>
      </Terms>
    </h059eda5e5c344e5901eabd9b8ae1d5d>
    <PublishingStartDate xmlns="http://schemas.microsoft.com/sharepoint/v3" xsi:nil="true"/>
    <PublishingExpirationDate xmlns="http://schemas.microsoft.com/sharepoint/v3" xsi:nil="true"/>
    <p986eefbff5f4b2788134fa6982c2730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15480a47-f0f1-4795-a643-bf3b2e95805c</TermId>
        </TermInfo>
      </Terms>
    </p986eefbff5f4b2788134fa6982c2730>
    <e999b8edfbce4772b22c3a8c74ff36ce xmlns="fdaf2857-34a0-4271-9efd-53feeda81814">
      <Terms xmlns="http://schemas.microsoft.com/office/infopath/2007/PartnerControls"/>
    </e999b8edfbce4772b22c3a8c74ff36ce>
    <TaxCatchAll xmlns="eaa6d935-851e-4683-8fb3-4830ef9470e6">
      <Value>68</Value>
      <Value>502</Value>
      <Value>64</Value>
      <Value>57</Value>
      <Value>1781</Value>
      <Value>97</Value>
      <Value>73</Value>
      <Value>69</Value>
    </TaxCatchAll>
    <m0c14ac2d9c042e3be8883c9fd5ef198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914398da-6a81-430b-8d1c-6a7bd1227f71</TermId>
        </TermInfo>
      </Terms>
    </m0c14ac2d9c042e3be8883c9fd5ef198>
    <TaxKeywordTaxHTField xmlns="eaa6d935-851e-4683-8fb3-4830ef9470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50a0b034-169b-4062-b9b1-f0dd9c5b2843</TermId>
        </TermInfo>
        <TermInfo xmlns="http://schemas.microsoft.com/office/infopath/2007/PartnerControls">
          <TermName xmlns="http://schemas.microsoft.com/office/infopath/2007/PartnerControls">slide gallery</TermName>
          <TermId xmlns="http://schemas.microsoft.com/office/infopath/2007/PartnerControls">fa6e0ad1-8c10-43e4-af9b-445124adfdc8</TermId>
        </TermInfo>
      </Terms>
    </TaxKeywordTaxHTField>
    <i6d89d2a22ad4b4885b9858a4f35747a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3eaca359-c4b3-4b51-a927-e9852da92384</TermId>
        </TermInfo>
      </Terms>
    </i6d89d2a22ad4b4885b9858a4f35747a>
    <AverageRating xmlns="http://schemas.microsoft.com/sharepoint/v3" xsi:nil="true"/>
    <a9556e1ac9ee423090b285ae20260b00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Cross Sector</TermName>
          <TermId xmlns="http://schemas.microsoft.com/office/infopath/2007/PartnerControls">d51dcd69-a6f7-4fb6-bc11-144a9da6fd82</TermId>
        </TermInfo>
      </Terms>
    </a9556e1ac9ee423090b285ae20260b0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51DFF91B0A44197B29C020F8C642F" ma:contentTypeVersion="47" ma:contentTypeDescription="Create a new document." ma:contentTypeScope="" ma:versionID="dc12ddc0377c248d1da22c1be46733ac">
  <xsd:schema xmlns:xsd="http://www.w3.org/2001/XMLSchema" xmlns:xs="http://www.w3.org/2001/XMLSchema" xmlns:p="http://schemas.microsoft.com/office/2006/metadata/properties" xmlns:ns1="http://schemas.microsoft.com/sharepoint/v3" xmlns:ns2="fdaf2857-34a0-4271-9efd-53feeda81814" xmlns:ns3="eaa6d935-851e-4683-8fb3-4830ef9470e6" targetNamespace="http://schemas.microsoft.com/office/2006/metadata/properties" ma:root="true" ma:fieldsID="2c914b0922d7659b44e711b6a8f5daf5" ns1:_="" ns2:_="" ns3:_="">
    <xsd:import namespace="http://schemas.microsoft.com/sharepoint/v3"/>
    <xsd:import namespace="fdaf2857-34a0-4271-9efd-53feeda81814"/>
    <xsd:import namespace="eaa6d935-851e-4683-8fb3-4830ef9470e6"/>
    <xsd:element name="properties">
      <xsd:complexType>
        <xsd:sequence>
          <xsd:element name="documentManagement">
            <xsd:complexType>
              <xsd:all>
                <xsd:element ref="ns2:a9556e1ac9ee423090b285ae20260b00" minOccurs="0"/>
                <xsd:element ref="ns3:TaxCatchAll" minOccurs="0"/>
                <xsd:element ref="ns3:TaxCatchAllLabel" minOccurs="0"/>
                <xsd:element ref="ns2:h059eda5e5c344e5901eabd9b8ae1d5d" minOccurs="0"/>
                <xsd:element ref="ns2:p986eefbff5f4b2788134fa6982c2730" minOccurs="0"/>
                <xsd:element ref="ns2:e999b8edfbce4772b22c3a8c74ff36ce" minOccurs="0"/>
                <xsd:element ref="ns2:jf0640f97dcd40049d3fc8c3d10ff855" minOccurs="0"/>
                <xsd:element ref="ns2:i6d89d2a22ad4b4885b9858a4f35747a" minOccurs="0"/>
                <xsd:element ref="ns2:m0c14ac2d9c042e3be8883c9fd5ef198" minOccurs="0"/>
                <xsd:element ref="ns3:TaxKeywordTaxHTField" minOccurs="0"/>
                <xsd:element ref="ns1:PublishingStartDate" minOccurs="0"/>
                <xsd:element ref="ns1:PublishingExpirationDate" minOccurs="0"/>
                <xsd:element ref="ns1:AverageRating" minOccurs="0"/>
                <xsd:element ref="ns1:Rat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6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7" nillable="true" ma:displayName="Scheduling End Date" ma:description="" ma:hidden="true" ma:internalName="PublishingExpirationDate">
      <xsd:simpleType>
        <xsd:restriction base="dms:Unknown"/>
      </xsd:simpleType>
    </xsd:element>
    <xsd:element name="AverageRating" ma:index="28" nillable="true" ma:displayName="Rating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29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f2857-34a0-4271-9efd-53feeda81814" elementFormDefault="qualified">
    <xsd:import namespace="http://schemas.microsoft.com/office/2006/documentManagement/types"/>
    <xsd:import namespace="http://schemas.microsoft.com/office/infopath/2007/PartnerControls"/>
    <xsd:element name="a9556e1ac9ee423090b285ae20260b00" ma:index="2" nillable="true" ma:taxonomy="true" ma:internalName="a9556e1ac9ee423090b285ae20260b00" ma:taxonomyFieldName="GfK_x0020_sector" ma:displayName="GfK sector" ma:readOnly="false" ma:default="" ma:fieldId="{a9556e1a-c9ee-4230-90b2-85ae20260b00}" ma:taxonomyMulti="true" ma:sspId="7262ee28-f1c0-414c-ad77-c1ea98916dd9" ma:termSetId="8100b7d8-db72-494e-93d1-2c441bfd6c3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59eda5e5c344e5901eabd9b8ae1d5d" ma:index="6" nillable="true" ma:taxonomy="true" ma:internalName="h059eda5e5c344e5901eabd9b8ae1d5d" ma:taxonomyFieldName="Industries" ma:displayName="Industries" ma:readOnly="false" ma:default="" ma:fieldId="{1059eda5-e5c3-44e5-901e-abd9b8ae1d5d}" ma:taxonomyMulti="true" ma:sspId="7262ee28-f1c0-414c-ad77-c1ea98916dd9" ma:termSetId="5a885248-49da-421b-8a8b-00dd6ab23a4c" ma:anchorId="484d5cc4-00ce-4842-9cb2-84f285bc868b" ma:open="false" ma:isKeyword="false">
      <xsd:complexType>
        <xsd:sequence>
          <xsd:element ref="pc:Terms" minOccurs="0" maxOccurs="1"/>
        </xsd:sequence>
      </xsd:complexType>
    </xsd:element>
    <xsd:element name="p986eefbff5f4b2788134fa6982c2730" ma:index="8" nillable="true" ma:taxonomy="true" ma:internalName="p986eefbff5f4b2788134fa6982c2730" ma:taxonomyFieldName="Solutions" ma:displayName="Solutions" ma:readOnly="false" ma:default="" ma:fieldId="{9986eefb-ff5f-4b27-8813-4fa6982c2730}" ma:taxonomyMulti="true" ma:sspId="7262ee28-f1c0-414c-ad77-c1ea98916dd9" ma:termSetId="cbb9bdaf-82c2-446c-b699-94acba818cb2" ma:anchorId="c5ccb8f4-f96c-4fc7-ba62-720130679328" ma:open="false" ma:isKeyword="false">
      <xsd:complexType>
        <xsd:sequence>
          <xsd:element ref="pc:Terms" minOccurs="0" maxOccurs="1"/>
        </xsd:sequence>
      </xsd:complexType>
    </xsd:element>
    <xsd:element name="e999b8edfbce4772b22c3a8c74ff36ce" ma:index="10" nillable="true" ma:taxonomy="true" ma:internalName="e999b8edfbce4772b22c3a8c74ff36ce" ma:taxonomyFieldName="Methodology" ma:displayName="Methodology" ma:readOnly="false" ma:default="" ma:fieldId="{e999b8ed-fbce-4772-b22c-3a8c74ff36ce}" ma:taxonomyMulti="true" ma:sspId="7262ee28-f1c0-414c-ad77-c1ea98916dd9" ma:termSetId="bdaf93d5-d711-4073-8d3b-7629a135f3f3" ma:anchorId="84b66496-d990-4445-b5f1-adf2e2ce60f1" ma:open="false" ma:isKeyword="false">
      <xsd:complexType>
        <xsd:sequence>
          <xsd:element ref="pc:Terms" minOccurs="0" maxOccurs="1"/>
        </xsd:sequence>
      </xsd:complexType>
    </xsd:element>
    <xsd:element name="jf0640f97dcd40049d3fc8c3d10ff855" ma:index="13" nillable="true" ma:taxonomy="true" ma:internalName="jf0640f97dcd40049d3fc8c3d10ff855" ma:taxonomyFieldName="Clients" ma:displayName="Clients" ma:readOnly="false" ma:default="" ma:fieldId="{3f0640f9-7dcd-4004-9d3f-c8c3d10ff855}" ma:taxonomyMulti="true" ma:sspId="7262ee28-f1c0-414c-ad77-c1ea98916dd9" ma:termSetId="7d4bc5b7-a2e0-4278-8bd4-f6b755a7f79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6d89d2a22ad4b4885b9858a4f35747a" ma:index="15" nillable="true" ma:taxonomy="true" ma:internalName="i6d89d2a22ad4b4885b9858a4f35747a" ma:taxonomyFieldName="Countries" ma:displayName="Countries" ma:readOnly="false" ma:default="" ma:fieldId="{26d89d2a-22ad-4b48-85b9-858a4f35747a}" ma:taxonomyMulti="true" ma:sspId="7262ee28-f1c0-414c-ad77-c1ea98916dd9" ma:termSetId="17f85a7b-bb8b-458a-ba28-17ef49c29a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0c14ac2d9c042e3be8883c9fd5ef198" ma:index="17" nillable="true" ma:taxonomy="true" ma:internalName="m0c14ac2d9c042e3be8883c9fd5ef198" ma:taxonomyFieldName="Languages" ma:displayName="Languages" ma:readOnly="false" ma:default="" ma:fieldId="{60c14ac2-d9c0-42e3-be88-83c9fd5ef198}" ma:taxonomyMulti="true" ma:sspId="7262ee28-f1c0-414c-ad77-c1ea98916dd9" ma:termSetId="1e1fffb5-459f-480a-aca8-4e5bef29180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6d935-851e-4683-8fb3-4830ef9470e6" elementFormDefault="qualified">
    <xsd:import namespace="http://schemas.microsoft.com/office/2006/documentManagement/types"/>
    <xsd:import namespace="http://schemas.microsoft.com/office/infopath/2007/PartnerControls"/>
    <xsd:element name="TaxCatchAll" ma:index="3" nillable="true" ma:displayName="Taxonomy Catch All Column" ma:hidden="true" ma:list="{66c50aa7-9ab1-4f06-a013-2ec94beb8993}" ma:internalName="TaxCatchAll" ma:showField="CatchAllData" ma:web="eaa6d935-851e-4683-8fb3-4830ef947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4" nillable="true" ma:displayName="Taxonomy Catch All Column1" ma:hidden="true" ma:list="{66c50aa7-9ab1-4f06-a013-2ec94beb8993}" ma:internalName="TaxCatchAllLabel" ma:readOnly="true" ma:showField="CatchAllDataLabel" ma:web="eaa6d935-851e-4683-8fb3-4830ef947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9" nillable="true" ma:taxonomy="true" ma:internalName="TaxKeywordTaxHTField" ma:taxonomyFieldName="TaxKeyword" ma:displayName="Keywords" ma:fieldId="{23f27201-bee3-471e-b2e7-b64fd8b7ca38}" ma:taxonomyMulti="true" ma:sspId="7262ee28-f1c0-414c-ad77-c1ea98916dd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A7BA8C-1986-4319-B259-C2F4A1E47736}">
  <ds:schemaRefs>
    <ds:schemaRef ds:uri="http://purl.org/dc/elements/1.1/"/>
    <ds:schemaRef ds:uri="fdaf2857-34a0-4271-9efd-53feeda81814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sharepoint/v3"/>
    <ds:schemaRef ds:uri="eaa6d935-851e-4683-8fb3-4830ef9470e6"/>
  </ds:schemaRefs>
</ds:datastoreItem>
</file>

<file path=customXml/itemProps2.xml><?xml version="1.0" encoding="utf-8"?>
<ds:datastoreItem xmlns:ds="http://schemas.openxmlformats.org/officeDocument/2006/customXml" ds:itemID="{2033D0CA-11FA-4122-AD0B-97C80CB92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EF2C3C-F15C-44EF-A119-4EBEE4420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daf2857-34a0-4271-9efd-53feeda81814"/>
    <ds:schemaRef ds:uri="eaa6d935-851e-4683-8fb3-4830ef9470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</Words>
  <Application>Microsoft Office PowerPoint</Application>
  <PresentationFormat>Экран (16:9)</PresentationFormat>
  <Paragraphs>5</Paragraphs>
  <Slides>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Wingdings</vt:lpstr>
      <vt:lpstr>Times New Roman</vt:lpstr>
      <vt:lpstr>Roboto</vt:lpstr>
      <vt:lpstr>Courier New</vt:lpstr>
      <vt:lpstr>1_Info_Sapiens_0.1</vt:lpstr>
      <vt:lpstr>think-cell Folie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report</dc:title>
  <dc:subject>Version 1 – 2015</dc:subject>
  <dc:creator/>
  <cp:keywords>PowerPoint; slide gallery</cp:keywords>
  <cp:lastModifiedBy/>
  <cp:revision>1</cp:revision>
  <dcterms:created xsi:type="dcterms:W3CDTF">2015-04-20T09:03:22Z</dcterms:created>
  <dcterms:modified xsi:type="dcterms:W3CDTF">2019-06-27T14:35:39Z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s">
    <vt:lpwstr>97;#Not applicable|457da623-78f9-49de-8564-b1618c49ba59</vt:lpwstr>
  </property>
  <property fmtid="{D5CDD505-2E9C-101B-9397-08002B2CF9AE}" pid="3" name="Countries">
    <vt:lpwstr>69;#Global|3eaca359-c4b3-4b51-a927-e9852da92384</vt:lpwstr>
  </property>
  <property fmtid="{D5CDD505-2E9C-101B-9397-08002B2CF9AE}" pid="4" name="TaxKeyword">
    <vt:lpwstr>1781;#PowerPoint|50a0b034-169b-4062-b9b1-f0dd9c5b2843;#502;#slide gallery|fa6e0ad1-8c10-43e4-af9b-445124adfdc8</vt:lpwstr>
  </property>
  <property fmtid="{D5CDD505-2E9C-101B-9397-08002B2CF9AE}" pid="5" name="Solutions">
    <vt:lpwstr>64;#Not applicable|15480a47-f0f1-4795-a643-bf3b2e95805c</vt:lpwstr>
  </property>
  <property fmtid="{D5CDD505-2E9C-101B-9397-08002B2CF9AE}" pid="6" name="ContentTypeId">
    <vt:lpwstr>0x010100D9151DFF91B0A44197B29C020F8C642F</vt:lpwstr>
  </property>
  <property fmtid="{D5CDD505-2E9C-101B-9397-08002B2CF9AE}" pid="7" name="GfK sector">
    <vt:lpwstr>68;#Cross Sector|d51dcd69-a6f7-4fb6-bc11-144a9da6fd82</vt:lpwstr>
  </property>
  <property fmtid="{D5CDD505-2E9C-101B-9397-08002B2CF9AE}" pid="8" name="Support Services">
    <vt:lpwstr>25;#Corporate Design Guidelines|1cd61861-7629-4907-97f6-83d66b33e039</vt:lpwstr>
  </property>
  <property fmtid="{D5CDD505-2E9C-101B-9397-08002B2CF9AE}" pid="9" name="Languages">
    <vt:lpwstr>73;#English|914398da-6a81-430b-8d1c-6a7bd1227f71</vt:lpwstr>
  </property>
  <property fmtid="{D5CDD505-2E9C-101B-9397-08002B2CF9AE}" pid="10" name="Industries">
    <vt:lpwstr>57;#Not applicable|1b0d69d1-6137-41de-9ae5-e5925610d8cb</vt:lpwstr>
  </property>
  <property fmtid="{D5CDD505-2E9C-101B-9397-08002B2CF9AE}" pid="11" name="Methodology">
    <vt:lpwstr/>
  </property>
</Properties>
</file>