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autoCompressPictures="0">
  <p:sldMasterIdLst>
    <p:sldMasterId id="2147483699" r:id="rId4"/>
    <p:sldMasterId id="2147483703" r:id="rId5"/>
    <p:sldMasterId id="2147483708" r:id="rId6"/>
  </p:sldMasterIdLst>
  <p:notesMasterIdLst>
    <p:notesMasterId r:id="rId15"/>
  </p:notesMasterIdLst>
  <p:handoutMasterIdLst>
    <p:handoutMasterId r:id="rId16"/>
  </p:handoutMasterIdLst>
  <p:sldIdLst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</p:sldIdLst>
  <p:sldSz cx="9144000" cy="5143500" type="screen16x9"/>
  <p:notesSz cx="6797675" cy="9872663"/>
  <p:embeddedFontLst>
    <p:embeddedFont>
      <p:font typeface="Roboto" panose="020B0604020202020204" charset="0"/>
      <p:regular r:id="rId17"/>
      <p:bold r:id="rId18"/>
      <p:italic r:id="rId19"/>
      <p:boldItalic r:id="rId20"/>
    </p:embeddedFont>
  </p:embeddedFontLst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Вступ" id="{92FB0B50-2C88-4573-BB8F-5C2D2773CFE6}">
          <p14:sldIdLst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981">
          <p15:clr>
            <a:srgbClr val="A4A3A4"/>
          </p15:clr>
        </p15:guide>
        <p15:guide id="2" orient="horz" pos="3026">
          <p15:clr>
            <a:srgbClr val="A4A3A4"/>
          </p15:clr>
        </p15:guide>
        <p15:guide id="3" orient="horz" pos="3117">
          <p15:clr>
            <a:srgbClr val="A4A3A4"/>
          </p15:clr>
        </p15:guide>
        <p15:guide id="4" orient="horz" pos="577">
          <p15:clr>
            <a:srgbClr val="A4A3A4"/>
          </p15:clr>
        </p15:guide>
        <p15:guide id="5" orient="horz" pos="2527">
          <p15:clr>
            <a:srgbClr val="A4A3A4"/>
          </p15:clr>
        </p15:guide>
        <p15:guide id="6" orient="horz" pos="2119">
          <p15:clr>
            <a:srgbClr val="A4A3A4"/>
          </p15:clr>
        </p15:guide>
        <p15:guide id="7" orient="horz" pos="2028">
          <p15:clr>
            <a:srgbClr val="A4A3A4"/>
          </p15:clr>
        </p15:guide>
        <p15:guide id="8" orient="horz" pos="486">
          <p15:clr>
            <a:srgbClr val="A4A3A4"/>
          </p15:clr>
        </p15:guide>
        <p15:guide id="9" orient="horz" pos="804">
          <p15:clr>
            <a:srgbClr val="A4A3A4"/>
          </p15:clr>
        </p15:guide>
        <p15:guide id="10" orient="horz" pos="123">
          <p15:clr>
            <a:srgbClr val="A4A3A4"/>
          </p15:clr>
        </p15:guide>
        <p15:guide id="11" orient="horz" pos="1121">
          <p15:clr>
            <a:srgbClr val="A4A3A4"/>
          </p15:clr>
        </p15:guide>
        <p15:guide id="12" orient="horz" pos="1620">
          <p15:clr>
            <a:srgbClr val="A4A3A4"/>
          </p15:clr>
        </p15:guide>
        <p15:guide id="13" orient="horz" pos="1529">
          <p15:clr>
            <a:srgbClr val="A4A3A4"/>
          </p15:clr>
        </p15:guide>
        <p15:guide id="14" orient="horz" pos="1030">
          <p15:clr>
            <a:srgbClr val="A4A3A4"/>
          </p15:clr>
        </p15:guide>
        <p15:guide id="15" orient="horz" pos="894">
          <p15:clr>
            <a:srgbClr val="A4A3A4"/>
          </p15:clr>
        </p15:guide>
        <p15:guide id="16" orient="horz" pos="2618">
          <p15:clr>
            <a:srgbClr val="A4A3A4"/>
          </p15:clr>
        </p15:guide>
        <p15:guide id="17" pos="4740">
          <p15:clr>
            <a:srgbClr val="A4A3A4"/>
          </p15:clr>
        </p15:guide>
        <p15:guide id="18" pos="2018">
          <p15:clr>
            <a:srgbClr val="A4A3A4"/>
          </p15:clr>
        </p15:guide>
        <p15:guide id="19" pos="1111">
          <p15:clr>
            <a:srgbClr val="A4A3A4"/>
          </p15:clr>
        </p15:guide>
        <p15:guide id="20" pos="204">
          <p15:clr>
            <a:srgbClr val="A4A3A4"/>
          </p15:clr>
        </p15:guide>
        <p15:guide id="21" pos="5556">
          <p15:clr>
            <a:srgbClr val="A4A3A4"/>
          </p15:clr>
        </p15:guide>
        <p15:guide id="22" pos="1927">
          <p15:clr>
            <a:srgbClr val="A4A3A4"/>
          </p15:clr>
        </p15:guide>
        <p15:guide id="23" pos="2835">
          <p15:clr>
            <a:srgbClr val="A4A3A4"/>
          </p15:clr>
        </p15:guide>
        <p15:guide id="24" pos="3833">
          <p15:clr>
            <a:srgbClr val="A4A3A4"/>
          </p15:clr>
        </p15:guide>
        <p15:guide id="25" pos="4649">
          <p15:clr>
            <a:srgbClr val="A4A3A4"/>
          </p15:clr>
        </p15:guide>
        <p15:guide id="26" pos="3742">
          <p15:clr>
            <a:srgbClr val="A4A3A4"/>
          </p15:clr>
        </p15:guide>
        <p15:guide id="27" pos="1020">
          <p15:clr>
            <a:srgbClr val="A4A3A4"/>
          </p15:clr>
        </p15:guide>
        <p15:guide id="28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5938">
          <p15:clr>
            <a:srgbClr val="A4A3A4"/>
          </p15:clr>
        </p15:guide>
        <p15:guide id="2" orient="horz" pos="495">
          <p15:clr>
            <a:srgbClr val="A4A3A4"/>
          </p15:clr>
        </p15:guide>
        <p15:guide id="3" pos="281">
          <p15:clr>
            <a:srgbClr val="A4A3A4"/>
          </p15:clr>
        </p15:guide>
        <p15:guide id="4" pos="40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C115FB49-3FBE-41CF-8DFC-A938FE5134F0}">
  <a:tblStyle styleId="{C115FB49-3FBE-41CF-8DFC-A938FE5134F0}" styleName="GfK Group Tabe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6350" cmpd="sng">
              <a:solidFill>
                <a:schemeClr val="lt2"/>
              </a:solidFill>
              <a:prstDash val="dash"/>
            </a:ln>
          </a:top>
          <a:bottom>
            <a:ln w="6350" cmpd="sng">
              <a:solidFill>
                <a:schemeClr val="lt2"/>
              </a:solidFill>
              <a:prstDash val="dash"/>
            </a:ln>
          </a:bottom>
          <a:insideH>
            <a:ln w="6350" cmpd="sng">
              <a:solidFill>
                <a:schemeClr val="lt2"/>
              </a:solidFill>
              <a:prstDash val="dash"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V>
      <a:tcStyle>
        <a:tcBdr/>
        <a:fill>
          <a:solidFill>
            <a:srgbClr val="E8E7E6"/>
          </a:solidFill>
        </a:fill>
      </a:tcStyle>
    </a:band1V>
    <a:lastCol>
      <a:tcStyle>
        <a:tcBdr/>
        <a:fill>
          <a:solidFill>
            <a:srgbClr val="E8E7E6"/>
          </a:solidFill>
        </a:fill>
      </a:tcStyle>
    </a:lastCol>
    <a:firstCol>
      <a:tcStyle>
        <a:tcBdr/>
        <a:fill>
          <a:solidFill>
            <a:srgbClr val="E8E7E6"/>
          </a:solidFill>
        </a:fill>
      </a:tcStyle>
    </a:firstCol>
    <a:lastRow>
      <a:tcTxStyle b="on"/>
      <a:tcStyle>
        <a:tcBdr>
          <a:top>
            <a:ln w="9525" cmpd="sng">
              <a:solidFill>
                <a:schemeClr val="dk1"/>
              </a:solidFill>
            </a:ln>
          </a:top>
          <a:bottom>
            <a:ln w="9525" cmpd="sng">
              <a:solidFill>
                <a:schemeClr val="dk1"/>
              </a:solidFill>
            </a:ln>
          </a:bottom>
        </a:tcBdr>
      </a:tcStyle>
    </a:lastRow>
    <a:firstRow>
      <a:tcTxStyle b="on"/>
      <a:tcStyle>
        <a:tcBdr>
          <a:top>
            <a:ln>
              <a:noFill/>
            </a:ln>
          </a:top>
          <a:bottom>
            <a:ln w="9525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00" autoAdjust="0"/>
    <p:restoredTop sz="98225" autoAdjust="0"/>
  </p:normalViewPr>
  <p:slideViewPr>
    <p:cSldViewPr showGuides="1">
      <p:cViewPr>
        <p:scale>
          <a:sx n="163" d="100"/>
          <a:sy n="163" d="100"/>
        </p:scale>
        <p:origin x="450" y="666"/>
      </p:cViewPr>
      <p:guideLst>
        <p:guide orient="horz" pos="2981"/>
        <p:guide orient="horz" pos="577"/>
        <p:guide orient="horz" pos="2527"/>
        <p:guide orient="horz" pos="2119"/>
        <p:guide orient="horz" pos="486"/>
        <p:guide orient="horz" pos="804"/>
        <p:guide orient="horz" pos="123"/>
        <p:guide orient="horz" pos="2845"/>
        <p:guide orient="horz" pos="1892"/>
        <p:guide orient="horz" pos="2300"/>
        <p:guide orient="horz" pos="1030"/>
        <p:guide orient="horz" pos="894"/>
        <p:guide orient="horz" pos="2754"/>
        <p:guide pos="4740"/>
        <p:guide pos="2018"/>
        <p:guide pos="1111"/>
        <p:guide pos="204"/>
        <p:guide pos="5556"/>
        <p:guide pos="1927"/>
        <p:guide pos="2835"/>
        <p:guide pos="3833"/>
        <p:guide pos="4649"/>
        <p:guide pos="3742"/>
        <p:guide pos="1020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768"/>
    </p:cViewPr>
  </p:sorterViewPr>
  <p:notesViewPr>
    <p:cSldViewPr showGuides="1">
      <p:cViewPr varScale="1">
        <p:scale>
          <a:sx n="79" d="100"/>
          <a:sy n="79" d="100"/>
        </p:scale>
        <p:origin x="-3984" y="-96"/>
      </p:cViewPr>
      <p:guideLst>
        <p:guide orient="horz" pos="5906"/>
        <p:guide orient="horz" pos="492"/>
        <p:guide pos="281"/>
        <p:guide pos="400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font" Target="fonts/font2.fntdata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2.xlsx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3.xlsx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4.xlsx"/><Relationship Id="rId1" Type="http://schemas.openxmlformats.org/officeDocument/2006/relationships/themeOverride" Target="../theme/themeOverride24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396AB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Sheet1!$A$2:$A$20</c:f>
              <c:strCache>
                <c:ptCount val="1"/>
                <c:pt idx="0">
                  <c:v>Голос (Святослав Вакарчук)</c:v>
                </c:pt>
              </c:strCache>
            </c:strRef>
          </c:cat>
          <c:val>
            <c:numRef>
              <c:f>Sheet1!$B$2:$B$20</c:f>
              <c:numCache>
                <c:formatCode>0.00%</c:formatCode>
                <c:ptCount val="19"/>
                <c:pt idx="0">
                  <c:v>0.251</c:v>
                </c:pt>
                <c:pt idx="1">
                  <c:v>0.17599999999999999</c:v>
                </c:pt>
                <c:pt idx="2">
                  <c:v>0.11899999999999999</c:v>
                </c:pt>
                <c:pt idx="3">
                  <c:v>5.8999999999999997E-2</c:v>
                </c:pt>
                <c:pt idx="4">
                  <c:v>0.04</c:v>
                </c:pt>
                <c:pt idx="5">
                  <c:v>2.5000000000000001E-2</c:v>
                </c:pt>
                <c:pt idx="6">
                  <c:v>1.9E-2</c:v>
                </c:pt>
                <c:pt idx="7">
                  <c:v>1.2E-2</c:v>
                </c:pt>
                <c:pt idx="8">
                  <c:v>0.01</c:v>
                </c:pt>
                <c:pt idx="9">
                  <c:v>0.01</c:v>
                </c:pt>
                <c:pt idx="10">
                  <c:v>5.0000000000000001E-3</c:v>
                </c:pt>
                <c:pt idx="11">
                  <c:v>3.0000000000000001E-3</c:v>
                </c:pt>
                <c:pt idx="12">
                  <c:v>3.0000000000000001E-3</c:v>
                </c:pt>
                <c:pt idx="13">
                  <c:v>3.0000000000000001E-3</c:v>
                </c:pt>
                <c:pt idx="14">
                  <c:v>2E-3</c:v>
                </c:pt>
                <c:pt idx="15">
                  <c:v>2.1999999999999999E-2</c:v>
                </c:pt>
                <c:pt idx="16">
                  <c:v>0.21</c:v>
                </c:pt>
                <c:pt idx="17">
                  <c:v>2.9000000000000001E-2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45424640"/>
        <c:axId val="45426176"/>
      </c:barChart>
      <c:catAx>
        <c:axId val="45424640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426176"/>
        <c:crosses val="autoZero"/>
        <c:auto val="1"/>
        <c:lblAlgn val="ctr"/>
        <c:lblOffset val="100"/>
        <c:noMultiLvlLbl val="0"/>
      </c:catAx>
      <c:valAx>
        <c:axId val="45426176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45424640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79520777129914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92242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Lbls>
            <c:dLbl>
              <c:idx val="8"/>
              <c:layout>
                <c:manualLayout>
                  <c:x val="-1.948240018261298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5.844720054783895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Рущишин Ярослав (Голос)</c:v>
                </c:pt>
                <c:pt idx="1">
                  <c:v>Юринець Оксана (Самовисування)</c:v>
                </c:pt>
                <c:pt idx="2">
                  <c:v>Стецьків Тарас (Громадянська позиція)</c:v>
                </c:pt>
                <c:pt idx="3">
                  <c:v>Фединяк Роман (Слуга народу)</c:v>
                </c:pt>
                <c:pt idx="4">
                  <c:v>Шевців Андрій  (Самопоміч)</c:v>
                </c:pt>
                <c:pt idx="5">
                  <c:v>Ніцой Лариса  (Народний Рух України)</c:v>
                </c:pt>
                <c:pt idx="6">
                  <c:v>Інший кандидат (кандидати, що набрали менше 1% голосів)</c:v>
                </c:pt>
                <c:pt idx="7">
                  <c:v>Зіпсували би бюлетень\Лишили б бюлетень пустим</c:v>
                </c:pt>
                <c:pt idx="8">
                  <c:v>Ще не вирішили</c:v>
                </c:pt>
                <c:pt idx="9">
                  <c:v>Не знаю\Відмова</c:v>
                </c:pt>
                <c:pt idx="10">
                  <c:v>Не підете на вибори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0.126</c:v>
                </c:pt>
                <c:pt idx="1">
                  <c:v>7.2999999999999995E-2</c:v>
                </c:pt>
                <c:pt idx="2">
                  <c:v>5.0999999999999997E-2</c:v>
                </c:pt>
                <c:pt idx="3">
                  <c:v>3.7999999999999999E-2</c:v>
                </c:pt>
                <c:pt idx="4">
                  <c:v>2.1999999999999999E-2</c:v>
                </c:pt>
                <c:pt idx="5">
                  <c:v>1.4999999999999999E-2</c:v>
                </c:pt>
                <c:pt idx="6">
                  <c:v>2.8000000000000001E-2</c:v>
                </c:pt>
                <c:pt idx="7">
                  <c:v>0.01</c:v>
                </c:pt>
                <c:pt idx="8">
                  <c:v>0.503</c:v>
                </c:pt>
                <c:pt idx="9" formatCode="0%">
                  <c:v>7.0000000000000007E-2</c:v>
                </c:pt>
                <c:pt idx="10">
                  <c:v>6.2E-2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69614592"/>
        <c:axId val="69620480"/>
      </c:barChart>
      <c:catAx>
        <c:axId val="69614592"/>
        <c:scaling>
          <c:orientation val="maxMin"/>
        </c:scaling>
        <c:delete val="0"/>
        <c:axPos val="l"/>
        <c:numFmt formatCode="s\t\a\nd\a\rd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/>
            </a:pPr>
            <a:endParaRPr lang="ru-RU"/>
          </a:p>
        </c:txPr>
        <c:crossAx val="69620480"/>
        <c:crosses val="autoZero"/>
        <c:auto val="1"/>
        <c:lblAlgn val="ctr"/>
        <c:lblOffset val="100"/>
        <c:noMultiLvlLbl val="0"/>
      </c:catAx>
      <c:valAx>
        <c:axId val="69620480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69614592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19742155993073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E1974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</c:numCache>
            </c:numRef>
          </c:cat>
          <c:val>
            <c:numRef>
              <c:f>Sheet1!$B$2:$B$12</c:f>
              <c:numCache>
                <c:formatCode>0.0%</c:formatCode>
                <c:ptCount val="11"/>
                <c:pt idx="0">
                  <c:v>0.34699999999999998</c:v>
                </c:pt>
                <c:pt idx="1">
                  <c:v>0.20100000000000001</c:v>
                </c:pt>
                <c:pt idx="2">
                  <c:v>0.14099999999999999</c:v>
                </c:pt>
                <c:pt idx="3">
                  <c:v>0.104</c:v>
                </c:pt>
                <c:pt idx="4">
                  <c:v>0.06</c:v>
                </c:pt>
                <c:pt idx="5">
                  <c:v>4.1000000000000002E-2</c:v>
                </c:pt>
                <c:pt idx="6">
                  <c:v>7.8E-2</c:v>
                </c:pt>
                <c:pt idx="7">
                  <c:v>2.8000000000000001E-2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70937216"/>
        <c:axId val="70943104"/>
      </c:barChart>
      <c:catAx>
        <c:axId val="70937216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70943104"/>
        <c:crosses val="autoZero"/>
        <c:auto val="1"/>
        <c:lblAlgn val="ctr"/>
        <c:lblOffset val="100"/>
        <c:noMultiLvlLbl val="0"/>
      </c:catAx>
      <c:valAx>
        <c:axId val="70943104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70937216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396AB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Lbls>
            <c:dLbl>
              <c:idx val="8"/>
              <c:layout>
                <c:manualLayout>
                  <c:x val="-2.1430640200874283E-2"/>
                  <c:y val="-1.1784520116178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7.79296007304519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"/>
                <c:pt idx="0">
                  <c:v>Голос (Святослав Вакарчук)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0.13500000000000001</c:v>
                </c:pt>
                <c:pt idx="1">
                  <c:v>7.8E-2</c:v>
                </c:pt>
                <c:pt idx="2">
                  <c:v>5.5E-2</c:v>
                </c:pt>
                <c:pt idx="3">
                  <c:v>4.1000000000000002E-2</c:v>
                </c:pt>
                <c:pt idx="4">
                  <c:v>2.3E-2</c:v>
                </c:pt>
                <c:pt idx="5">
                  <c:v>1.6E-2</c:v>
                </c:pt>
                <c:pt idx="6">
                  <c:v>0.03</c:v>
                </c:pt>
                <c:pt idx="7">
                  <c:v>1.0999999999999999E-2</c:v>
                </c:pt>
                <c:pt idx="8" formatCode="0%">
                  <c:v>0.53700000000000003</c:v>
                </c:pt>
                <c:pt idx="9" formatCode="0%">
                  <c:v>7.4999999999999997E-2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69563136"/>
        <c:axId val="69564672"/>
      </c:barChart>
      <c:catAx>
        <c:axId val="69563136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69564672"/>
        <c:crosses val="autoZero"/>
        <c:auto val="1"/>
        <c:lblAlgn val="ctr"/>
        <c:lblOffset val="100"/>
        <c:noMultiLvlLbl val="0"/>
      </c:catAx>
      <c:valAx>
        <c:axId val="69564672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69563136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79520777129914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92242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Sheet1!$A$2:$A$17</c:f>
              <c:strCache>
                <c:ptCount val="16"/>
                <c:pt idx="0">
                  <c:v>Голос (С. Вакарчук)</c:v>
                </c:pt>
                <c:pt idx="1">
                  <c:v>Європейська Солідарність (П. Порошенко)</c:v>
                </c:pt>
                <c:pt idx="2">
                  <c:v>Слуга народу (Д. Разумков)</c:v>
                </c:pt>
                <c:pt idx="3">
                  <c:v>Самопоміч (А. Садовий)</c:v>
                </c:pt>
                <c:pt idx="4">
                  <c:v>Батьківщина (Ю.Тимошенко)</c:v>
                </c:pt>
                <c:pt idx="5">
                  <c:v>Громадянська позиція (А. Гриценко)</c:v>
                </c:pt>
                <c:pt idx="6">
                  <c:v>Радикальна партія Олега Ляшка</c:v>
                </c:pt>
                <c:pt idx="7">
                  <c:v>Свобода (О. Тягнибок, А. Білецький, Д. Ярош)</c:v>
                </c:pt>
                <c:pt idx="8">
                  <c:v>Сила і Честь  (І. Смешко)</c:v>
                </c:pt>
                <c:pt idx="9">
                  <c:v>Українська стратегія Гройсмана</c:v>
                </c:pt>
                <c:pt idx="10">
                  <c:v>Опозиційна платформа–'За життя' (Ю.Бойко,В.Рабінович)</c:v>
                </c:pt>
                <c:pt idx="11">
                  <c:v>Інша партія</c:v>
                </c:pt>
                <c:pt idx="12">
                  <c:v>Зіпсували би бюлетень\Лишили б бюлетень пустим</c:v>
                </c:pt>
                <c:pt idx="13">
                  <c:v>Ще не вирішили</c:v>
                </c:pt>
                <c:pt idx="14">
                  <c:v>Не знаю\Відмова</c:v>
                </c:pt>
                <c:pt idx="15">
                  <c:v>Не голосували б</c:v>
                </c:pt>
              </c:strCache>
            </c:strRef>
          </c:cat>
          <c:val>
            <c:numRef>
              <c:f>Sheet1!$B$2:$B$17</c:f>
              <c:numCache>
                <c:formatCode>0.0%</c:formatCode>
                <c:ptCount val="16"/>
                <c:pt idx="0">
                  <c:v>0.187</c:v>
                </c:pt>
                <c:pt idx="1">
                  <c:v>0.17100000000000001</c:v>
                </c:pt>
                <c:pt idx="2">
                  <c:v>0.13800000000000001</c:v>
                </c:pt>
                <c:pt idx="3">
                  <c:v>3.6999999999999998E-2</c:v>
                </c:pt>
                <c:pt idx="4">
                  <c:v>3.6999999999999998E-2</c:v>
                </c:pt>
                <c:pt idx="5">
                  <c:v>2.4E-2</c:v>
                </c:pt>
                <c:pt idx="6">
                  <c:v>2.1999999999999999E-2</c:v>
                </c:pt>
                <c:pt idx="7">
                  <c:v>1.9E-2</c:v>
                </c:pt>
                <c:pt idx="8">
                  <c:v>8.9999999999999993E-3</c:v>
                </c:pt>
                <c:pt idx="9">
                  <c:v>6.0000000000000001E-3</c:v>
                </c:pt>
                <c:pt idx="10">
                  <c:v>4.0000000000000001E-3</c:v>
                </c:pt>
                <c:pt idx="11">
                  <c:v>4.0000000000000001E-3</c:v>
                </c:pt>
                <c:pt idx="12">
                  <c:v>8.9999999999999993E-3</c:v>
                </c:pt>
                <c:pt idx="13">
                  <c:v>0.245</c:v>
                </c:pt>
                <c:pt idx="14">
                  <c:v>0.04</c:v>
                </c:pt>
                <c:pt idx="15">
                  <c:v>4.8000000000000001E-2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69721088"/>
        <c:axId val="69726976"/>
      </c:barChart>
      <c:catAx>
        <c:axId val="69721088"/>
        <c:scaling>
          <c:orientation val="maxMin"/>
        </c:scaling>
        <c:delete val="0"/>
        <c:axPos val="l"/>
        <c:numFmt formatCode="s\t\a\nd\a\rd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/>
            </a:pPr>
            <a:endParaRPr lang="ru-RU"/>
          </a:p>
        </c:txPr>
        <c:crossAx val="69726976"/>
        <c:crosses val="autoZero"/>
        <c:auto val="1"/>
        <c:lblAlgn val="ctr"/>
        <c:lblOffset val="100"/>
        <c:noMultiLvlLbl val="0"/>
      </c:catAx>
      <c:valAx>
        <c:axId val="69726976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69721088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19742155993073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E1974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Sheet1!$A$2:$A$17</c:f>
              <c:numCache>
                <c:formatCode>General</c:formatCode>
                <c:ptCount val="16"/>
              </c:numCache>
            </c:numRef>
          </c:cat>
          <c:val>
            <c:numRef>
              <c:f>Sheet1!$B$2:$B$17</c:f>
              <c:numCache>
                <c:formatCode>0.0%</c:formatCode>
                <c:ptCount val="16"/>
                <c:pt idx="0">
                  <c:v>0.28100000000000003</c:v>
                </c:pt>
                <c:pt idx="1">
                  <c:v>0.25600000000000001</c:v>
                </c:pt>
                <c:pt idx="2">
                  <c:v>0.20599999999999999</c:v>
                </c:pt>
                <c:pt idx="3">
                  <c:v>5.6000000000000001E-2</c:v>
                </c:pt>
                <c:pt idx="4">
                  <c:v>5.5E-2</c:v>
                </c:pt>
                <c:pt idx="5">
                  <c:v>3.5999999999999997E-2</c:v>
                </c:pt>
                <c:pt idx="6">
                  <c:v>3.3000000000000002E-2</c:v>
                </c:pt>
                <c:pt idx="7">
                  <c:v>2.8000000000000001E-2</c:v>
                </c:pt>
                <c:pt idx="8">
                  <c:v>1.4E-2</c:v>
                </c:pt>
                <c:pt idx="9">
                  <c:v>8.9999999999999993E-3</c:v>
                </c:pt>
                <c:pt idx="10">
                  <c:v>7.0000000000000001E-3</c:v>
                </c:pt>
                <c:pt idx="11">
                  <c:v>7.0000000000000001E-3</c:v>
                </c:pt>
                <c:pt idx="12">
                  <c:v>1.2999999999999999E-2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69759744"/>
        <c:axId val="69761280"/>
      </c:barChart>
      <c:catAx>
        <c:axId val="6975974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69761280"/>
        <c:crosses val="autoZero"/>
        <c:auto val="1"/>
        <c:lblAlgn val="ctr"/>
        <c:lblOffset val="100"/>
        <c:noMultiLvlLbl val="0"/>
      </c:catAx>
      <c:valAx>
        <c:axId val="69761280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69759744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396AB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Sheet1!$A$2:$A$17</c:f>
              <c:strCache>
                <c:ptCount val="1"/>
                <c:pt idx="0">
                  <c:v>Голос (Святослав Вакарчук)</c:v>
                </c:pt>
              </c:strCache>
            </c:strRef>
          </c:cat>
          <c:val>
            <c:numRef>
              <c:f>Sheet1!$B$2:$B$17</c:f>
              <c:numCache>
                <c:formatCode>0.0%</c:formatCode>
                <c:ptCount val="16"/>
                <c:pt idx="0">
                  <c:v>0.19700000000000001</c:v>
                </c:pt>
                <c:pt idx="1">
                  <c:v>0.17899999999999999</c:v>
                </c:pt>
                <c:pt idx="2">
                  <c:v>0.14399999999999999</c:v>
                </c:pt>
                <c:pt idx="3">
                  <c:v>3.9E-2</c:v>
                </c:pt>
                <c:pt idx="4">
                  <c:v>3.7999999999999999E-2</c:v>
                </c:pt>
                <c:pt idx="5">
                  <c:v>2.5000000000000001E-2</c:v>
                </c:pt>
                <c:pt idx="6">
                  <c:v>2.3E-2</c:v>
                </c:pt>
                <c:pt idx="7">
                  <c:v>1.9E-2</c:v>
                </c:pt>
                <c:pt idx="8">
                  <c:v>0.01</c:v>
                </c:pt>
                <c:pt idx="9">
                  <c:v>7.0000000000000001E-3</c:v>
                </c:pt>
                <c:pt idx="10">
                  <c:v>5.0000000000000001E-3</c:v>
                </c:pt>
                <c:pt idx="11">
                  <c:v>5.0000000000000001E-3</c:v>
                </c:pt>
                <c:pt idx="12">
                  <c:v>8.9999999999999993E-3</c:v>
                </c:pt>
                <c:pt idx="13">
                  <c:v>0.25800000000000001</c:v>
                </c:pt>
                <c:pt idx="14">
                  <c:v>4.2000000000000003E-2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72059904"/>
        <c:axId val="72065792"/>
      </c:barChart>
      <c:catAx>
        <c:axId val="7205990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72065792"/>
        <c:crosses val="autoZero"/>
        <c:auto val="1"/>
        <c:lblAlgn val="ctr"/>
        <c:lblOffset val="100"/>
        <c:noMultiLvlLbl val="0"/>
      </c:catAx>
      <c:valAx>
        <c:axId val="72065792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72059904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19742155993073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E1974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Sheet1!$A$2:$A$17</c:f>
              <c:numCache>
                <c:formatCode>General</c:formatCode>
                <c:ptCount val="16"/>
              </c:numCache>
            </c:numRef>
          </c:cat>
          <c:val>
            <c:numRef>
              <c:f>Sheet1!$B$2:$B$17</c:f>
              <c:numCache>
                <c:formatCode>0.0%</c:formatCode>
                <c:ptCount val="16"/>
                <c:pt idx="0">
                  <c:v>0.153</c:v>
                </c:pt>
                <c:pt idx="1">
                  <c:v>0.151</c:v>
                </c:pt>
                <c:pt idx="2">
                  <c:v>0.13300000000000001</c:v>
                </c:pt>
                <c:pt idx="3">
                  <c:v>0.114</c:v>
                </c:pt>
                <c:pt idx="4">
                  <c:v>8.1000000000000003E-2</c:v>
                </c:pt>
                <c:pt idx="5">
                  <c:v>6.4000000000000001E-2</c:v>
                </c:pt>
                <c:pt idx="6">
                  <c:v>5.0999999999999997E-2</c:v>
                </c:pt>
                <c:pt idx="7">
                  <c:v>4.4999999999999998E-2</c:v>
                </c:pt>
                <c:pt idx="8">
                  <c:v>0.04</c:v>
                </c:pt>
                <c:pt idx="9">
                  <c:v>2.8000000000000001E-2</c:v>
                </c:pt>
                <c:pt idx="10">
                  <c:v>2.8000000000000001E-2</c:v>
                </c:pt>
                <c:pt idx="11">
                  <c:v>8.4000000000000005E-2</c:v>
                </c:pt>
                <c:pt idx="12">
                  <c:v>2.8000000000000001E-2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72173824"/>
        <c:axId val="72179712"/>
      </c:barChart>
      <c:catAx>
        <c:axId val="7217382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72179712"/>
        <c:crosses val="autoZero"/>
        <c:auto val="1"/>
        <c:lblAlgn val="ctr"/>
        <c:lblOffset val="100"/>
        <c:noMultiLvlLbl val="0"/>
      </c:catAx>
      <c:valAx>
        <c:axId val="72179712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72173824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396AB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</c:dPt>
          <c:dLbls>
            <c:dLbl>
              <c:idx val="13"/>
              <c:layout>
                <c:manualLayout>
                  <c:x val="-2.5327120237396882E-2"/>
                  <c:y val="-7.856552952857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94824001826137E-3"/>
                  <c:y val="6.186262167604400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7.9877840748713236E-2"/>
                  <c:y val="0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Sheet1!$A$2:$A$17</c:f>
              <c:strCache>
                <c:ptCount val="1"/>
                <c:pt idx="0">
                  <c:v>Голос (Святослав Вакарчук)</c:v>
                </c:pt>
              </c:strCache>
            </c:strRef>
          </c:cat>
          <c:val>
            <c:numRef>
              <c:f>Sheet1!$B$2:$B$17</c:f>
              <c:numCache>
                <c:formatCode>0.0%</c:formatCode>
                <c:ptCount val="16"/>
                <c:pt idx="0">
                  <c:v>6.4000000000000001E-2</c:v>
                </c:pt>
                <c:pt idx="1">
                  <c:v>6.3E-2</c:v>
                </c:pt>
                <c:pt idx="2">
                  <c:v>5.6000000000000001E-2</c:v>
                </c:pt>
                <c:pt idx="3">
                  <c:v>4.8000000000000001E-2</c:v>
                </c:pt>
                <c:pt idx="4">
                  <c:v>3.4000000000000002E-2</c:v>
                </c:pt>
                <c:pt idx="5">
                  <c:v>2.7E-2</c:v>
                </c:pt>
                <c:pt idx="6">
                  <c:v>2.1000000000000001E-2</c:v>
                </c:pt>
                <c:pt idx="7">
                  <c:v>1.9E-2</c:v>
                </c:pt>
                <c:pt idx="8">
                  <c:v>1.7000000000000001E-2</c:v>
                </c:pt>
                <c:pt idx="9">
                  <c:v>1.2E-2</c:v>
                </c:pt>
                <c:pt idx="10">
                  <c:v>1.2E-2</c:v>
                </c:pt>
                <c:pt idx="11">
                  <c:v>3.5000000000000003E-2</c:v>
                </c:pt>
                <c:pt idx="12">
                  <c:v>1.2E-2</c:v>
                </c:pt>
                <c:pt idx="13">
                  <c:v>0.54300000000000004</c:v>
                </c:pt>
                <c:pt idx="14">
                  <c:v>3.6999999999999998E-2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72131328"/>
        <c:axId val="72132864"/>
      </c:barChart>
      <c:catAx>
        <c:axId val="72131328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72132864"/>
        <c:crosses val="autoZero"/>
        <c:auto val="1"/>
        <c:lblAlgn val="ctr"/>
        <c:lblOffset val="100"/>
        <c:noMultiLvlLbl val="0"/>
      </c:catAx>
      <c:valAx>
        <c:axId val="72132864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72131328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79520777129914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92242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1"/>
            <c:invertIfNegative val="0"/>
            <c:bubble3D val="0"/>
            <c:spPr>
              <a:solidFill>
                <a:srgbClr val="922428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922428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Lbls>
            <c:dLbl>
              <c:idx val="13"/>
              <c:layout>
                <c:manualLayout>
                  <c:x val="-2.14306402008742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8964800365225969E-3"/>
                  <c:y val="3.062755242365010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5.649896052957766E-2"/>
                  <c:y val="3.8896991578035636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Sheet1!$A$2:$A$17</c:f>
              <c:strCache>
                <c:ptCount val="16"/>
                <c:pt idx="0">
                  <c:v>Андрейко Віталій  (Голос)</c:v>
                </c:pt>
                <c:pt idx="1">
                  <c:v>Демчина Роман (Самовисування)</c:v>
                </c:pt>
                <c:pt idx="2">
                  <c:v>Бакунець Павло  (Самопоміч)</c:v>
                </c:pt>
                <c:pt idx="3">
                  <c:v>Самардак Ігор  (Європейська солідарність)</c:v>
                </c:pt>
                <c:pt idx="4">
                  <c:v>Дума Андрій  (Громадянська позиція)</c:v>
                </c:pt>
                <c:pt idx="5">
                  <c:v>Пекар Володимир  (Самовисування)</c:v>
                </c:pt>
                <c:pt idx="6">
                  <c:v>Шумський Андрій (Слуга народу)</c:v>
                </c:pt>
                <c:pt idx="7">
                  <c:v>Шот Петро  (Народний Рух України)</c:v>
                </c:pt>
                <c:pt idx="8">
                  <c:v>Ушарук Сергій (Самовисування)</c:v>
                </c:pt>
                <c:pt idx="9">
                  <c:v>Рибчинський Євген  (Батьківщина)</c:v>
                </c:pt>
                <c:pt idx="10">
                  <c:v>Зінько Микола (Свобода)</c:v>
                </c:pt>
                <c:pt idx="11">
                  <c:v>Інший кандидат (кандидати, що набрали менше 1% голосів)</c:v>
                </c:pt>
                <c:pt idx="12">
                  <c:v>Зіпсували би бюлетень\Лишили б бюлетень пустим</c:v>
                </c:pt>
                <c:pt idx="13">
                  <c:v>Ще не вирішили</c:v>
                </c:pt>
                <c:pt idx="14">
                  <c:v>Не знаю\Відмова</c:v>
                </c:pt>
                <c:pt idx="15">
                  <c:v>Не підете на вибори</c:v>
                </c:pt>
              </c:strCache>
            </c:strRef>
          </c:cat>
          <c:val>
            <c:numRef>
              <c:f>Sheet1!$B$2:$B$17</c:f>
              <c:numCache>
                <c:formatCode>0.0%</c:formatCode>
                <c:ptCount val="16"/>
                <c:pt idx="0">
                  <c:v>6.2E-2</c:v>
                </c:pt>
                <c:pt idx="1">
                  <c:v>6.0999999999999999E-2</c:v>
                </c:pt>
                <c:pt idx="2">
                  <c:v>5.2999999999999999E-2</c:v>
                </c:pt>
                <c:pt idx="3">
                  <c:v>4.5999999999999999E-2</c:v>
                </c:pt>
                <c:pt idx="4">
                  <c:v>3.3000000000000002E-2</c:v>
                </c:pt>
                <c:pt idx="5">
                  <c:v>2.5999999999999999E-2</c:v>
                </c:pt>
                <c:pt idx="6">
                  <c:v>2.1000000000000001E-2</c:v>
                </c:pt>
                <c:pt idx="7">
                  <c:v>1.7999999999999999E-2</c:v>
                </c:pt>
                <c:pt idx="8">
                  <c:v>1.6E-2</c:v>
                </c:pt>
                <c:pt idx="9">
                  <c:v>1.0999999999999999E-2</c:v>
                </c:pt>
                <c:pt idx="10">
                  <c:v>1.0999999999999999E-2</c:v>
                </c:pt>
                <c:pt idx="11">
                  <c:v>3.5000000000000003E-2</c:v>
                </c:pt>
                <c:pt idx="12">
                  <c:v>1.2E-2</c:v>
                </c:pt>
                <c:pt idx="13">
                  <c:v>0.52300000000000002</c:v>
                </c:pt>
                <c:pt idx="14">
                  <c:v>3.5999999999999997E-2</c:v>
                </c:pt>
                <c:pt idx="15">
                  <c:v>3.5999999999999997E-2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73621888"/>
        <c:axId val="73623424"/>
      </c:barChart>
      <c:catAx>
        <c:axId val="73621888"/>
        <c:scaling>
          <c:orientation val="maxMin"/>
        </c:scaling>
        <c:delete val="0"/>
        <c:axPos val="l"/>
        <c:numFmt formatCode="s\t\a\nd\a\rd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/>
            </a:pPr>
            <a:endParaRPr lang="ru-RU"/>
          </a:p>
        </c:txPr>
        <c:crossAx val="73623424"/>
        <c:crosses val="autoZero"/>
        <c:auto val="1"/>
        <c:lblAlgn val="ctr"/>
        <c:lblOffset val="100"/>
        <c:noMultiLvlLbl val="0"/>
      </c:catAx>
      <c:valAx>
        <c:axId val="73623424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73621888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79520777129914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92242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Sheet1!$A$2:$A$20</c:f>
              <c:strCache>
                <c:ptCount val="19"/>
                <c:pt idx="0">
                  <c:v>Голос (С. Вакарчук)</c:v>
                </c:pt>
                <c:pt idx="1">
                  <c:v>Європейська Солідарність (П. Порошенко)</c:v>
                </c:pt>
                <c:pt idx="2">
                  <c:v>Слуга народу (Д. Разумков)</c:v>
                </c:pt>
                <c:pt idx="3">
                  <c:v>Батьківщина (Ю.Тимошенко)</c:v>
                </c:pt>
                <c:pt idx="4">
                  <c:v>Громадянська позиція (А.Гриценко)</c:v>
                </c:pt>
                <c:pt idx="5">
                  <c:v>Свобода (О. Тягнибок, А. Білецький, Д. Ярош)</c:v>
                </c:pt>
                <c:pt idx="6">
                  <c:v>Радикальна партія Олега Ляшка </c:v>
                </c:pt>
                <c:pt idx="7">
                  <c:v>Самопоміч (А.Садовий)</c:v>
                </c:pt>
                <c:pt idx="8">
                  <c:v>Сила і Честь (І.Смешко)</c:v>
                </c:pt>
                <c:pt idx="9">
                  <c:v>Українська стратегія Гройсмана </c:v>
                </c:pt>
                <c:pt idx="10">
                  <c:v>Опозиційний блок (Є.Мураєв, О.Вілкул)</c:v>
                </c:pt>
                <c:pt idx="11">
                  <c:v>Опозиційна платформа-За життя (Ю.Бойко, В.Рабінович)</c:v>
                </c:pt>
                <c:pt idx="12">
                  <c:v>Аграрна партія України (М.Поплавський)</c:v>
                </c:pt>
                <c:pt idx="13">
                  <c:v>Партія Шарія </c:v>
                </c:pt>
                <c:pt idx="14">
                  <c:v>Сила Людей (О.Солонтай)</c:v>
                </c:pt>
                <c:pt idx="15">
                  <c:v>Зіпсували би бюлетень\Лишили б бюлетень пустим</c:v>
                </c:pt>
                <c:pt idx="16">
                  <c:v>Ще не вирішили</c:v>
                </c:pt>
                <c:pt idx="17">
                  <c:v>Не знаю\Відмова</c:v>
                </c:pt>
                <c:pt idx="18">
                  <c:v>Не голосували б</c:v>
                </c:pt>
              </c:strCache>
            </c:strRef>
          </c:cat>
          <c:val>
            <c:numRef>
              <c:f>Sheet1!$B$2:$B$20</c:f>
              <c:numCache>
                <c:formatCode>0.0%</c:formatCode>
                <c:ptCount val="19"/>
                <c:pt idx="0">
                  <c:v>0.19500000000000001</c:v>
                </c:pt>
                <c:pt idx="1">
                  <c:v>0.183</c:v>
                </c:pt>
                <c:pt idx="2">
                  <c:v>0.14599999999999999</c:v>
                </c:pt>
                <c:pt idx="3">
                  <c:v>9.4E-2</c:v>
                </c:pt>
                <c:pt idx="4">
                  <c:v>4.4999999999999998E-2</c:v>
                </c:pt>
                <c:pt idx="5">
                  <c:v>3.9E-2</c:v>
                </c:pt>
                <c:pt idx="6">
                  <c:v>2.7E-2</c:v>
                </c:pt>
                <c:pt idx="7">
                  <c:v>2.3E-2</c:v>
                </c:pt>
                <c:pt idx="8">
                  <c:v>1.2E-2</c:v>
                </c:pt>
                <c:pt idx="9">
                  <c:v>8.0000000000000002E-3</c:v>
                </c:pt>
                <c:pt idx="10">
                  <c:v>7.0000000000000001E-3</c:v>
                </c:pt>
                <c:pt idx="11">
                  <c:v>6.0000000000000001E-3</c:v>
                </c:pt>
                <c:pt idx="12">
                  <c:v>5.0000000000000001E-3</c:v>
                </c:pt>
                <c:pt idx="13">
                  <c:v>3.0000000000000001E-3</c:v>
                </c:pt>
                <c:pt idx="14">
                  <c:v>2E-3</c:v>
                </c:pt>
                <c:pt idx="15">
                  <c:v>0.02</c:v>
                </c:pt>
                <c:pt idx="16">
                  <c:v>0.128</c:v>
                </c:pt>
                <c:pt idx="17">
                  <c:v>0.04</c:v>
                </c:pt>
                <c:pt idx="18">
                  <c:v>1.6E-2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75111040"/>
        <c:axId val="75125120"/>
      </c:barChart>
      <c:catAx>
        <c:axId val="75111040"/>
        <c:scaling>
          <c:orientation val="maxMin"/>
        </c:scaling>
        <c:delete val="0"/>
        <c:axPos val="l"/>
        <c:numFmt formatCode="s\t\a\nd\a\rd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/>
            </a:pPr>
            <a:endParaRPr lang="ru-RU"/>
          </a:p>
        </c:txPr>
        <c:crossAx val="75125120"/>
        <c:crosses val="autoZero"/>
        <c:auto val="1"/>
        <c:lblAlgn val="ctr"/>
        <c:lblOffset val="100"/>
        <c:noMultiLvlLbl val="0"/>
      </c:catAx>
      <c:valAx>
        <c:axId val="75125120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75111040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19742155993073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E1974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Sheet1!$A$2:$A$20</c:f>
              <c:strCache>
                <c:ptCount val="19"/>
                <c:pt idx="0">
                  <c:v>Голос (Святослав Вакарчук)</c:v>
                </c:pt>
                <c:pt idx="1">
                  <c:v>Європейська Солідарність (Петро Порошенко)</c:v>
                </c:pt>
                <c:pt idx="2">
                  <c:v>Слуга народу (Дмитро Разумков)</c:v>
                </c:pt>
                <c:pt idx="3">
                  <c:v>Об’єднання 'Самопоміч' (Андрій Садовий)</c:v>
                </c:pt>
                <c:pt idx="4">
                  <c:v>'Громадянська позиція' (Анатолій Гриценко)</c:v>
                </c:pt>
                <c:pt idx="5">
                  <c:v>Сила і Честь  (Ігор Смешко)</c:v>
                </c:pt>
                <c:pt idx="6">
                  <c:v>Всеукраїнське об’єднання 'Батьківщина' (Юлія Тимошенко)</c:v>
                </c:pt>
                <c:pt idx="7">
                  <c:v>Всеукраїнське об’єднання 'Свобода' (Олег Тягнибок, Андрій Білецький, Дмитро Ярош)</c:v>
                </c:pt>
                <c:pt idx="8">
                  <c:v>Радикальна партія Олега Ляшка</c:v>
                </c:pt>
                <c:pt idx="9">
                  <c:v>Опозиційна платформа – 'За життя' (Юрій Бойко, Вадим Рабінович)</c:v>
                </c:pt>
                <c:pt idx="10">
                  <c:v>Українська стратегія Гройсмана</c:v>
                </c:pt>
                <c:pt idx="11">
                  <c:v>Опозиційний блок (Євген Мураєв, Олександр Вілкул)</c:v>
                </c:pt>
                <c:pt idx="12">
                  <c:v>Аграрна партія України (Михайло Поплавський)</c:v>
                </c:pt>
                <c:pt idx="13">
                  <c:v>Партія Шарія </c:v>
                </c:pt>
                <c:pt idx="14">
                  <c:v>Інша партія</c:v>
                </c:pt>
                <c:pt idx="15">
                  <c:v>Зіпсували би бюлетень\Лишили б бюлетень пустим</c:v>
                </c:pt>
                <c:pt idx="16">
                  <c:v>Ще не вирішили</c:v>
                </c:pt>
                <c:pt idx="17">
                  <c:v>Не знаю\Відмова відповідати</c:v>
                </c:pt>
                <c:pt idx="18">
                  <c:v>Не голосували б</c:v>
                </c:pt>
              </c:strCache>
            </c:strRef>
          </c:cat>
          <c:val>
            <c:numRef>
              <c:f>Sheet1!$B$2:$B$20</c:f>
              <c:numCache>
                <c:formatCode>0.0%</c:formatCode>
                <c:ptCount val="19"/>
                <c:pt idx="0">
                  <c:v>0.33</c:v>
                </c:pt>
                <c:pt idx="1">
                  <c:v>0.23100000000000001</c:v>
                </c:pt>
                <c:pt idx="2">
                  <c:v>0.156</c:v>
                </c:pt>
                <c:pt idx="3">
                  <c:v>7.6999999999999999E-2</c:v>
                </c:pt>
                <c:pt idx="4">
                  <c:v>5.2999999999999999E-2</c:v>
                </c:pt>
                <c:pt idx="5">
                  <c:v>3.3000000000000002E-2</c:v>
                </c:pt>
                <c:pt idx="6">
                  <c:v>2.5999999999999999E-2</c:v>
                </c:pt>
                <c:pt idx="7">
                  <c:v>1.6E-2</c:v>
                </c:pt>
                <c:pt idx="8">
                  <c:v>1.2999999999999999E-2</c:v>
                </c:pt>
                <c:pt idx="9">
                  <c:v>1.2999999999999999E-2</c:v>
                </c:pt>
                <c:pt idx="10">
                  <c:v>7.0000000000000001E-3</c:v>
                </c:pt>
                <c:pt idx="11">
                  <c:v>5.0000000000000001E-3</c:v>
                </c:pt>
                <c:pt idx="12">
                  <c:v>4.0000000000000001E-3</c:v>
                </c:pt>
                <c:pt idx="13">
                  <c:v>4.0000000000000001E-3</c:v>
                </c:pt>
                <c:pt idx="14">
                  <c:v>2E-3</c:v>
                </c:pt>
                <c:pt idx="15">
                  <c:v>2.9000000000000001E-2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45463424"/>
        <c:axId val="45464960"/>
      </c:barChart>
      <c:catAx>
        <c:axId val="45463424"/>
        <c:scaling>
          <c:orientation val="maxMin"/>
        </c:scaling>
        <c:delete val="1"/>
        <c:axPos val="l"/>
        <c:numFmt formatCode="s\t\a\nd\a\rd" sourceLinked="1"/>
        <c:majorTickMark val="none"/>
        <c:minorTickMark val="none"/>
        <c:tickLblPos val="nextTo"/>
        <c:crossAx val="45464960"/>
        <c:crosses val="autoZero"/>
        <c:auto val="1"/>
        <c:lblAlgn val="ctr"/>
        <c:lblOffset val="100"/>
        <c:noMultiLvlLbl val="0"/>
      </c:catAx>
      <c:valAx>
        <c:axId val="45464960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45463424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19742155993073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E1974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Sheet1!$A$2:$A$20</c:f>
              <c:strCache>
                <c:ptCount val="19"/>
                <c:pt idx="0">
                  <c:v>Голос (Святослав Вакарчук, Юлія Клименко, Кіра Рудик)</c:v>
                </c:pt>
                <c:pt idx="1">
                  <c:v>Європейська Солідарність (Петро Порошенко, Андрій Парубій, Ірина Геращенко, Мустафа Джемілєв)</c:v>
                </c:pt>
                <c:pt idx="2">
                  <c:v>Слуга Народу (Дмитро Разумков, Руслан Стефанчук, Ірина Венедіктова)</c:v>
                </c:pt>
                <c:pt idx="3">
                  <c:v>Всеукраїнське об’єднання "Батьківщина" (Юлія Тимошенко, Сергій Тарута, Валентин Наливайченко)</c:v>
                </c:pt>
                <c:pt idx="4">
                  <c:v>Громадянська позиція (Анатолій Гриценко, Дмитро Добродомов, Микола Томенко)</c:v>
                </c:pt>
                <c:pt idx="5">
                  <c:v>Всеукраїнське об’єднання "Свобода" (Олег Тягнибок, Андрій Білецький, Дмитро Ярош)</c:v>
                </c:pt>
                <c:pt idx="6">
                  <c:v>Радикальна партія Олега Ляшка (Олег Ляшко, Віктор Галасюк, Андрій Лозовий)</c:v>
                </c:pt>
                <c:pt idx="7">
                  <c:v>Об’єднання "Самопоміч" (Андрій Садовий, Ольга Квасніцька, Олександра Дрік, Оксана Сироїд)</c:v>
                </c:pt>
                <c:pt idx="8">
                  <c:v>Сила і Честь (Ігор Смешко, Олена Сотник, Рефат Чубаров)</c:v>
                </c:pt>
                <c:pt idx="9">
                  <c:v>Українська стратегія Гройсмана (Володимир Гройсман, Лілія Гриневич, Олександр Саєнко, Євген Нищук)</c:v>
                </c:pt>
                <c:pt idx="10">
                  <c:v>Опозиційний блок (Євгеній Мураєв, Олександр Вілкул, Геннадій Кернес, Геннадій Труханов)</c:v>
                </c:pt>
                <c:pt idx="11">
                  <c:v>Опозиційна платформа — За життя (Юрій Бойко, Вадим Рабінович, Віктор Медведчук)</c:v>
                </c:pt>
                <c:pt idx="12">
                  <c:v>Аграрна партія України (Михайло Поплавський, Ліля Бортич, Денис Марчук)</c:v>
                </c:pt>
                <c:pt idx="13">
                  <c:v>Партія Шарія (Анатолій Шарій, Ольга Бондаренко, Антоніна Бєлоглазова)</c:v>
                </c:pt>
                <c:pt idx="14">
                  <c:v>Сила Людей (Олександр Солонтай, Світлана Сова, Остап Єднак)</c:v>
                </c:pt>
                <c:pt idx="15">
                  <c:v>Зіпсували би бюлетень\Лишили б бюлетень пустим</c:v>
                </c:pt>
                <c:pt idx="16">
                  <c:v>Ще не вирішили</c:v>
                </c:pt>
                <c:pt idx="17">
                  <c:v>Не знаю\Відмова</c:v>
                </c:pt>
                <c:pt idx="18">
                  <c:v>Не голосували б</c:v>
                </c:pt>
              </c:strCache>
            </c:strRef>
          </c:cat>
          <c:val>
            <c:numRef>
              <c:f>Sheet1!$B$2:$B$20</c:f>
              <c:numCache>
                <c:formatCode>0.0%</c:formatCode>
                <c:ptCount val="19"/>
                <c:pt idx="0">
                  <c:v>0.23899999999999999</c:v>
                </c:pt>
                <c:pt idx="1">
                  <c:v>0.22500000000000001</c:v>
                </c:pt>
                <c:pt idx="2">
                  <c:v>0.17899999999999999</c:v>
                </c:pt>
                <c:pt idx="3">
                  <c:v>0.11600000000000001</c:v>
                </c:pt>
                <c:pt idx="4">
                  <c:v>5.5E-2</c:v>
                </c:pt>
                <c:pt idx="5">
                  <c:v>4.8000000000000001E-2</c:v>
                </c:pt>
                <c:pt idx="6">
                  <c:v>3.3000000000000002E-2</c:v>
                </c:pt>
                <c:pt idx="7">
                  <c:v>2.8000000000000001E-2</c:v>
                </c:pt>
                <c:pt idx="8">
                  <c:v>1.4E-2</c:v>
                </c:pt>
                <c:pt idx="9">
                  <c:v>0.01</c:v>
                </c:pt>
                <c:pt idx="10">
                  <c:v>8.0000000000000002E-3</c:v>
                </c:pt>
                <c:pt idx="11">
                  <c:v>8.0000000000000002E-3</c:v>
                </c:pt>
                <c:pt idx="12">
                  <c:v>6.0000000000000001E-3</c:v>
                </c:pt>
                <c:pt idx="13">
                  <c:v>4.0000000000000001E-3</c:v>
                </c:pt>
                <c:pt idx="14">
                  <c:v>2E-3</c:v>
                </c:pt>
                <c:pt idx="15">
                  <c:v>2.4E-2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73715072"/>
        <c:axId val="73716864"/>
      </c:barChart>
      <c:catAx>
        <c:axId val="7371507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73716864"/>
        <c:crosses val="autoZero"/>
        <c:auto val="1"/>
        <c:lblAlgn val="ctr"/>
        <c:lblOffset val="100"/>
        <c:noMultiLvlLbl val="0"/>
      </c:catAx>
      <c:valAx>
        <c:axId val="73716864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73715072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396AB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Sheet1!$A$2:$A$20</c:f>
              <c:strCache>
                <c:ptCount val="19"/>
                <c:pt idx="0">
                  <c:v>Голос (Святослав Вакарчук, Юлія Клименко, Кіра Рудик)</c:v>
                </c:pt>
                <c:pt idx="1">
                  <c:v>Європейська Солідарність (Петро Порошенко, Андрій Парубій, Ірина Геращенко, Мустафа Джемілєв)</c:v>
                </c:pt>
                <c:pt idx="2">
                  <c:v>Слуга Народу (Дмитро Разумков, Руслан Стефанчук, Ірина Венедіктова)</c:v>
                </c:pt>
                <c:pt idx="3">
                  <c:v>Всеукраїнське об’єднання "Батьківщина" (Юлія Тимошенко, Сергій Тарута, Валентин Наливайченко)</c:v>
                </c:pt>
                <c:pt idx="4">
                  <c:v>Громадянська позиція (Анатолій Гриценко, Дмитро Добродомов, Микола Томенко)</c:v>
                </c:pt>
                <c:pt idx="5">
                  <c:v>Всеукраїнське об’єднання "Свобода" (Олег Тягнибок, Андрій Білецький, Дмитро Ярош)</c:v>
                </c:pt>
                <c:pt idx="6">
                  <c:v>Радикальна партія Олега Ляшка (Олег Ляшко, Віктор Галасюк, Андрій Лозовий)</c:v>
                </c:pt>
                <c:pt idx="7">
                  <c:v>Об’єднання "Самопоміч" (Андрій Садовий, Ольга Квасніцька, Олександра Дрік, Оксана Сироїд)</c:v>
                </c:pt>
                <c:pt idx="8">
                  <c:v>Сила і Честь (Ігор Смешко, Олена Сотник, Рефат Чубаров)</c:v>
                </c:pt>
                <c:pt idx="9">
                  <c:v>Українська стратегія Гройсмана (Володимир Гройсман, Лілія Гриневич, Олександр Саєнко, Євген Нищук)</c:v>
                </c:pt>
                <c:pt idx="10">
                  <c:v>Опозиційний блок (Євгеній Мураєв, Олександр Вілкул, Геннадій Кернес, Геннадій Труханов)</c:v>
                </c:pt>
                <c:pt idx="11">
                  <c:v>Опозиційна платформа — За життя (Юрій Бойко, Вадим Рабінович, Віктор Медведчук)</c:v>
                </c:pt>
                <c:pt idx="12">
                  <c:v>Аграрна партія України (Михайло Поплавський, Ліля Бортич, Денис Марчук)</c:v>
                </c:pt>
                <c:pt idx="13">
                  <c:v>Партія Шарія (Анатолій Шарій, Ольга Бондаренко, Антоніна Бєлоглазова)</c:v>
                </c:pt>
                <c:pt idx="14">
                  <c:v>Сила Людей (Олександр Солонтай, Світлана Сова, Остап Єднак)</c:v>
                </c:pt>
                <c:pt idx="15">
                  <c:v>Зіпсували би бюлетень\Лишили б бюлетень пустим</c:v>
                </c:pt>
                <c:pt idx="16">
                  <c:v>Ще не вирішили</c:v>
                </c:pt>
                <c:pt idx="17">
                  <c:v>Не знаю\Відмова</c:v>
                </c:pt>
                <c:pt idx="18">
                  <c:v>Не голосували б</c:v>
                </c:pt>
              </c:strCache>
            </c:strRef>
          </c:cat>
          <c:val>
            <c:numRef>
              <c:f>Sheet1!$B$2:$B$20</c:f>
              <c:numCache>
                <c:formatCode>0.0%</c:formatCode>
                <c:ptCount val="19"/>
                <c:pt idx="0">
                  <c:v>0.19900000000000001</c:v>
                </c:pt>
                <c:pt idx="1">
                  <c:v>0.186</c:v>
                </c:pt>
                <c:pt idx="2">
                  <c:v>0.14799999999999999</c:v>
                </c:pt>
                <c:pt idx="3">
                  <c:v>9.6000000000000002E-2</c:v>
                </c:pt>
                <c:pt idx="4">
                  <c:v>4.5999999999999999E-2</c:v>
                </c:pt>
                <c:pt idx="5">
                  <c:v>0.04</c:v>
                </c:pt>
                <c:pt idx="6">
                  <c:v>2.8000000000000001E-2</c:v>
                </c:pt>
                <c:pt idx="7">
                  <c:v>2.4E-2</c:v>
                </c:pt>
                <c:pt idx="8">
                  <c:v>1.2E-2</c:v>
                </c:pt>
                <c:pt idx="9">
                  <c:v>8.0000000000000002E-3</c:v>
                </c:pt>
                <c:pt idx="10">
                  <c:v>7.0000000000000001E-3</c:v>
                </c:pt>
                <c:pt idx="11">
                  <c:v>7.0000000000000001E-3</c:v>
                </c:pt>
                <c:pt idx="12">
                  <c:v>5.0000000000000001E-3</c:v>
                </c:pt>
                <c:pt idx="13">
                  <c:v>3.0000000000000001E-3</c:v>
                </c:pt>
                <c:pt idx="14">
                  <c:v>2E-3</c:v>
                </c:pt>
                <c:pt idx="15">
                  <c:v>2.1000000000000001E-2</c:v>
                </c:pt>
                <c:pt idx="16">
                  <c:v>0.13</c:v>
                </c:pt>
                <c:pt idx="17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68446848"/>
        <c:axId val="68460928"/>
      </c:barChart>
      <c:catAx>
        <c:axId val="68446848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68460928"/>
        <c:crosses val="autoZero"/>
        <c:auto val="1"/>
        <c:lblAlgn val="ctr"/>
        <c:lblOffset val="100"/>
        <c:noMultiLvlLbl val="0"/>
      </c:catAx>
      <c:valAx>
        <c:axId val="68460928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68446848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9617249073"/>
          <c:y val="0"/>
          <c:w val="0.4954231686352174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396AB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</c:dPt>
          <c:dLbls>
            <c:dLbl>
              <c:idx val="15"/>
              <c:layout>
                <c:manualLayout>
                  <c:x val="-1.94824001826137E-3"/>
                  <c:y val="6.186262167604400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7.9877840748713236E-2"/>
                  <c:y val="0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Sheet1!$A$2:$A$17</c:f>
              <c:strCache>
                <c:ptCount val="15"/>
                <c:pt idx="0">
                  <c:v>Мусій Олег (Громадянська позиція)</c:v>
                </c:pt>
                <c:pt idx="1">
                  <c:v>Ведровська Валентина (Голос)</c:v>
                </c:pt>
                <c:pt idx="2">
                  <c:v>Камельчук Юрій (Слуга народу)</c:v>
                </c:pt>
                <c:pt idx="3">
                  <c:v>Мороз Юлія (ВО 'Батьківщина')</c:v>
                </c:pt>
                <c:pt idx="4">
                  <c:v>Касян Сергій (Самовисування)</c:v>
                </c:pt>
                <c:pt idx="5">
                  <c:v>Предко Ігор (Радикальна партія Олега Ляшка)</c:v>
                </c:pt>
                <c:pt idx="6">
                  <c:v>Пелих Олег (Самовисування)</c:v>
                </c:pt>
                <c:pt idx="7">
                  <c:v>Грабінський Ігор  (Самовисування)</c:v>
                </c:pt>
                <c:pt idx="8">
                  <c:v>Фартушок Дмитро  (Самопоміч)</c:v>
                </c:pt>
                <c:pt idx="9">
                  <c:v>Троцько Юлія  (Самовисування)</c:v>
                </c:pt>
                <c:pt idx="10">
                  <c:v>Інший кандидат (кандидати, що набрали менше 1% голосів)</c:v>
                </c:pt>
                <c:pt idx="11">
                  <c:v>Зіпсували би бюлетень\Лишили б бюлетень пустим</c:v>
                </c:pt>
                <c:pt idx="12">
                  <c:v>Ще не вирішили</c:v>
                </c:pt>
                <c:pt idx="13">
                  <c:v>Не знаю\Відмова</c:v>
                </c:pt>
                <c:pt idx="14">
                  <c:v>Не підете на вибори</c:v>
                </c:pt>
              </c:strCache>
            </c:strRef>
          </c:cat>
          <c:val>
            <c:numRef>
              <c:f>Sheet1!$B$2:$B$17</c:f>
              <c:numCache>
                <c:formatCode>0.0%</c:formatCode>
                <c:ptCount val="16"/>
                <c:pt idx="0">
                  <c:v>0.115</c:v>
                </c:pt>
                <c:pt idx="1">
                  <c:v>7.1999999999999995E-2</c:v>
                </c:pt>
                <c:pt idx="2">
                  <c:v>6.9000000000000006E-2</c:v>
                </c:pt>
                <c:pt idx="3">
                  <c:v>5.6000000000000001E-2</c:v>
                </c:pt>
                <c:pt idx="4">
                  <c:v>4.7E-2</c:v>
                </c:pt>
                <c:pt idx="5">
                  <c:v>3.3000000000000002E-2</c:v>
                </c:pt>
                <c:pt idx="6">
                  <c:v>2.8000000000000001E-2</c:v>
                </c:pt>
                <c:pt idx="7">
                  <c:v>1.9E-2</c:v>
                </c:pt>
                <c:pt idx="8">
                  <c:v>1.7999999999999999E-2</c:v>
                </c:pt>
                <c:pt idx="9">
                  <c:v>0.01</c:v>
                </c:pt>
                <c:pt idx="10">
                  <c:v>2.5000000000000001E-2</c:v>
                </c:pt>
                <c:pt idx="11">
                  <c:v>2.5999999999999999E-2</c:v>
                </c:pt>
                <c:pt idx="12">
                  <c:v>0.20799999999999999</c:v>
                </c:pt>
                <c:pt idx="13">
                  <c:v>0.27200000000000002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75147520"/>
        <c:axId val="75149312"/>
      </c:barChart>
      <c:catAx>
        <c:axId val="75147520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75149312"/>
        <c:crosses val="autoZero"/>
        <c:auto val="1"/>
        <c:lblAlgn val="ctr"/>
        <c:lblOffset val="100"/>
        <c:noMultiLvlLbl val="0"/>
      </c:catAx>
      <c:valAx>
        <c:axId val="75149312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75147520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79520777129914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92242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</c:dPt>
          <c:dLbls>
            <c:dLbl>
              <c:idx val="15"/>
              <c:layout>
                <c:manualLayout>
                  <c:x val="-3.8964800365225969E-3"/>
                  <c:y val="3.062755242365010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5.649896052957766E-2"/>
                  <c:y val="3.8896991578035636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Sheet1!$A$2:$A$16</c:f>
              <c:strCache>
                <c:ptCount val="15"/>
                <c:pt idx="0">
                  <c:v>Мусій Олег (Громадянська позиція)</c:v>
                </c:pt>
                <c:pt idx="1">
                  <c:v>Ведровська Валентина (Голос)</c:v>
                </c:pt>
                <c:pt idx="2">
                  <c:v>Камельчук Юрій (Слуга народу)</c:v>
                </c:pt>
                <c:pt idx="3">
                  <c:v>Мороз Юлія (ВО 'Батьківщина')</c:v>
                </c:pt>
                <c:pt idx="4">
                  <c:v>Касян Сергій (Самовисування)</c:v>
                </c:pt>
                <c:pt idx="5">
                  <c:v>Предко Ігор (Радикальна партія Олега Ляшка)</c:v>
                </c:pt>
                <c:pt idx="6">
                  <c:v>Пелих Олег (Самовисування)</c:v>
                </c:pt>
                <c:pt idx="7">
                  <c:v>Грабінський Ігор  (Самовисування)</c:v>
                </c:pt>
                <c:pt idx="8">
                  <c:v>Фартушок Дмитро  (Самопоміч)</c:v>
                </c:pt>
                <c:pt idx="9">
                  <c:v>Троцько Юлія  (Самовисування)</c:v>
                </c:pt>
                <c:pt idx="10">
                  <c:v>Інший кандидат (кандидати, що набрали менше 1% голосів)</c:v>
                </c:pt>
                <c:pt idx="11">
                  <c:v>Зіпсували би бюлетень\Лишили б бюлетень пустим</c:v>
                </c:pt>
                <c:pt idx="12">
                  <c:v>Ще не вирішили</c:v>
                </c:pt>
                <c:pt idx="13">
                  <c:v>Не знаю\Відмова</c:v>
                </c:pt>
                <c:pt idx="14">
                  <c:v>Не підете на вибори</c:v>
                </c:pt>
              </c:strCache>
            </c:strRef>
          </c:cat>
          <c:val>
            <c:numRef>
              <c:f>Sheet1!$B$2:$B$16</c:f>
              <c:numCache>
                <c:formatCode>0.0%</c:formatCode>
                <c:ptCount val="15"/>
                <c:pt idx="0">
                  <c:v>0.114</c:v>
                </c:pt>
                <c:pt idx="1">
                  <c:v>7.0999999999999994E-2</c:v>
                </c:pt>
                <c:pt idx="2">
                  <c:v>6.8000000000000005E-2</c:v>
                </c:pt>
                <c:pt idx="3">
                  <c:v>5.5E-2</c:v>
                </c:pt>
                <c:pt idx="4">
                  <c:v>4.7E-2</c:v>
                </c:pt>
                <c:pt idx="5">
                  <c:v>3.2000000000000001E-2</c:v>
                </c:pt>
                <c:pt idx="6">
                  <c:v>2.8000000000000001E-2</c:v>
                </c:pt>
                <c:pt idx="7">
                  <c:v>1.9E-2</c:v>
                </c:pt>
                <c:pt idx="8">
                  <c:v>1.7999999999999999E-2</c:v>
                </c:pt>
                <c:pt idx="9">
                  <c:v>0.01</c:v>
                </c:pt>
                <c:pt idx="10">
                  <c:v>2.5000000000000001E-2</c:v>
                </c:pt>
                <c:pt idx="11">
                  <c:v>2.5999999999999999E-2</c:v>
                </c:pt>
                <c:pt idx="12">
                  <c:v>0.20499999999999999</c:v>
                </c:pt>
                <c:pt idx="13">
                  <c:v>0.26800000000000002</c:v>
                </c:pt>
                <c:pt idx="14">
                  <c:v>1.4E-2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68600960"/>
        <c:axId val="68602496"/>
      </c:barChart>
      <c:catAx>
        <c:axId val="68600960"/>
        <c:scaling>
          <c:orientation val="maxMin"/>
        </c:scaling>
        <c:delete val="0"/>
        <c:axPos val="l"/>
        <c:numFmt formatCode="s\t\a\nd\a\rd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/>
            </a:pPr>
            <a:endParaRPr lang="ru-RU"/>
          </a:p>
        </c:txPr>
        <c:crossAx val="68602496"/>
        <c:crosses val="autoZero"/>
        <c:auto val="1"/>
        <c:lblAlgn val="ctr"/>
        <c:lblOffset val="100"/>
        <c:noMultiLvlLbl val="0"/>
      </c:catAx>
      <c:valAx>
        <c:axId val="68602496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68600960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19742155993073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E1974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Sheet1!$A$2:$A$17</c:f>
              <c:strCache>
                <c:ptCount val="15"/>
                <c:pt idx="0">
                  <c:v>Мусій Олег (Громадянська позиція)</c:v>
                </c:pt>
                <c:pt idx="1">
                  <c:v>Ведровська Валентина (Голос)</c:v>
                </c:pt>
                <c:pt idx="2">
                  <c:v>Камельчук Юрій (Слуга народу)</c:v>
                </c:pt>
                <c:pt idx="3">
                  <c:v>Мороз Юлія (ВО 'Батьківщина')</c:v>
                </c:pt>
                <c:pt idx="4">
                  <c:v>Касян Сергій (Самовисування)</c:v>
                </c:pt>
                <c:pt idx="5">
                  <c:v>Предко Ігор (Радикальна партія Олега Ляшка)</c:v>
                </c:pt>
                <c:pt idx="6">
                  <c:v>Пелих Олег (Самовисування)</c:v>
                </c:pt>
                <c:pt idx="7">
                  <c:v>Грабінський Ігор  (Самовисування)</c:v>
                </c:pt>
                <c:pt idx="8">
                  <c:v>Фартушок Дмитро  (Самопоміч)</c:v>
                </c:pt>
                <c:pt idx="9">
                  <c:v>Троцько Юлія  (Самовисування)</c:v>
                </c:pt>
                <c:pt idx="10">
                  <c:v>Інший кандидат (кандидати, що набрали менше 1% голосів)</c:v>
                </c:pt>
                <c:pt idx="11">
                  <c:v>Зіпсували би бюлетень\Лишили б бюлетень пустим</c:v>
                </c:pt>
                <c:pt idx="12">
                  <c:v>Ще не вирішили</c:v>
                </c:pt>
                <c:pt idx="13">
                  <c:v>Не знаю\Відмова</c:v>
                </c:pt>
                <c:pt idx="14">
                  <c:v>Не підете на вибори</c:v>
                </c:pt>
              </c:strCache>
            </c:strRef>
          </c:cat>
          <c:val>
            <c:numRef>
              <c:f>Sheet1!$B$2:$B$17</c:f>
              <c:numCache>
                <c:formatCode>0.0%</c:formatCode>
                <c:ptCount val="16"/>
                <c:pt idx="0">
                  <c:v>0.222</c:v>
                </c:pt>
                <c:pt idx="1">
                  <c:v>0.13900000000000001</c:v>
                </c:pt>
                <c:pt idx="2">
                  <c:v>0.13200000000000001</c:v>
                </c:pt>
                <c:pt idx="3">
                  <c:v>0.108</c:v>
                </c:pt>
                <c:pt idx="4">
                  <c:v>9.0999999999999998E-2</c:v>
                </c:pt>
                <c:pt idx="5">
                  <c:v>6.3E-2</c:v>
                </c:pt>
                <c:pt idx="6">
                  <c:v>5.5E-2</c:v>
                </c:pt>
                <c:pt idx="7">
                  <c:v>3.6999999999999998E-2</c:v>
                </c:pt>
                <c:pt idx="8">
                  <c:v>3.5000000000000003E-2</c:v>
                </c:pt>
                <c:pt idx="9">
                  <c:v>1.9E-2</c:v>
                </c:pt>
                <c:pt idx="10">
                  <c:v>4.8000000000000001E-2</c:v>
                </c:pt>
                <c:pt idx="11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101735040"/>
        <c:axId val="101757312"/>
      </c:barChart>
      <c:catAx>
        <c:axId val="101735040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101757312"/>
        <c:crosses val="autoZero"/>
        <c:auto val="1"/>
        <c:lblAlgn val="ctr"/>
        <c:lblOffset val="100"/>
        <c:noMultiLvlLbl val="0"/>
      </c:catAx>
      <c:valAx>
        <c:axId val="101757312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101735040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79520777129914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92242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Sheet1!$A$2:$A$20</c:f>
              <c:strCache>
                <c:ptCount val="19"/>
                <c:pt idx="0">
                  <c:v>Голос (С. Вакарчук)</c:v>
                </c:pt>
                <c:pt idx="1">
                  <c:v>Європейська Солідарність (П. Порошенко)</c:v>
                </c:pt>
                <c:pt idx="2">
                  <c:v>Слуга народу (Д. Разумков)</c:v>
                </c:pt>
                <c:pt idx="3">
                  <c:v>Самопоміч (А. Садовий)</c:v>
                </c:pt>
                <c:pt idx="4">
                  <c:v>Громадянська позиція (А. Гриценко)</c:v>
                </c:pt>
                <c:pt idx="5">
                  <c:v>Сила і Честь  (І. Смешко)</c:v>
                </c:pt>
                <c:pt idx="6">
                  <c:v>Батьківщина (Ю.Тимошенко)</c:v>
                </c:pt>
                <c:pt idx="7">
                  <c:v>Свобода (О. Тягнибок, А. Білецький, Д. Ярош)</c:v>
                </c:pt>
                <c:pt idx="8">
                  <c:v>Радикальна партія Олега Ляшка</c:v>
                </c:pt>
                <c:pt idx="9">
                  <c:v>Опозиційна платформа–'За життя' (Ю.Бойко,В.Рабінович)</c:v>
                </c:pt>
                <c:pt idx="10">
                  <c:v>Українська стратегія Гройсмана</c:v>
                </c:pt>
                <c:pt idx="11">
                  <c:v>Опозиційний блок (Є. Мураєв, О. Вілкул)</c:v>
                </c:pt>
                <c:pt idx="12">
                  <c:v>Аграрна партія України (М. Поплавський)</c:v>
                </c:pt>
                <c:pt idx="13">
                  <c:v>Партія Шарія </c:v>
                </c:pt>
                <c:pt idx="14">
                  <c:v>Інша партія</c:v>
                </c:pt>
                <c:pt idx="15">
                  <c:v>Зіпсували би бюлетень\Лишили б бюлетень пустим</c:v>
                </c:pt>
                <c:pt idx="16">
                  <c:v>Ще не вирішили</c:v>
                </c:pt>
                <c:pt idx="17">
                  <c:v>Не знаю\Відмова відповідати</c:v>
                </c:pt>
                <c:pt idx="18">
                  <c:v>Не голосували б</c:v>
                </c:pt>
              </c:strCache>
            </c:strRef>
          </c:cat>
          <c:val>
            <c:numRef>
              <c:f>Sheet1!$B$2:$B$20</c:f>
              <c:numCache>
                <c:formatCode>0.00%</c:formatCode>
                <c:ptCount val="19"/>
                <c:pt idx="0">
                  <c:v>0.23400000000000001</c:v>
                </c:pt>
                <c:pt idx="1">
                  <c:v>0.16400000000000001</c:v>
                </c:pt>
                <c:pt idx="2">
                  <c:v>0.111</c:v>
                </c:pt>
                <c:pt idx="3">
                  <c:v>5.5E-2</c:v>
                </c:pt>
                <c:pt idx="4">
                  <c:v>3.7999999999999999E-2</c:v>
                </c:pt>
                <c:pt idx="5">
                  <c:v>2.4E-2</c:v>
                </c:pt>
                <c:pt idx="6">
                  <c:v>1.7999999999999999E-2</c:v>
                </c:pt>
                <c:pt idx="7">
                  <c:v>1.0999999999999999E-2</c:v>
                </c:pt>
                <c:pt idx="8">
                  <c:v>0.01</c:v>
                </c:pt>
                <c:pt idx="9">
                  <c:v>8.9999999999999993E-3</c:v>
                </c:pt>
                <c:pt idx="10">
                  <c:v>5.0000000000000001E-3</c:v>
                </c:pt>
                <c:pt idx="11">
                  <c:v>3.0000000000000001E-3</c:v>
                </c:pt>
                <c:pt idx="12">
                  <c:v>3.0000000000000001E-3</c:v>
                </c:pt>
                <c:pt idx="13">
                  <c:v>3.0000000000000001E-3</c:v>
                </c:pt>
                <c:pt idx="14">
                  <c:v>2E-3</c:v>
                </c:pt>
                <c:pt idx="15">
                  <c:v>0.02</c:v>
                </c:pt>
                <c:pt idx="16">
                  <c:v>0.19600000000000001</c:v>
                </c:pt>
                <c:pt idx="17">
                  <c:v>2.7E-2</c:v>
                </c:pt>
                <c:pt idx="18">
                  <c:v>6.7000000000000004E-2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45531520"/>
        <c:axId val="45533056"/>
      </c:barChart>
      <c:catAx>
        <c:axId val="45531520"/>
        <c:scaling>
          <c:orientation val="maxMin"/>
        </c:scaling>
        <c:delete val="0"/>
        <c:axPos val="l"/>
        <c:numFmt formatCode="s\t\a\nd\a\rd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/>
            </a:pPr>
            <a:endParaRPr lang="ru-RU"/>
          </a:p>
        </c:txPr>
        <c:crossAx val="45533056"/>
        <c:crosses val="autoZero"/>
        <c:auto val="1"/>
        <c:lblAlgn val="ctr"/>
        <c:lblOffset val="100"/>
        <c:noMultiLvlLbl val="0"/>
      </c:catAx>
      <c:valAx>
        <c:axId val="45533056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45531520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79520777129914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92242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Піпа Наталія (Голос)</c:v>
                </c:pt>
                <c:pt idx="1">
                  <c:v>Квурт Володимир (Самовисування)</c:v>
                </c:pt>
                <c:pt idx="2">
                  <c:v>Михальчишин Юрій (Самовисування)</c:v>
                </c:pt>
                <c:pt idx="3">
                  <c:v>Хміль Михайло (Самовисування)</c:v>
                </c:pt>
                <c:pt idx="4">
                  <c:v>Москаленко Андрій (Самопоміч)</c:v>
                </c:pt>
                <c:pt idx="5">
                  <c:v>Шубка Катерина  (Слуга народу)</c:v>
                </c:pt>
                <c:pt idx="6">
                  <c:v>Інший кандидат (кандидати, що набрали менше 1% голосів)</c:v>
                </c:pt>
                <c:pt idx="7">
                  <c:v>Зіпсували би бюлетень\Лишили б бюлетень пустим</c:v>
                </c:pt>
                <c:pt idx="8">
                  <c:v>Ще не вирішили</c:v>
                </c:pt>
                <c:pt idx="9">
                  <c:v>Не знаю\Відмова</c:v>
                </c:pt>
                <c:pt idx="10">
                  <c:v>Не підете на вибори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0.13500000000000001</c:v>
                </c:pt>
                <c:pt idx="1">
                  <c:v>7.2999999999999995E-2</c:v>
                </c:pt>
                <c:pt idx="2">
                  <c:v>7.2999999999999995E-2</c:v>
                </c:pt>
                <c:pt idx="3">
                  <c:v>3.4000000000000002E-2</c:v>
                </c:pt>
                <c:pt idx="4">
                  <c:v>3.4000000000000002E-2</c:v>
                </c:pt>
                <c:pt idx="5">
                  <c:v>1.9E-2</c:v>
                </c:pt>
                <c:pt idx="6">
                  <c:v>1.7999999999999999E-2</c:v>
                </c:pt>
                <c:pt idx="7">
                  <c:v>5.0000000000000001E-3</c:v>
                </c:pt>
                <c:pt idx="8">
                  <c:v>0.376</c:v>
                </c:pt>
                <c:pt idx="9">
                  <c:v>0.16200000000000001</c:v>
                </c:pt>
                <c:pt idx="10">
                  <c:v>7.1999999999999995E-2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45670784"/>
        <c:axId val="45672320"/>
      </c:barChart>
      <c:catAx>
        <c:axId val="45670784"/>
        <c:scaling>
          <c:orientation val="maxMin"/>
        </c:scaling>
        <c:delete val="0"/>
        <c:axPos val="l"/>
        <c:numFmt formatCode="s\t\a\nd\a\rd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/>
            </a:pPr>
            <a:endParaRPr lang="ru-RU"/>
          </a:p>
        </c:txPr>
        <c:crossAx val="45672320"/>
        <c:crosses val="autoZero"/>
        <c:auto val="1"/>
        <c:lblAlgn val="ctr"/>
        <c:lblOffset val="100"/>
        <c:noMultiLvlLbl val="0"/>
      </c:catAx>
      <c:valAx>
        <c:axId val="45672320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45670784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9532689620772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E1974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Sheet1!$A$2:$A$17</c:f>
              <c:numCache>
                <c:formatCode>General</c:formatCode>
                <c:ptCount val="12"/>
              </c:numCache>
            </c:numRef>
          </c:cat>
          <c:val>
            <c:numRef>
              <c:f>Sheet1!$B$2:$B$17</c:f>
              <c:numCache>
                <c:formatCode>0.0%</c:formatCode>
                <c:ptCount val="12"/>
                <c:pt idx="0">
                  <c:v>0.34699999999999998</c:v>
                </c:pt>
                <c:pt idx="1">
                  <c:v>0.188</c:v>
                </c:pt>
                <c:pt idx="2">
                  <c:v>0.186</c:v>
                </c:pt>
                <c:pt idx="3">
                  <c:v>8.6999999999999994E-2</c:v>
                </c:pt>
                <c:pt idx="4">
                  <c:v>8.5999999999999993E-2</c:v>
                </c:pt>
                <c:pt idx="5">
                  <c:v>4.9000000000000002E-2</c:v>
                </c:pt>
                <c:pt idx="6">
                  <c:v>4.4999999999999998E-2</c:v>
                </c:pt>
                <c:pt idx="7">
                  <c:v>1.2999999999999999E-2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45729280"/>
        <c:axId val="45730816"/>
      </c:barChart>
      <c:catAx>
        <c:axId val="45729280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730816"/>
        <c:crosses val="autoZero"/>
        <c:auto val="1"/>
        <c:lblAlgn val="ctr"/>
        <c:lblOffset val="100"/>
        <c:noMultiLvlLbl val="0"/>
      </c:catAx>
      <c:valAx>
        <c:axId val="45730816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45729280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396AB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"/>
                <c:pt idx="0">
                  <c:v>Голос (Святослав Вакарчук)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0.14599999999999999</c:v>
                </c:pt>
                <c:pt idx="1">
                  <c:v>7.9000000000000001E-2</c:v>
                </c:pt>
                <c:pt idx="2">
                  <c:v>7.8E-2</c:v>
                </c:pt>
                <c:pt idx="3">
                  <c:v>3.5999999999999997E-2</c:v>
                </c:pt>
                <c:pt idx="4">
                  <c:v>3.5999999999999997E-2</c:v>
                </c:pt>
                <c:pt idx="5">
                  <c:v>0.02</c:v>
                </c:pt>
                <c:pt idx="6">
                  <c:v>1.9E-2</c:v>
                </c:pt>
                <c:pt idx="7">
                  <c:v>5.0000000000000001E-3</c:v>
                </c:pt>
                <c:pt idx="8">
                  <c:v>0.40500000000000003</c:v>
                </c:pt>
                <c:pt idx="9">
                  <c:v>0.17499999999999999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45743488"/>
        <c:axId val="67974272"/>
      </c:barChart>
      <c:catAx>
        <c:axId val="45743488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67974272"/>
        <c:crosses val="autoZero"/>
        <c:auto val="1"/>
        <c:lblAlgn val="ctr"/>
        <c:lblOffset val="100"/>
        <c:noMultiLvlLbl val="0"/>
      </c:catAx>
      <c:valAx>
        <c:axId val="67974272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45743488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19742155993073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E1974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Sheet1!$A$2:$A$19</c:f>
              <c:numCache>
                <c:formatCode>General</c:formatCode>
                <c:ptCount val="18"/>
              </c:numCache>
            </c:numRef>
          </c:cat>
          <c:val>
            <c:numRef>
              <c:f>Sheet1!$B$2:$B$19</c:f>
              <c:numCache>
                <c:formatCode>0.0%</c:formatCode>
                <c:ptCount val="18"/>
                <c:pt idx="0">
                  <c:v>0.27800000000000002</c:v>
                </c:pt>
                <c:pt idx="1">
                  <c:v>0.26100000000000001</c:v>
                </c:pt>
                <c:pt idx="2">
                  <c:v>0.17199999999999999</c:v>
                </c:pt>
                <c:pt idx="3">
                  <c:v>7.0000000000000007E-2</c:v>
                </c:pt>
                <c:pt idx="4">
                  <c:v>0.04</c:v>
                </c:pt>
                <c:pt idx="5">
                  <c:v>3.5000000000000003E-2</c:v>
                </c:pt>
                <c:pt idx="6">
                  <c:v>2.9000000000000001E-2</c:v>
                </c:pt>
                <c:pt idx="7">
                  <c:v>2.5999999999999999E-2</c:v>
                </c:pt>
                <c:pt idx="8">
                  <c:v>2.1000000000000001E-2</c:v>
                </c:pt>
                <c:pt idx="9">
                  <c:v>1.7999999999999999E-2</c:v>
                </c:pt>
                <c:pt idx="10">
                  <c:v>1.4E-2</c:v>
                </c:pt>
                <c:pt idx="11">
                  <c:v>1.4E-2</c:v>
                </c:pt>
                <c:pt idx="12">
                  <c:v>3.0000000000000001E-3</c:v>
                </c:pt>
                <c:pt idx="13">
                  <c:v>1.2E-2</c:v>
                </c:pt>
                <c:pt idx="14">
                  <c:v>6.0000000000000001E-3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68078592"/>
        <c:axId val="68088576"/>
      </c:barChart>
      <c:catAx>
        <c:axId val="6807859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68088576"/>
        <c:crosses val="autoZero"/>
        <c:auto val="1"/>
        <c:lblAlgn val="ctr"/>
        <c:lblOffset val="100"/>
        <c:noMultiLvlLbl val="0"/>
      </c:catAx>
      <c:valAx>
        <c:axId val="68088576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68078592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79520777129914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92242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Sheet1!$A$2:$A$19</c:f>
              <c:strCache>
                <c:ptCount val="18"/>
                <c:pt idx="0">
                  <c:v>Голос (С. Вакарчук)</c:v>
                </c:pt>
                <c:pt idx="1">
                  <c:v>Європейська Солідарність (П. Порошенко)</c:v>
                </c:pt>
                <c:pt idx="2">
                  <c:v>Слуга народу (Д. Разумков)</c:v>
                </c:pt>
                <c:pt idx="3">
                  <c:v>Самопоміч (А. Садовий)</c:v>
                </c:pt>
                <c:pt idx="4">
                  <c:v>Батьківщина (Ю.Тимошенко)</c:v>
                </c:pt>
                <c:pt idx="5">
                  <c:v>Свобода (О. Тягнибок, А. Білецький, Д. Ярош)</c:v>
                </c:pt>
                <c:pt idx="6">
                  <c:v>Громадянська позиція (А. Гриценко)</c:v>
                </c:pt>
                <c:pt idx="7">
                  <c:v>Сила і Честь  (І. Смешко)</c:v>
                </c:pt>
                <c:pt idx="8">
                  <c:v>Радикальна партія Олега Ляшка</c:v>
                </c:pt>
                <c:pt idx="9">
                  <c:v>Партія Шарія </c:v>
                </c:pt>
                <c:pt idx="10">
                  <c:v>Українська стратегія Гройсмана</c:v>
                </c:pt>
                <c:pt idx="11">
                  <c:v>Опозиційна платформа–'За життя' (Ю.Бойко,В.Рабінович)</c:v>
                </c:pt>
                <c:pt idx="12">
                  <c:v>Аграрна партія України (М. Поплавський)</c:v>
                </c:pt>
                <c:pt idx="13">
                  <c:v>Інша партія</c:v>
                </c:pt>
                <c:pt idx="14">
                  <c:v>Зіпсували би бюлетень\Лишили б бюлетень пустим</c:v>
                </c:pt>
                <c:pt idx="15">
                  <c:v>Ще не вирішили</c:v>
                </c:pt>
                <c:pt idx="16">
                  <c:v>Не знаю\Відмова відповідати</c:v>
                </c:pt>
                <c:pt idx="17">
                  <c:v>Не голосували б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18"/>
                <c:pt idx="0">
                  <c:v>0.159</c:v>
                </c:pt>
                <c:pt idx="1">
                  <c:v>0.14899999999999999</c:v>
                </c:pt>
                <c:pt idx="2">
                  <c:v>9.9000000000000005E-2</c:v>
                </c:pt>
                <c:pt idx="3">
                  <c:v>0.04</c:v>
                </c:pt>
                <c:pt idx="4">
                  <c:v>2.3E-2</c:v>
                </c:pt>
                <c:pt idx="5">
                  <c:v>0.02</c:v>
                </c:pt>
                <c:pt idx="6">
                  <c:v>1.7000000000000001E-2</c:v>
                </c:pt>
                <c:pt idx="7">
                  <c:v>1.4999999999999999E-2</c:v>
                </c:pt>
                <c:pt idx="8">
                  <c:v>1.2E-2</c:v>
                </c:pt>
                <c:pt idx="9">
                  <c:v>0.01</c:v>
                </c:pt>
                <c:pt idx="10">
                  <c:v>8.0000000000000002E-3</c:v>
                </c:pt>
                <c:pt idx="11">
                  <c:v>8.0000000000000002E-3</c:v>
                </c:pt>
                <c:pt idx="12">
                  <c:v>2E-3</c:v>
                </c:pt>
                <c:pt idx="13">
                  <c:v>7.0000000000000001E-3</c:v>
                </c:pt>
                <c:pt idx="14">
                  <c:v>3.0000000000000001E-3</c:v>
                </c:pt>
                <c:pt idx="15">
                  <c:v>0.33600000000000002</c:v>
                </c:pt>
                <c:pt idx="16">
                  <c:v>2.7E-2</c:v>
                </c:pt>
                <c:pt idx="17">
                  <c:v>6.5000000000000002E-2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68650496"/>
        <c:axId val="68652032"/>
      </c:barChart>
      <c:catAx>
        <c:axId val="68650496"/>
        <c:scaling>
          <c:orientation val="maxMin"/>
        </c:scaling>
        <c:delete val="0"/>
        <c:axPos val="l"/>
        <c:numFmt formatCode="s\t\a\nd\a\rd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/>
            </a:pPr>
            <a:endParaRPr lang="ru-RU"/>
          </a:p>
        </c:txPr>
        <c:crossAx val="68652032"/>
        <c:crosses val="autoZero"/>
        <c:auto val="1"/>
        <c:lblAlgn val="ctr"/>
        <c:lblOffset val="100"/>
        <c:noMultiLvlLbl val="0"/>
      </c:catAx>
      <c:valAx>
        <c:axId val="68652032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68650496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396AB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Sheet1!$A$2:$A$19</c:f>
              <c:strCache>
                <c:ptCount val="1"/>
                <c:pt idx="0">
                  <c:v>Голос (Святослав Вакарчук)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18"/>
                <c:pt idx="0">
                  <c:v>0.17</c:v>
                </c:pt>
                <c:pt idx="1">
                  <c:v>0.16</c:v>
                </c:pt>
                <c:pt idx="2">
                  <c:v>0.106</c:v>
                </c:pt>
                <c:pt idx="3">
                  <c:v>4.2999999999999997E-2</c:v>
                </c:pt>
                <c:pt idx="4">
                  <c:v>2.5000000000000001E-2</c:v>
                </c:pt>
                <c:pt idx="5">
                  <c:v>2.1000000000000001E-2</c:v>
                </c:pt>
                <c:pt idx="6">
                  <c:v>1.7999999999999999E-2</c:v>
                </c:pt>
                <c:pt idx="7">
                  <c:v>1.6E-2</c:v>
                </c:pt>
                <c:pt idx="8">
                  <c:v>1.2999999999999999E-2</c:v>
                </c:pt>
                <c:pt idx="9">
                  <c:v>1.0999999999999999E-2</c:v>
                </c:pt>
                <c:pt idx="10">
                  <c:v>8.9999999999999993E-3</c:v>
                </c:pt>
                <c:pt idx="11">
                  <c:v>8.9999999999999993E-3</c:v>
                </c:pt>
                <c:pt idx="12">
                  <c:v>2E-3</c:v>
                </c:pt>
                <c:pt idx="13">
                  <c:v>7.0000000000000001E-3</c:v>
                </c:pt>
                <c:pt idx="14">
                  <c:v>4.0000000000000001E-3</c:v>
                </c:pt>
                <c:pt idx="15">
                  <c:v>0.36</c:v>
                </c:pt>
                <c:pt idx="16">
                  <c:v>2.8000000000000001E-2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70893568"/>
        <c:axId val="70895104"/>
      </c:barChart>
      <c:catAx>
        <c:axId val="70893568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70895104"/>
        <c:crosses val="autoZero"/>
        <c:auto val="1"/>
        <c:lblAlgn val="ctr"/>
        <c:lblOffset val="100"/>
        <c:noMultiLvlLbl val="0"/>
      </c:catAx>
      <c:valAx>
        <c:axId val="70895104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70893568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922419" y="193686"/>
            <a:ext cx="432283" cy="42993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6088" y="9376676"/>
            <a:ext cx="4969029" cy="28643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>
              <a:defRPr sz="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© GfK </a:t>
            </a:r>
            <a:fld id="{C8998D9E-49B2-4097-B552-57EEB9E5A717}" type="datetime4">
              <a:rPr lang="en-US" smtClean="0"/>
              <a:t>July 8, 2019</a:t>
            </a:fld>
            <a:r>
              <a:rPr lang="en-US" dirty="0" smtClean="0"/>
              <a:t> </a:t>
            </a:r>
            <a:r>
              <a:rPr lang="en-US" dirty="0"/>
              <a:t>| </a:t>
            </a:r>
            <a:r>
              <a:rPr lang="en-US" dirty="0" smtClean="0"/>
              <a:t>T</a:t>
            </a:r>
            <a:r>
              <a:rPr lang="ru-RU" dirty="0" smtClean="0"/>
              <a:t>і</a:t>
            </a:r>
            <a:r>
              <a:rPr lang="en-US" dirty="0" err="1" smtClean="0"/>
              <a:t>tle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err="1" smtClean="0"/>
              <a:t>presentat</a:t>
            </a:r>
            <a:r>
              <a:rPr lang="ru-RU" dirty="0" smtClean="0"/>
              <a:t>і</a:t>
            </a:r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gray">
          <a:xfrm>
            <a:off x="5703157" y="9376676"/>
            <a:ext cx="648090" cy="286474"/>
          </a:xfrm>
          <a:prstGeom prst="rect">
            <a:avLst/>
          </a:prstGeom>
        </p:spPr>
        <p:txBody>
          <a:bodyPr vert="horz" lIns="0" tIns="0" rIns="0" bIns="0" rtlCol="0" anchor="b"/>
          <a:lstStyle/>
          <a:p>
            <a:pPr lvl="0" algn="r"/>
            <a:fld id="{CA005866-F985-470A-86CC-2BB4A48D5BA8}" type="slidenum">
              <a:rPr lang="de-DE" sz="800" smtClean="0">
                <a:solidFill>
                  <a:schemeClr val="bg2"/>
                </a:solidFill>
              </a:rPr>
              <a:pPr lvl="0" algn="r"/>
              <a:t>‹#›</a:t>
            </a:fld>
            <a:endParaRPr lang="de-DE" sz="80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37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461963" y="782638"/>
            <a:ext cx="5873750" cy="33035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46088" y="4291766"/>
            <a:ext cx="5905500" cy="479843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noProof="0" dirty="0" smtClean="0"/>
              <a:t>Click to add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  <a:p>
            <a:pPr lvl="5"/>
            <a:r>
              <a:rPr lang="en-US" noProof="0" dirty="0" smtClean="0"/>
              <a:t>Sixth level</a:t>
            </a:r>
          </a:p>
          <a:p>
            <a:pPr lvl="6"/>
            <a:r>
              <a:rPr lang="en-US" noProof="0" dirty="0" smtClean="0"/>
              <a:t>Seventh level</a:t>
            </a:r>
          </a:p>
          <a:p>
            <a:pPr lvl="6"/>
            <a:r>
              <a:rPr lang="en-US" noProof="0" dirty="0" smtClean="0"/>
              <a:t>Eighth level</a:t>
            </a:r>
          </a:p>
          <a:p>
            <a:pPr lvl="8"/>
            <a:r>
              <a:rPr lang="en-US" noProof="0" dirty="0" smtClean="0"/>
              <a:t>Ninth level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6088" y="9376676"/>
            <a:ext cx="4969029" cy="28643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>
              <a:defRPr sz="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© GfK </a:t>
            </a:r>
            <a:fld id="{0B798607-B8D6-44E8-B6BA-DA2D673578FB}" type="datetime4">
              <a:rPr lang="en-US" smtClean="0"/>
              <a:t>July 8, 2019</a:t>
            </a:fld>
            <a:r>
              <a:rPr lang="en-US" dirty="0" smtClean="0"/>
              <a:t> </a:t>
            </a:r>
            <a:r>
              <a:rPr lang="en-US" dirty="0"/>
              <a:t>| </a:t>
            </a:r>
            <a:r>
              <a:rPr lang="en-US" dirty="0" smtClean="0"/>
              <a:t>T</a:t>
            </a:r>
            <a:r>
              <a:rPr lang="ru-RU" dirty="0" smtClean="0"/>
              <a:t>і</a:t>
            </a:r>
            <a:r>
              <a:rPr lang="en-US" dirty="0" err="1" smtClean="0"/>
              <a:t>tle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err="1" smtClean="0"/>
              <a:t>presentat</a:t>
            </a:r>
            <a:r>
              <a:rPr lang="ru-RU" dirty="0" smtClean="0"/>
              <a:t>і</a:t>
            </a:r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gray">
          <a:xfrm>
            <a:off x="5703157" y="9376676"/>
            <a:ext cx="648090" cy="286474"/>
          </a:xfrm>
          <a:prstGeom prst="rect">
            <a:avLst/>
          </a:prstGeom>
        </p:spPr>
        <p:txBody>
          <a:bodyPr vert="horz" lIns="0" tIns="0" rIns="0" bIns="0" rtlCol="0" anchor="b"/>
          <a:lstStyle/>
          <a:p>
            <a:pPr lvl="0" algn="r"/>
            <a:fld id="{CA005866-F985-470A-86CC-2BB4A48D5BA8}" type="slidenum">
              <a:rPr lang="de-DE" sz="800" smtClean="0">
                <a:solidFill>
                  <a:schemeClr val="bg2"/>
                </a:solidFill>
              </a:rPr>
              <a:pPr lvl="0" algn="r"/>
              <a:t>‹#›</a:t>
            </a:fld>
            <a:endParaRPr lang="de-DE" sz="80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32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300"/>
      </a:spcBef>
      <a:spcAft>
        <a:spcPts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144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288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432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66700" indent="-88900" algn="l" defTabSz="914400" rtl="0" eaLnBrk="1" latinLnBrk="0" hangingPunct="1">
      <a:spcAft>
        <a:spcPts val="300"/>
      </a:spcAft>
      <a:buFont typeface="Arial" pitchFamily="34" charset="0"/>
      <a:buChar char="•"/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23849" y="1779587"/>
            <a:ext cx="8496301" cy="1008193"/>
          </a:xfrm>
        </p:spPr>
        <p:txBody>
          <a:bodyPr anchor="b"/>
          <a:lstStyle>
            <a:lvl1pPr>
              <a:defRPr sz="3600" b="0" cap="none" baseline="0">
                <a:solidFill>
                  <a:schemeClr val="accent6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 smtClean="0"/>
              <a:t>Click to add 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849" y="2859790"/>
            <a:ext cx="8496302" cy="1151823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 smtClean="0"/>
              <a:t>Click to add subtitle of presentation</a:t>
            </a:r>
          </a:p>
        </p:txBody>
      </p:sp>
      <p:sp>
        <p:nvSpPr>
          <p:cNvPr id="4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850" y="4588060"/>
            <a:ext cx="8496300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 smtClean="0"/>
              <a:t>Click to add additional text, e.g. author, location, date</a:t>
            </a:r>
          </a:p>
        </p:txBody>
      </p:sp>
      <p:sp>
        <p:nvSpPr>
          <p:cNvPr id="7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50" y="216019"/>
            <a:ext cx="1440000" cy="1440000"/>
          </a:xfrm>
          <a:prstGeom prst="rect">
            <a:avLst/>
          </a:prstGeom>
        </p:spPr>
      </p:pic>
      <p:sp>
        <p:nvSpPr>
          <p:cNvPr id="9" name="Rechteck 3"/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50" y="21601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for pr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410" y="1779588"/>
            <a:ext cx="8496418" cy="1439862"/>
          </a:xfr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4000" tIns="0" rIns="324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de-DE" sz="3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US" dirty="0" smtClean="0"/>
              <a:t>Click to add text for divider slide</a:t>
            </a:r>
          </a:p>
        </p:txBody>
      </p:sp>
      <p:sp>
        <p:nvSpPr>
          <p:cNvPr id="59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0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0" name="Rechteck 2"/>
          <p:cNvSpPr/>
          <p:nvPr userDrawn="1"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" name="Rechteck 58"/>
          <p:cNvSpPr/>
          <p:nvPr userDrawn="1"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2" name="Rechteck 59"/>
          <p:cNvSpPr/>
          <p:nvPr userDrawn="1"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157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Agenda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323411" y="195420"/>
            <a:ext cx="7056979" cy="288040"/>
          </a:xfrm>
        </p:spPr>
        <p:txBody>
          <a:bodyPr anchor="ctr"/>
          <a:lstStyle>
            <a:lvl1pPr>
              <a:defRPr b="0" baseline="0">
                <a:solidFill>
                  <a:schemeClr val="accent6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uk-UA" dirty="0" smtClean="0"/>
              <a:t>Назва слайду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323410" y="1595640"/>
            <a:ext cx="8497180" cy="3280430"/>
          </a:xfrm>
        </p:spPr>
        <p:txBody>
          <a:bodyPr/>
          <a:lstStyle>
            <a:lvl1pPr marL="360000" indent="-360000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8496000" algn="r"/>
              </a:tabLst>
              <a:def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58775" indent="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Font typeface="+mj-lt"/>
              <a:buNone/>
              <a:tabLst>
                <a:tab pos="8280000" algn="r"/>
              </a:tabLst>
              <a:defRPr sz="1800">
                <a:solidFill>
                  <a:schemeClr val="bg2"/>
                </a:solidFill>
              </a:defRPr>
            </a:lvl2pPr>
            <a:lvl3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3pPr>
            <a:lvl4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4pPr>
            <a:lvl5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5pPr>
            <a:lvl6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6pPr>
            <a:lvl7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7pPr>
            <a:lvl8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8pPr>
            <a:lvl9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9pPr>
          </a:lstStyle>
          <a:p>
            <a:pPr lvl="0"/>
            <a:r>
              <a:rPr lang="uk-UA" noProof="0" dirty="0" err="1" smtClean="0"/>
              <a:t>Click</a:t>
            </a:r>
            <a:r>
              <a:rPr lang="uk-UA" noProof="0" dirty="0" smtClean="0"/>
              <a:t> </a:t>
            </a:r>
            <a:r>
              <a:rPr lang="uk-UA" noProof="0" dirty="0" err="1" smtClean="0"/>
              <a:t>to</a:t>
            </a:r>
            <a:r>
              <a:rPr lang="uk-UA" noProof="0" dirty="0" smtClean="0"/>
              <a:t> </a:t>
            </a:r>
            <a:r>
              <a:rPr lang="uk-UA" noProof="0" dirty="0" err="1" smtClean="0"/>
              <a:t>add</a:t>
            </a:r>
            <a:r>
              <a:rPr lang="uk-UA" noProof="0" dirty="0" smtClean="0"/>
              <a:t> </a:t>
            </a:r>
            <a:r>
              <a:rPr lang="uk-UA" noProof="0" dirty="0" err="1" smtClean="0"/>
              <a:t>agenda</a:t>
            </a:r>
            <a:endParaRPr lang="uk-UA" noProof="0" dirty="0" smtClean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 hasCustomPrompt="1"/>
          </p:nvPr>
        </p:nvSpPr>
        <p:spPr>
          <a:xfrm>
            <a:off x="323411" y="555471"/>
            <a:ext cx="7056980" cy="671736"/>
          </a:xfrm>
        </p:spPr>
        <p:txBody>
          <a:bodyPr anchor="t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2pPr>
            <a:lvl3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3pPr>
            <a:lvl4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4pPr>
            <a:lvl5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5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 hasCustomPrompt="1"/>
          </p:nvPr>
        </p:nvSpPr>
        <p:spPr>
          <a:xfrm>
            <a:off x="323409" y="1299219"/>
            <a:ext cx="8497179" cy="224408"/>
          </a:xfrm>
        </p:spPr>
        <p:txBody>
          <a:bodyPr anchor="b"/>
          <a:lstStyle>
            <a:lvl1pPr>
              <a:defRPr sz="1400" i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uk-UA" noProof="0" dirty="0" smtClean="0"/>
              <a:t>Запитання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290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23849" y="1779587"/>
            <a:ext cx="8496301" cy="1008193"/>
          </a:xfrm>
        </p:spPr>
        <p:txBody>
          <a:bodyPr anchor="b"/>
          <a:lstStyle>
            <a:lvl1pPr>
              <a:defRPr sz="3600" b="0" cap="none" baseline="0">
                <a:solidFill>
                  <a:schemeClr val="accent6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add 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849" y="2859790"/>
            <a:ext cx="8496302" cy="1151823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 baseline="0">
                <a:solidFill>
                  <a:schemeClr val="tx2"/>
                </a:solidFill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 smtClean="0"/>
              <a:t>Click to add subtitle of presentation</a:t>
            </a:r>
          </a:p>
        </p:txBody>
      </p:sp>
      <p:sp>
        <p:nvSpPr>
          <p:cNvPr id="4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Courier New" pitchFamily="49" charset="0"/>
              <a:buNone/>
            </a:pPr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850" y="4588060"/>
            <a:ext cx="8496300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 smtClean="0"/>
              <a:t>Click to add additional text, e.g. author, location, date</a:t>
            </a:r>
          </a:p>
        </p:txBody>
      </p:sp>
      <p:sp>
        <p:nvSpPr>
          <p:cNvPr id="7" name="Rechteck 3"/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Courier New" pitchFamily="49" charset="0"/>
              <a:buNone/>
            </a:pPr>
            <a:endParaRPr lang="en-US" sz="16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69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for pr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Courier New" pitchFamily="49" charset="0"/>
              <a:buNone/>
            </a:pPr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410" y="1779588"/>
            <a:ext cx="8496418" cy="1439862"/>
          </a:xfr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4000" tIns="0" rIns="324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de-DE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add text for divider slide</a:t>
            </a:r>
          </a:p>
        </p:txBody>
      </p:sp>
      <p:sp>
        <p:nvSpPr>
          <p:cNvPr id="59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60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6" name="Rechteck 2"/>
          <p:cNvSpPr/>
          <p:nvPr userDrawn="1"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Courier New" pitchFamily="49" charset="0"/>
              <a:buNone/>
            </a:pPr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7" name="Rechteck 58"/>
          <p:cNvSpPr/>
          <p:nvPr userDrawn="1"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8" name="Rechteck 59"/>
          <p:cNvSpPr/>
          <p:nvPr userDrawn="1"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96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Agenda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323411" y="195420"/>
            <a:ext cx="7056979" cy="288040"/>
          </a:xfrm>
        </p:spPr>
        <p:txBody>
          <a:bodyPr anchor="ctr"/>
          <a:lstStyle>
            <a:lvl1pPr>
              <a:defRPr b="0" baseline="0">
                <a:solidFill>
                  <a:schemeClr val="accent6"/>
                </a:solidFill>
              </a:defRPr>
            </a:lvl1pPr>
          </a:lstStyle>
          <a:p>
            <a:r>
              <a:rPr lang="uk-UA" dirty="0" smtClean="0"/>
              <a:t>Назва слайду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323410" y="1595640"/>
            <a:ext cx="8497180" cy="3280430"/>
          </a:xfrm>
        </p:spPr>
        <p:txBody>
          <a:bodyPr/>
          <a:lstStyle>
            <a:lvl1pPr marL="360000" indent="-360000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8496000" algn="r"/>
              </a:tabLst>
              <a:defRPr sz="1800">
                <a:solidFill>
                  <a:schemeClr val="tx1"/>
                </a:solidFill>
              </a:defRPr>
            </a:lvl1pPr>
            <a:lvl2pPr marL="358775" indent="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Font typeface="+mj-lt"/>
              <a:buNone/>
              <a:tabLst>
                <a:tab pos="8280000" algn="r"/>
              </a:tabLst>
              <a:defRPr sz="1800">
                <a:solidFill>
                  <a:schemeClr val="bg2"/>
                </a:solidFill>
              </a:defRPr>
            </a:lvl2pPr>
            <a:lvl3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3pPr>
            <a:lvl4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4pPr>
            <a:lvl5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5pPr>
            <a:lvl6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6pPr>
            <a:lvl7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7pPr>
            <a:lvl8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8pPr>
            <a:lvl9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9pPr>
          </a:lstStyle>
          <a:p>
            <a:pPr lvl="0"/>
            <a:r>
              <a:rPr lang="uk-UA" noProof="0" dirty="0" err="1" smtClean="0"/>
              <a:t>Click</a:t>
            </a:r>
            <a:r>
              <a:rPr lang="uk-UA" noProof="0" dirty="0" smtClean="0"/>
              <a:t> </a:t>
            </a:r>
            <a:r>
              <a:rPr lang="uk-UA" noProof="0" dirty="0" err="1" smtClean="0"/>
              <a:t>to</a:t>
            </a:r>
            <a:r>
              <a:rPr lang="uk-UA" noProof="0" dirty="0" smtClean="0"/>
              <a:t> </a:t>
            </a:r>
            <a:r>
              <a:rPr lang="uk-UA" noProof="0" dirty="0" err="1" smtClean="0"/>
              <a:t>add</a:t>
            </a:r>
            <a:r>
              <a:rPr lang="uk-UA" noProof="0" dirty="0" smtClean="0"/>
              <a:t> </a:t>
            </a:r>
            <a:r>
              <a:rPr lang="uk-UA" noProof="0" dirty="0" err="1" smtClean="0"/>
              <a:t>agenda</a:t>
            </a:r>
            <a:endParaRPr lang="uk-UA" noProof="0" dirty="0" smtClean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 hasCustomPrompt="1"/>
          </p:nvPr>
        </p:nvSpPr>
        <p:spPr>
          <a:xfrm>
            <a:off x="323410" y="555471"/>
            <a:ext cx="8497179" cy="671736"/>
          </a:xfrm>
        </p:spPr>
        <p:txBody>
          <a:bodyPr anchor="t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1pPr>
            <a:lvl2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2pPr>
            <a:lvl3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3pPr>
            <a:lvl4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4pPr>
            <a:lvl5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5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 hasCustomPrompt="1"/>
          </p:nvPr>
        </p:nvSpPr>
        <p:spPr>
          <a:xfrm>
            <a:off x="323409" y="1299219"/>
            <a:ext cx="8497179" cy="224408"/>
          </a:xfrm>
        </p:spPr>
        <p:txBody>
          <a:bodyPr anchor="b"/>
          <a:lstStyle>
            <a:lvl1pPr>
              <a:defRPr sz="1400" i="1">
                <a:solidFill>
                  <a:schemeClr val="tx2"/>
                </a:solidFill>
              </a:defRPr>
            </a:lvl1pPr>
          </a:lstStyle>
          <a:p>
            <a:pPr lvl="0"/>
            <a:r>
              <a:rPr lang="uk-UA" noProof="0" dirty="0" smtClean="0"/>
              <a:t>Запитання</a:t>
            </a:r>
          </a:p>
        </p:txBody>
      </p:sp>
    </p:spTree>
    <p:extLst>
      <p:ext uri="{BB962C8B-B14F-4D97-AF65-F5344CB8AC3E}">
        <p14:creationId xmlns:p14="http://schemas.microsoft.com/office/powerpoint/2010/main" val="73841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23849" y="1779587"/>
            <a:ext cx="8496301" cy="1008193"/>
          </a:xfrm>
        </p:spPr>
        <p:txBody>
          <a:bodyPr anchor="b"/>
          <a:lstStyle>
            <a:lvl1pPr>
              <a:defRPr sz="3600" b="0" cap="none" baseline="0">
                <a:solidFill>
                  <a:schemeClr val="accent6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add 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849" y="2859790"/>
            <a:ext cx="8496302" cy="1151823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 baseline="0">
                <a:solidFill>
                  <a:schemeClr val="tx2"/>
                </a:solidFill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 smtClean="0"/>
              <a:t>Click to add subtitle of presentation</a:t>
            </a:r>
          </a:p>
        </p:txBody>
      </p:sp>
      <p:sp>
        <p:nvSpPr>
          <p:cNvPr id="4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Courier New" pitchFamily="49" charset="0"/>
              <a:buNone/>
            </a:pPr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850" y="4588060"/>
            <a:ext cx="8496300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 smtClean="0"/>
              <a:t>Click to add additional text, e.g. author, location, date</a:t>
            </a:r>
          </a:p>
        </p:txBody>
      </p:sp>
      <p:sp>
        <p:nvSpPr>
          <p:cNvPr id="7" name="Rechteck 3"/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Courier New" pitchFamily="49" charset="0"/>
              <a:buNone/>
            </a:pPr>
            <a:endParaRPr lang="en-US" sz="16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3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for pr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Courier New" pitchFamily="49" charset="0"/>
              <a:buNone/>
            </a:pPr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410" y="1779588"/>
            <a:ext cx="8496418" cy="1439862"/>
          </a:xfr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4000" tIns="0" rIns="324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de-DE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add text for divider slide</a:t>
            </a:r>
          </a:p>
        </p:txBody>
      </p:sp>
      <p:sp>
        <p:nvSpPr>
          <p:cNvPr id="59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60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6" name="Rechteck 2"/>
          <p:cNvSpPr/>
          <p:nvPr userDrawn="1"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Courier New" pitchFamily="49" charset="0"/>
              <a:buNone/>
            </a:pPr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7" name="Rechteck 58"/>
          <p:cNvSpPr/>
          <p:nvPr userDrawn="1"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8" name="Rechteck 59"/>
          <p:cNvSpPr/>
          <p:nvPr userDrawn="1"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483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Agenda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323411" y="195420"/>
            <a:ext cx="7056979" cy="288040"/>
          </a:xfrm>
        </p:spPr>
        <p:txBody>
          <a:bodyPr anchor="ctr"/>
          <a:lstStyle>
            <a:lvl1pPr>
              <a:defRPr b="0" baseline="0">
                <a:solidFill>
                  <a:schemeClr val="accent6"/>
                </a:solidFill>
              </a:defRPr>
            </a:lvl1pPr>
          </a:lstStyle>
          <a:p>
            <a:r>
              <a:rPr lang="uk-UA" dirty="0" smtClean="0"/>
              <a:t>Назва слайду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323410" y="1595640"/>
            <a:ext cx="8497180" cy="3280430"/>
          </a:xfrm>
        </p:spPr>
        <p:txBody>
          <a:bodyPr/>
          <a:lstStyle>
            <a:lvl1pPr marL="360000" indent="-360000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8496000" algn="r"/>
              </a:tabLst>
              <a:defRPr sz="1800">
                <a:solidFill>
                  <a:schemeClr val="tx1"/>
                </a:solidFill>
              </a:defRPr>
            </a:lvl1pPr>
            <a:lvl2pPr marL="358775" indent="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Font typeface="+mj-lt"/>
              <a:buNone/>
              <a:tabLst>
                <a:tab pos="8280000" algn="r"/>
              </a:tabLst>
              <a:defRPr sz="1800">
                <a:solidFill>
                  <a:schemeClr val="bg2"/>
                </a:solidFill>
              </a:defRPr>
            </a:lvl2pPr>
            <a:lvl3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3pPr>
            <a:lvl4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4pPr>
            <a:lvl5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5pPr>
            <a:lvl6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6pPr>
            <a:lvl7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7pPr>
            <a:lvl8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8pPr>
            <a:lvl9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9pPr>
          </a:lstStyle>
          <a:p>
            <a:pPr lvl="0"/>
            <a:r>
              <a:rPr lang="uk-UA" noProof="0" dirty="0" err="1" smtClean="0"/>
              <a:t>Click</a:t>
            </a:r>
            <a:r>
              <a:rPr lang="uk-UA" noProof="0" dirty="0" smtClean="0"/>
              <a:t> </a:t>
            </a:r>
            <a:r>
              <a:rPr lang="uk-UA" noProof="0" dirty="0" err="1" smtClean="0"/>
              <a:t>to</a:t>
            </a:r>
            <a:r>
              <a:rPr lang="uk-UA" noProof="0" dirty="0" smtClean="0"/>
              <a:t> </a:t>
            </a:r>
            <a:r>
              <a:rPr lang="uk-UA" noProof="0" dirty="0" err="1" smtClean="0"/>
              <a:t>add</a:t>
            </a:r>
            <a:r>
              <a:rPr lang="uk-UA" noProof="0" dirty="0" smtClean="0"/>
              <a:t> </a:t>
            </a:r>
            <a:r>
              <a:rPr lang="uk-UA" noProof="0" dirty="0" err="1" smtClean="0"/>
              <a:t>agenda</a:t>
            </a:r>
            <a:endParaRPr lang="uk-UA" noProof="0" dirty="0" smtClean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 hasCustomPrompt="1"/>
          </p:nvPr>
        </p:nvSpPr>
        <p:spPr>
          <a:xfrm>
            <a:off x="323410" y="555471"/>
            <a:ext cx="8497179" cy="671736"/>
          </a:xfrm>
        </p:spPr>
        <p:txBody>
          <a:bodyPr anchor="t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1pPr>
            <a:lvl2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2pPr>
            <a:lvl3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3pPr>
            <a:lvl4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4pPr>
            <a:lvl5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5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 hasCustomPrompt="1"/>
          </p:nvPr>
        </p:nvSpPr>
        <p:spPr>
          <a:xfrm>
            <a:off x="323409" y="1299219"/>
            <a:ext cx="8497179" cy="224408"/>
          </a:xfrm>
        </p:spPr>
        <p:txBody>
          <a:bodyPr anchor="b"/>
          <a:lstStyle>
            <a:lvl1pPr>
              <a:defRPr sz="1400" i="1">
                <a:solidFill>
                  <a:schemeClr val="tx2"/>
                </a:solidFill>
              </a:defRPr>
            </a:lvl1pPr>
          </a:lstStyle>
          <a:p>
            <a:pPr lvl="0"/>
            <a:r>
              <a:rPr lang="uk-UA" noProof="0" dirty="0" smtClean="0"/>
              <a:t>Запитання</a:t>
            </a:r>
          </a:p>
        </p:txBody>
      </p:sp>
    </p:spTree>
    <p:extLst>
      <p:ext uri="{BB962C8B-B14F-4D97-AF65-F5344CB8AC3E}">
        <p14:creationId xmlns:p14="http://schemas.microsoft.com/office/powerpoint/2010/main" val="3832337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10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3" Type="http://schemas.openxmlformats.org/officeDocument/2006/relationships/slideLayout" Target="../slideLayouts/slideLayout6.xml"/><Relationship Id="rId7" Type="http://schemas.openxmlformats.org/officeDocument/2006/relationships/tags" Target="../tags/tag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5.xml"/><Relationship Id="rId11" Type="http://schemas.openxmlformats.org/officeDocument/2006/relationships/image" Target="../media/image2.png"/><Relationship Id="rId5" Type="http://schemas.openxmlformats.org/officeDocument/2006/relationships/vmlDrawing" Target="../drawings/vmlDrawing2.vml"/><Relationship Id="rId10" Type="http://schemas.openxmlformats.org/officeDocument/2006/relationships/image" Target="../media/image1.emf"/><Relationship Id="rId4" Type="http://schemas.openxmlformats.org/officeDocument/2006/relationships/theme" Target="../theme/theme2.xml"/><Relationship Id="rId9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3" Type="http://schemas.openxmlformats.org/officeDocument/2006/relationships/slideLayout" Target="../slideLayouts/slideLayout9.xml"/><Relationship Id="rId7" Type="http://schemas.openxmlformats.org/officeDocument/2006/relationships/tags" Target="../tags/tag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ags" Target="../tags/tag8.xml"/><Relationship Id="rId11" Type="http://schemas.openxmlformats.org/officeDocument/2006/relationships/image" Target="../media/image2.png"/><Relationship Id="rId5" Type="http://schemas.openxmlformats.org/officeDocument/2006/relationships/vmlDrawing" Target="../drawings/vmlDrawing3.vml"/><Relationship Id="rId10" Type="http://schemas.openxmlformats.org/officeDocument/2006/relationships/image" Target="../media/image1.emf"/><Relationship Id="rId4" Type="http://schemas.openxmlformats.org/officeDocument/2006/relationships/theme" Target="../theme/theme3.xml"/><Relationship Id="rId9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15779167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think-cell Folie" r:id="rId9" imgW="353" imgH="353" progId="TCLayout.ActiveDocument.1">
                  <p:embed/>
                </p:oleObj>
              </mc:Choice>
              <mc:Fallback>
                <p:oleObj name="think-cell Folie" r:id="rId9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411" y="195420"/>
            <a:ext cx="7056979" cy="28804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 smtClean="0"/>
              <a:t>Click to add headline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 bwMode="gray">
          <a:xfrm>
            <a:off x="323410" y="915521"/>
            <a:ext cx="8497180" cy="381653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add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  <a:p>
            <a:pPr lvl="5"/>
            <a:r>
              <a:rPr lang="en-US" noProof="0" dirty="0" smtClean="0"/>
              <a:t>Sixth level</a:t>
            </a:r>
          </a:p>
          <a:p>
            <a:pPr lvl="6"/>
            <a:r>
              <a:rPr lang="en-US" noProof="0" dirty="0" smtClean="0"/>
              <a:t>Seventh level</a:t>
            </a:r>
          </a:p>
          <a:p>
            <a:pPr lvl="6"/>
            <a:r>
              <a:rPr lang="en-US" noProof="0" dirty="0" smtClean="0"/>
              <a:t>Eighth level</a:t>
            </a:r>
          </a:p>
          <a:p>
            <a:pPr lvl="8"/>
            <a:r>
              <a:rPr lang="en-US" noProof="0" dirty="0" smtClean="0"/>
              <a:t>Ninth level</a:t>
            </a:r>
          </a:p>
        </p:txBody>
      </p:sp>
      <p:grpSp>
        <p:nvGrpSpPr>
          <p:cNvPr id="15" name="Gruppieren 14"/>
          <p:cNvGrpSpPr/>
          <p:nvPr/>
        </p:nvGrpSpPr>
        <p:grpSpPr bwMode="gray">
          <a:xfrm>
            <a:off x="323850" y="-315520"/>
            <a:ext cx="8496740" cy="216030"/>
            <a:chOff x="323850" y="-531550"/>
            <a:chExt cx="8496740" cy="432060"/>
          </a:xfrm>
        </p:grpSpPr>
        <p:cxnSp>
          <p:nvCxnSpPr>
            <p:cNvPr id="16" name="Gerade Verbindung 15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 bwMode="gray">
          <a:xfrm>
            <a:off x="323850" y="5236120"/>
            <a:ext cx="8496740" cy="216030"/>
            <a:chOff x="323850" y="-531550"/>
            <a:chExt cx="8496740" cy="432060"/>
          </a:xfrm>
        </p:grpSpPr>
        <p:cxnSp>
          <p:nvCxnSpPr>
            <p:cNvPr id="29" name="Gerade Verbindung 28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 bwMode="gray">
          <a:xfrm>
            <a:off x="9252514" y="195486"/>
            <a:ext cx="216166" cy="4752594"/>
            <a:chOff x="9252514" y="195486"/>
            <a:chExt cx="216166" cy="4752594"/>
          </a:xfrm>
        </p:grpSpPr>
        <p:cxnSp>
          <p:nvCxnSpPr>
            <p:cNvPr id="48" name="Gerade Verbindung 47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 bwMode="gray">
            <a:xfrm>
              <a:off x="9252514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 bwMode="gray">
            <a:xfrm>
              <a:off x="9252520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 bwMode="gray">
            <a:xfrm>
              <a:off x="9252650" y="1419225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 bwMode="gray">
          <a:xfrm>
            <a:off x="-324680" y="195486"/>
            <a:ext cx="216166" cy="4752594"/>
            <a:chOff x="9252650" y="195486"/>
            <a:chExt cx="216166" cy="4752594"/>
          </a:xfrm>
        </p:grpSpPr>
        <p:cxnSp>
          <p:nvCxnSpPr>
            <p:cNvPr id="65" name="Gerade Verbindung 64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 bwMode="gray">
            <a:xfrm>
              <a:off x="9252786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 bwMode="gray">
            <a:xfrm>
              <a:off x="9252786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 bwMode="gray">
            <a:xfrm>
              <a:off x="9252786" y="1413738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hteck 65"/>
          <p:cNvSpPr/>
          <p:nvPr/>
        </p:nvSpPr>
        <p:spPr bwMode="gray">
          <a:xfrm>
            <a:off x="7524750" y="4948080"/>
            <a:ext cx="129584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r"/>
            <a:fld id="{FCBC2E87-33EB-478A-988F-F7C865AFDA8A}" type="slidenum">
              <a:rPr lang="en-US" sz="800" smtClean="0">
                <a:solidFill>
                  <a:schemeClr val="bg2"/>
                </a:solidFill>
                <a:latin typeface="Arial" pitchFamily="34" charset="0"/>
              </a:rPr>
              <a:t>‹#›</a:t>
            </a:fld>
            <a:endParaRPr lang="en-US" sz="800" smtClean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79" name="Rechteck 13"/>
          <p:cNvSpPr/>
          <p:nvPr/>
        </p:nvSpPr>
        <p:spPr bwMode="gray">
          <a:xfrm>
            <a:off x="324390" y="4948080"/>
            <a:ext cx="705600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8" indent="0">
              <a:tabLst/>
            </a:pP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©</a:t>
            </a:r>
            <a:r>
              <a:rPr lang="en-US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800" b="1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Info </a:t>
            </a:r>
            <a:r>
              <a:rPr lang="en-US" sz="800" b="1" noProof="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Sapіens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|</a:t>
            </a:r>
            <a:r>
              <a:rPr lang="uk-UA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Електоральні настрої виборців 115, 117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</a:t>
            </a:r>
            <a:r>
              <a:rPr lang="uk-UA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122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та 124</a:t>
            </a:r>
            <a:r>
              <a:rPr lang="uk-UA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округів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(26 </a:t>
            </a:r>
            <a:r>
              <a:rPr lang="ru-RU" sz="800" baseline="0" noProof="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червня</a:t>
            </a:r>
            <a:r>
              <a:rPr lang="ru-RU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– 03 </a:t>
            </a:r>
            <a:r>
              <a:rPr lang="ru-RU" sz="800" baseline="0" noProof="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липня</a:t>
            </a:r>
            <a:r>
              <a:rPr lang="ru-RU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2019 року)</a:t>
            </a: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VCT_Marker_ID_4" hidden="1"/>
          <p:cNvSpPr/>
          <p:nvPr>
            <p:custDataLst>
              <p:tags r:id="rId8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8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1pPr>
      <a:lvl2pPr marL="180000" marR="0" indent="-1800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2pPr>
      <a:lvl3pPr marL="36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3pPr>
      <a:lvl4pPr marL="54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4pPr>
      <a:lvl5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5pPr>
      <a:lvl6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6pPr>
      <a:lvl7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7pPr>
      <a:lvl8pPr marL="540000" indent="-180000" algn="l" defTabSz="914400" rtl="0" eaLnBrk="1" latinLnBrk="0" hangingPunct="1">
        <a:spcBef>
          <a:spcPts val="300"/>
        </a:spcBef>
        <a:spcAft>
          <a:spcPts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620" userDrawn="1">
          <p15:clr>
            <a:srgbClr val="F26B43"/>
          </p15:clr>
        </p15:guide>
        <p15:guide id="4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2119381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think-cell Folie" r:id="rId9" imgW="353" imgH="353" progId="TCLayout.ActiveDocument.1">
                  <p:embed/>
                </p:oleObj>
              </mc:Choice>
              <mc:Fallback>
                <p:oleObj name="think-cell Folie" r:id="rId9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411" y="195420"/>
            <a:ext cx="7056979" cy="28804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 smtClean="0"/>
              <a:t>Click to add headline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 bwMode="gray">
          <a:xfrm>
            <a:off x="323410" y="915521"/>
            <a:ext cx="8497180" cy="381653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add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  <a:p>
            <a:pPr lvl="5"/>
            <a:r>
              <a:rPr lang="en-US" noProof="0" dirty="0" smtClean="0"/>
              <a:t>Sixth level</a:t>
            </a:r>
          </a:p>
          <a:p>
            <a:pPr lvl="6"/>
            <a:r>
              <a:rPr lang="en-US" noProof="0" dirty="0" smtClean="0"/>
              <a:t>Seventh level</a:t>
            </a:r>
          </a:p>
          <a:p>
            <a:pPr lvl="6"/>
            <a:r>
              <a:rPr lang="en-US" noProof="0" dirty="0" smtClean="0"/>
              <a:t>Eighth level</a:t>
            </a:r>
          </a:p>
          <a:p>
            <a:pPr lvl="8"/>
            <a:r>
              <a:rPr lang="en-US" noProof="0" dirty="0" smtClean="0"/>
              <a:t>Ninth level</a:t>
            </a:r>
          </a:p>
        </p:txBody>
      </p:sp>
      <p:grpSp>
        <p:nvGrpSpPr>
          <p:cNvPr id="15" name="Gruppieren 14"/>
          <p:cNvGrpSpPr/>
          <p:nvPr/>
        </p:nvGrpSpPr>
        <p:grpSpPr bwMode="gray">
          <a:xfrm>
            <a:off x="323850" y="-315520"/>
            <a:ext cx="8496740" cy="216030"/>
            <a:chOff x="323850" y="-531550"/>
            <a:chExt cx="8496740" cy="432060"/>
          </a:xfrm>
        </p:grpSpPr>
        <p:cxnSp>
          <p:nvCxnSpPr>
            <p:cNvPr id="16" name="Gerade Verbindung 15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 bwMode="gray">
          <a:xfrm>
            <a:off x="323850" y="5236120"/>
            <a:ext cx="8496740" cy="216030"/>
            <a:chOff x="323850" y="-531550"/>
            <a:chExt cx="8496740" cy="432060"/>
          </a:xfrm>
        </p:grpSpPr>
        <p:cxnSp>
          <p:nvCxnSpPr>
            <p:cNvPr id="29" name="Gerade Verbindung 28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 bwMode="gray">
          <a:xfrm>
            <a:off x="9252514" y="195486"/>
            <a:ext cx="216166" cy="4752594"/>
            <a:chOff x="9252514" y="195486"/>
            <a:chExt cx="216166" cy="4752594"/>
          </a:xfrm>
        </p:grpSpPr>
        <p:cxnSp>
          <p:nvCxnSpPr>
            <p:cNvPr id="48" name="Gerade Verbindung 47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 bwMode="gray">
            <a:xfrm>
              <a:off x="9252514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 bwMode="gray">
            <a:xfrm>
              <a:off x="9252520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 bwMode="gray">
            <a:xfrm>
              <a:off x="9252650" y="1419225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 bwMode="gray">
          <a:xfrm>
            <a:off x="-324680" y="195486"/>
            <a:ext cx="216166" cy="4752594"/>
            <a:chOff x="9252650" y="195486"/>
            <a:chExt cx="216166" cy="4752594"/>
          </a:xfrm>
        </p:grpSpPr>
        <p:cxnSp>
          <p:nvCxnSpPr>
            <p:cNvPr id="65" name="Gerade Verbindung 64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 bwMode="gray">
            <a:xfrm>
              <a:off x="9252786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 bwMode="gray">
            <a:xfrm>
              <a:off x="9252786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 bwMode="gray">
            <a:xfrm>
              <a:off x="9252786" y="1413738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hteck 65"/>
          <p:cNvSpPr/>
          <p:nvPr/>
        </p:nvSpPr>
        <p:spPr bwMode="gray">
          <a:xfrm>
            <a:off x="7524750" y="4948080"/>
            <a:ext cx="129584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fld id="{FCBC2E87-33EB-478A-988F-F7C865AFDA8A}" type="slidenum">
              <a:rPr lang="en-US" sz="800" smtClean="0">
                <a:solidFill>
                  <a:srgbClr val="DDDDDD"/>
                </a:solidFill>
              </a:rPr>
              <a:pPr algn="r"/>
              <a:t>‹#›</a:t>
            </a:fld>
            <a:endParaRPr lang="en-US" sz="800" smtClean="0">
              <a:solidFill>
                <a:srgbClr val="DDDDDD"/>
              </a:solidFill>
            </a:endParaRPr>
          </a:p>
        </p:txBody>
      </p:sp>
      <p:sp>
        <p:nvSpPr>
          <p:cNvPr id="4" name="VCT_Marker_ID_4" hidden="1"/>
          <p:cNvSpPr/>
          <p:nvPr>
            <p:custDataLst>
              <p:tags r:id="rId8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300"/>
              </a:spcBef>
              <a:buFont typeface="Courier New" pitchFamily="49" charset="0"/>
              <a:buNone/>
            </a:pPr>
            <a:endParaRPr lang="en-US" sz="1600" smtClean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80" name="Рисунок 79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50" y="216019"/>
            <a:ext cx="1440000" cy="1440000"/>
          </a:xfrm>
          <a:prstGeom prst="rect">
            <a:avLst/>
          </a:prstGeom>
        </p:spPr>
      </p:pic>
      <p:sp>
        <p:nvSpPr>
          <p:cNvPr id="87" name="Rechteck 13"/>
          <p:cNvSpPr/>
          <p:nvPr userDrawn="1"/>
        </p:nvSpPr>
        <p:spPr bwMode="gray">
          <a:xfrm>
            <a:off x="324390" y="4948080"/>
            <a:ext cx="705600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8" indent="0">
              <a:tabLst/>
            </a:pP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©</a:t>
            </a:r>
            <a:r>
              <a:rPr lang="en-US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800" b="1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Info </a:t>
            </a:r>
            <a:r>
              <a:rPr lang="en-US" sz="800" b="1" noProof="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Sapіens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|</a:t>
            </a:r>
            <a:r>
              <a:rPr lang="uk-UA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Електоральні настрої українців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(18-26 </a:t>
            </a:r>
            <a:r>
              <a:rPr lang="ru-RU" sz="800" baseline="0" noProof="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червня</a:t>
            </a:r>
            <a:r>
              <a:rPr lang="ru-RU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2019 року)</a:t>
            </a: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059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80000" marR="0" indent="-1800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6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4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540000" indent="-180000" algn="l" defTabSz="914400" rtl="0" eaLnBrk="1" latinLnBrk="0" hangingPunct="1">
        <a:spcBef>
          <a:spcPts val="300"/>
        </a:spcBef>
        <a:spcAft>
          <a:spcPts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620" userDrawn="1">
          <p15:clr>
            <a:srgbClr val="F26B43"/>
          </p15:clr>
        </p15:guide>
        <p15:guide id="4" pos="288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92873730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think-cell Folie" r:id="rId9" imgW="353" imgH="353" progId="TCLayout.ActiveDocument.1">
                  <p:embed/>
                </p:oleObj>
              </mc:Choice>
              <mc:Fallback>
                <p:oleObj name="think-cell Folie" r:id="rId9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411" y="195420"/>
            <a:ext cx="7056979" cy="28804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 smtClean="0"/>
              <a:t>Click to add headline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 bwMode="gray">
          <a:xfrm>
            <a:off x="323410" y="915521"/>
            <a:ext cx="8497180" cy="381653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add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  <a:p>
            <a:pPr lvl="5"/>
            <a:r>
              <a:rPr lang="en-US" noProof="0" dirty="0" smtClean="0"/>
              <a:t>Sixth level</a:t>
            </a:r>
          </a:p>
          <a:p>
            <a:pPr lvl="6"/>
            <a:r>
              <a:rPr lang="en-US" noProof="0" dirty="0" smtClean="0"/>
              <a:t>Seventh level</a:t>
            </a:r>
          </a:p>
          <a:p>
            <a:pPr lvl="6"/>
            <a:r>
              <a:rPr lang="en-US" noProof="0" dirty="0" smtClean="0"/>
              <a:t>Eighth level</a:t>
            </a:r>
          </a:p>
          <a:p>
            <a:pPr lvl="8"/>
            <a:r>
              <a:rPr lang="en-US" noProof="0" dirty="0" smtClean="0"/>
              <a:t>Ninth level</a:t>
            </a:r>
          </a:p>
        </p:txBody>
      </p:sp>
      <p:grpSp>
        <p:nvGrpSpPr>
          <p:cNvPr id="15" name="Gruppieren 14"/>
          <p:cNvGrpSpPr/>
          <p:nvPr/>
        </p:nvGrpSpPr>
        <p:grpSpPr bwMode="gray">
          <a:xfrm>
            <a:off x="323850" y="-315520"/>
            <a:ext cx="8496740" cy="216030"/>
            <a:chOff x="323850" y="-531550"/>
            <a:chExt cx="8496740" cy="432060"/>
          </a:xfrm>
        </p:grpSpPr>
        <p:cxnSp>
          <p:nvCxnSpPr>
            <p:cNvPr id="16" name="Gerade Verbindung 15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 bwMode="gray">
          <a:xfrm>
            <a:off x="323850" y="5236120"/>
            <a:ext cx="8496740" cy="216030"/>
            <a:chOff x="323850" y="-531550"/>
            <a:chExt cx="8496740" cy="432060"/>
          </a:xfrm>
        </p:grpSpPr>
        <p:cxnSp>
          <p:nvCxnSpPr>
            <p:cNvPr id="29" name="Gerade Verbindung 28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 bwMode="gray">
          <a:xfrm>
            <a:off x="9252514" y="195486"/>
            <a:ext cx="216166" cy="4752594"/>
            <a:chOff x="9252514" y="195486"/>
            <a:chExt cx="216166" cy="4752594"/>
          </a:xfrm>
        </p:grpSpPr>
        <p:cxnSp>
          <p:nvCxnSpPr>
            <p:cNvPr id="48" name="Gerade Verbindung 47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 bwMode="gray">
            <a:xfrm>
              <a:off x="9252514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 bwMode="gray">
            <a:xfrm>
              <a:off x="9252520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 bwMode="gray">
            <a:xfrm>
              <a:off x="9252650" y="1419225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 bwMode="gray">
          <a:xfrm>
            <a:off x="-324680" y="195486"/>
            <a:ext cx="216166" cy="4752594"/>
            <a:chOff x="9252650" y="195486"/>
            <a:chExt cx="216166" cy="4752594"/>
          </a:xfrm>
        </p:grpSpPr>
        <p:cxnSp>
          <p:nvCxnSpPr>
            <p:cNvPr id="65" name="Gerade Verbindung 64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 bwMode="gray">
            <a:xfrm>
              <a:off x="9252786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 bwMode="gray">
            <a:xfrm>
              <a:off x="9252786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 bwMode="gray">
            <a:xfrm>
              <a:off x="9252786" y="1413738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hteck 65"/>
          <p:cNvSpPr/>
          <p:nvPr/>
        </p:nvSpPr>
        <p:spPr bwMode="gray">
          <a:xfrm>
            <a:off x="7524750" y="4948080"/>
            <a:ext cx="129584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fld id="{FCBC2E87-33EB-478A-988F-F7C865AFDA8A}" type="slidenum">
              <a:rPr lang="en-US" sz="800" smtClean="0">
                <a:solidFill>
                  <a:srgbClr val="DDDDDD"/>
                </a:solidFill>
              </a:rPr>
              <a:pPr algn="r"/>
              <a:t>‹#›</a:t>
            </a:fld>
            <a:endParaRPr lang="en-US" sz="800" smtClean="0">
              <a:solidFill>
                <a:srgbClr val="DDDDDD"/>
              </a:solidFill>
            </a:endParaRPr>
          </a:p>
        </p:txBody>
      </p:sp>
      <p:sp>
        <p:nvSpPr>
          <p:cNvPr id="4" name="VCT_Marker_ID_4" hidden="1"/>
          <p:cNvSpPr/>
          <p:nvPr>
            <p:custDataLst>
              <p:tags r:id="rId8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300"/>
              </a:spcBef>
              <a:buFont typeface="Courier New" pitchFamily="49" charset="0"/>
              <a:buNone/>
            </a:pPr>
            <a:endParaRPr lang="en-US" sz="1600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0" name="Rechteck 13"/>
          <p:cNvSpPr/>
          <p:nvPr userDrawn="1"/>
        </p:nvSpPr>
        <p:spPr bwMode="gray">
          <a:xfrm>
            <a:off x="324390" y="4948080"/>
            <a:ext cx="705600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8" indent="0">
              <a:tabLst/>
            </a:pP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©</a:t>
            </a:r>
            <a:r>
              <a:rPr lang="en-US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800" b="1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Info </a:t>
            </a:r>
            <a:r>
              <a:rPr lang="en-US" sz="800" b="1" noProof="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Sapіens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|</a:t>
            </a:r>
            <a:r>
              <a:rPr lang="uk-UA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Електоральні настрої українців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(18-26 </a:t>
            </a:r>
            <a:r>
              <a:rPr lang="ru-RU" sz="800" baseline="0" noProof="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червня</a:t>
            </a:r>
            <a:r>
              <a:rPr lang="ru-RU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2019 року)</a:t>
            </a: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87" name="Рисунок 8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12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80000" marR="0" indent="-1800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6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4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540000" indent="-180000" algn="l" defTabSz="914400" rtl="0" eaLnBrk="1" latinLnBrk="0" hangingPunct="1">
        <a:spcBef>
          <a:spcPts val="300"/>
        </a:spcBef>
        <a:spcAft>
          <a:spcPts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620" userDrawn="1">
          <p15:clr>
            <a:srgbClr val="F26B43"/>
          </p15:clr>
        </p15:guide>
        <p15:guide id="4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chart" Target="../charts/chart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chart" Target="../charts/chart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chart" Target="../charts/chart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chart" Target="../charts/chart1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chart" Target="../charts/chart1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chart" Target="../charts/chart1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chart" Target="../charts/chart2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chart" Target="../charts/chart2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chart" Target="../charts/chart23.xml"/><Relationship Id="rId5" Type="http://schemas.openxmlformats.org/officeDocument/2006/relationships/chart" Target="../charts/chart22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60359133"/>
              </p:ext>
            </p:extLst>
          </p:nvPr>
        </p:nvGraphicFramePr>
        <p:xfrm>
          <a:off x="1919032" y="1643100"/>
          <a:ext cx="6518704" cy="3232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23808178"/>
              </p:ext>
            </p:extLst>
          </p:nvPr>
        </p:nvGraphicFramePr>
        <p:xfrm>
          <a:off x="3779890" y="1635620"/>
          <a:ext cx="6518704" cy="3528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8568401"/>
              </p:ext>
            </p:extLst>
          </p:nvPr>
        </p:nvGraphicFramePr>
        <p:xfrm>
          <a:off x="-2434" y="1635985"/>
          <a:ext cx="6518704" cy="3265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Текст 4"/>
          <p:cNvSpPr>
            <a:spLocks noGrp="1"/>
          </p:cNvSpPr>
          <p:nvPr>
            <p:ph type="body" sz="quarter" idx="11"/>
          </p:nvPr>
        </p:nvSpPr>
        <p:spPr>
          <a:xfrm>
            <a:off x="395420" y="123410"/>
            <a:ext cx="7208165" cy="531228"/>
          </a:xfrm>
        </p:spPr>
        <p:txBody>
          <a:bodyPr anchor="ctr"/>
          <a:lstStyle/>
          <a:p>
            <a:r>
              <a:rPr lang="uk-UA" b="1" i="0" dirty="0" smtClean="0">
                <a:solidFill>
                  <a:srgbClr val="C00000"/>
                </a:solidFill>
              </a:rPr>
              <a:t>ОКРУГ 115: ПІДТРИМКА ПАРТІЙ</a:t>
            </a:r>
            <a:br>
              <a:rPr lang="uk-UA" b="1" i="0" dirty="0" smtClean="0">
                <a:solidFill>
                  <a:srgbClr val="C00000"/>
                </a:solidFill>
              </a:rPr>
            </a:br>
            <a:r>
              <a:rPr lang="ru-RU" sz="1000" dirty="0" err="1" smtClean="0"/>
              <a:t>включає</a:t>
            </a:r>
            <a:r>
              <a:rPr lang="ru-RU" sz="1000" dirty="0"/>
              <a:t>: </a:t>
            </a:r>
            <a:r>
              <a:rPr lang="ru-RU" sz="1000" dirty="0" err="1"/>
              <a:t>Сихівський</a:t>
            </a:r>
            <a:r>
              <a:rPr lang="ru-RU" sz="1000" dirty="0"/>
              <a:t> район, </a:t>
            </a:r>
            <a:r>
              <a:rPr lang="ru-RU" sz="1000" dirty="0" err="1"/>
              <a:t>частина</a:t>
            </a:r>
            <a:r>
              <a:rPr lang="ru-RU" sz="1000" dirty="0"/>
              <a:t> </a:t>
            </a:r>
            <a:r>
              <a:rPr lang="ru-RU" sz="1000" dirty="0" err="1"/>
              <a:t>Личаківського</a:t>
            </a:r>
            <a:r>
              <a:rPr lang="ru-RU" sz="1000" dirty="0"/>
              <a:t> району </a:t>
            </a:r>
            <a:r>
              <a:rPr lang="ru-RU" sz="1000" dirty="0" err="1"/>
              <a:t>міста</a:t>
            </a:r>
            <a:r>
              <a:rPr lang="ru-RU" sz="1000" dirty="0"/>
              <a:t> </a:t>
            </a:r>
            <a:r>
              <a:rPr lang="ru-RU" sz="1000" dirty="0" smtClean="0"/>
              <a:t>Львова</a:t>
            </a:r>
            <a:endParaRPr lang="uk-UA" sz="1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20479"/>
              </p:ext>
            </p:extLst>
          </p:nvPr>
        </p:nvGraphicFramePr>
        <p:xfrm>
          <a:off x="3203574" y="1233805"/>
          <a:ext cx="5833044" cy="3962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872496"/>
                <a:gridCol w="1944270"/>
                <a:gridCol w="201627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усіх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і </a:t>
                      </a:r>
                      <a:r>
                        <a:rPr lang="ru-RU" sz="1000" b="1" dirty="0" err="1" smtClean="0"/>
                        <a:t>визначився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 bwMode="gray">
          <a:xfrm>
            <a:off x="323410" y="915988"/>
            <a:ext cx="61928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Яку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партію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підтримаєте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на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виборах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до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Верховної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Ради 21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липня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?</a:t>
            </a:r>
            <a:endParaRPr lang="ru-RU" sz="1200" i="1" dirty="0" smtClean="0">
              <a:solidFill>
                <a:schemeClr val="bg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06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13517152"/>
              </p:ext>
            </p:extLst>
          </p:nvPr>
        </p:nvGraphicFramePr>
        <p:xfrm>
          <a:off x="-2434" y="1635985"/>
          <a:ext cx="6518704" cy="3265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08717266"/>
              </p:ext>
            </p:extLst>
          </p:nvPr>
        </p:nvGraphicFramePr>
        <p:xfrm>
          <a:off x="3779890" y="1635620"/>
          <a:ext cx="6518704" cy="3528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76526540"/>
              </p:ext>
            </p:extLst>
          </p:nvPr>
        </p:nvGraphicFramePr>
        <p:xfrm>
          <a:off x="1919032" y="1643100"/>
          <a:ext cx="6518704" cy="3232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Текст 4"/>
          <p:cNvSpPr>
            <a:spLocks noGrp="1"/>
          </p:cNvSpPr>
          <p:nvPr>
            <p:ph type="body" sz="quarter" idx="11"/>
          </p:nvPr>
        </p:nvSpPr>
        <p:spPr>
          <a:xfrm>
            <a:off x="395420" y="123410"/>
            <a:ext cx="7208165" cy="531228"/>
          </a:xfrm>
        </p:spPr>
        <p:txBody>
          <a:bodyPr anchor="ctr"/>
          <a:lstStyle/>
          <a:p>
            <a:r>
              <a:rPr lang="uk-UA" b="1" i="0" dirty="0" smtClean="0">
                <a:solidFill>
                  <a:srgbClr val="C00000"/>
                </a:solidFill>
              </a:rPr>
              <a:t>ОКРУГ 115: ПІДТРИМКА КАНДИДАТІВ ПО МАЖОРИТАРНОМУ ОКРУГУ </a:t>
            </a:r>
            <a:br>
              <a:rPr lang="uk-UA" b="1" i="0" dirty="0" smtClean="0">
                <a:solidFill>
                  <a:srgbClr val="C00000"/>
                </a:solidFill>
              </a:rPr>
            </a:br>
            <a:r>
              <a:rPr lang="ru-RU" sz="1000" dirty="0" err="1" smtClean="0"/>
              <a:t>включає</a:t>
            </a:r>
            <a:r>
              <a:rPr lang="ru-RU" sz="1000" dirty="0"/>
              <a:t>: </a:t>
            </a:r>
            <a:r>
              <a:rPr lang="ru-RU" sz="1000" dirty="0" err="1"/>
              <a:t>Сихівський</a:t>
            </a:r>
            <a:r>
              <a:rPr lang="ru-RU" sz="1000" dirty="0"/>
              <a:t> район, </a:t>
            </a:r>
            <a:r>
              <a:rPr lang="ru-RU" sz="1000" dirty="0" err="1"/>
              <a:t>частина</a:t>
            </a:r>
            <a:r>
              <a:rPr lang="ru-RU" sz="1000" dirty="0"/>
              <a:t> </a:t>
            </a:r>
            <a:r>
              <a:rPr lang="ru-RU" sz="1000" dirty="0" err="1"/>
              <a:t>Личаківського</a:t>
            </a:r>
            <a:r>
              <a:rPr lang="ru-RU" sz="1000" dirty="0"/>
              <a:t> району </a:t>
            </a:r>
            <a:r>
              <a:rPr lang="ru-RU" sz="1000" dirty="0" err="1"/>
              <a:t>міста</a:t>
            </a:r>
            <a:r>
              <a:rPr lang="ru-RU" sz="1000" dirty="0"/>
              <a:t> </a:t>
            </a:r>
            <a:r>
              <a:rPr lang="ru-RU" sz="1000" dirty="0" smtClean="0"/>
              <a:t>Львова</a:t>
            </a:r>
            <a:endParaRPr lang="uk-UA" sz="1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252449"/>
              </p:ext>
            </p:extLst>
          </p:nvPr>
        </p:nvGraphicFramePr>
        <p:xfrm>
          <a:off x="3203574" y="1233805"/>
          <a:ext cx="5833044" cy="3962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872496"/>
                <a:gridCol w="1944270"/>
                <a:gridCol w="201627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усіх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і </a:t>
                      </a:r>
                      <a:r>
                        <a:rPr lang="ru-RU" sz="1000" b="1" dirty="0" err="1" smtClean="0"/>
                        <a:t>визначився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 bwMode="gray">
          <a:xfrm>
            <a:off x="323410" y="915988"/>
            <a:ext cx="734502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Якого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кандидата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підтримаєте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на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парламентських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виборах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21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липня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 по мажоритарному округу?</a:t>
            </a:r>
            <a:endParaRPr lang="ru-RU" sz="1200" i="1" dirty="0" smtClean="0">
              <a:solidFill>
                <a:schemeClr val="bg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80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42088270"/>
              </p:ext>
            </p:extLst>
          </p:nvPr>
        </p:nvGraphicFramePr>
        <p:xfrm>
          <a:off x="3779890" y="1635620"/>
          <a:ext cx="6518704" cy="3528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76565362"/>
              </p:ext>
            </p:extLst>
          </p:nvPr>
        </p:nvGraphicFramePr>
        <p:xfrm>
          <a:off x="-2434" y="1635985"/>
          <a:ext cx="6518704" cy="3265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68929155"/>
              </p:ext>
            </p:extLst>
          </p:nvPr>
        </p:nvGraphicFramePr>
        <p:xfrm>
          <a:off x="1919032" y="1643100"/>
          <a:ext cx="6518704" cy="3232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Текст 4"/>
          <p:cNvSpPr>
            <a:spLocks noGrp="1"/>
          </p:cNvSpPr>
          <p:nvPr>
            <p:ph type="body" sz="quarter" idx="11"/>
          </p:nvPr>
        </p:nvSpPr>
        <p:spPr>
          <a:xfrm>
            <a:off x="395420" y="123410"/>
            <a:ext cx="7208165" cy="531228"/>
          </a:xfrm>
        </p:spPr>
        <p:txBody>
          <a:bodyPr anchor="ctr"/>
          <a:lstStyle/>
          <a:p>
            <a:r>
              <a:rPr lang="uk-UA" b="1" i="0" dirty="0" smtClean="0">
                <a:solidFill>
                  <a:srgbClr val="C00000"/>
                </a:solidFill>
              </a:rPr>
              <a:t>ОКРУГ 117: ПІДТРИМКА ПАРТІЙ</a:t>
            </a:r>
            <a:br>
              <a:rPr lang="uk-UA" b="1" i="0" dirty="0" smtClean="0">
                <a:solidFill>
                  <a:srgbClr val="C00000"/>
                </a:solidFill>
              </a:rPr>
            </a:br>
            <a:r>
              <a:rPr lang="ru-RU" sz="1000" dirty="0" err="1" smtClean="0"/>
              <a:t>включає</a:t>
            </a:r>
            <a:r>
              <a:rPr lang="ru-RU" sz="1000" dirty="0"/>
              <a:t>: </a:t>
            </a:r>
            <a:r>
              <a:rPr lang="ru-RU" sz="1000" dirty="0" err="1"/>
              <a:t>Залізничний</a:t>
            </a:r>
            <a:r>
              <a:rPr lang="ru-RU" sz="1000" dirty="0"/>
              <a:t> район, </a:t>
            </a:r>
            <a:r>
              <a:rPr lang="ru-RU" sz="1000" dirty="0" err="1"/>
              <a:t>частина</a:t>
            </a:r>
            <a:r>
              <a:rPr lang="ru-RU" sz="1000" dirty="0"/>
              <a:t> </a:t>
            </a:r>
            <a:r>
              <a:rPr lang="ru-RU" sz="1000" dirty="0" err="1"/>
              <a:t>Шевченківського</a:t>
            </a:r>
            <a:r>
              <a:rPr lang="ru-RU" sz="1000" dirty="0"/>
              <a:t> району </a:t>
            </a:r>
            <a:r>
              <a:rPr lang="ru-RU" sz="1000" dirty="0" err="1"/>
              <a:t>міста</a:t>
            </a:r>
            <a:r>
              <a:rPr lang="ru-RU" sz="1000" dirty="0"/>
              <a:t> Львова</a:t>
            </a:r>
            <a:r>
              <a:rPr lang="ru-RU" sz="1000" i="0" dirty="0"/>
              <a:t> </a:t>
            </a:r>
            <a:endParaRPr lang="uk-UA" sz="1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491112"/>
              </p:ext>
            </p:extLst>
          </p:nvPr>
        </p:nvGraphicFramePr>
        <p:xfrm>
          <a:off x="3203574" y="1233805"/>
          <a:ext cx="5833044" cy="3962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872496"/>
                <a:gridCol w="1944270"/>
                <a:gridCol w="201627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усіх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і </a:t>
                      </a:r>
                      <a:r>
                        <a:rPr lang="ru-RU" sz="1000" b="1" dirty="0" err="1" smtClean="0"/>
                        <a:t>визначився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 bwMode="gray">
          <a:xfrm>
            <a:off x="323410" y="915988"/>
            <a:ext cx="61928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Яку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партію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підтримаєте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на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виборах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до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Верховної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Ради 21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липня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?</a:t>
            </a:r>
            <a:endParaRPr lang="ru-RU" sz="1200" i="1" dirty="0" smtClean="0">
              <a:solidFill>
                <a:schemeClr val="bg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1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81715319"/>
              </p:ext>
            </p:extLst>
          </p:nvPr>
        </p:nvGraphicFramePr>
        <p:xfrm>
          <a:off x="-2434" y="1635985"/>
          <a:ext cx="6518704" cy="3265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02388179"/>
              </p:ext>
            </p:extLst>
          </p:nvPr>
        </p:nvGraphicFramePr>
        <p:xfrm>
          <a:off x="3779890" y="1635620"/>
          <a:ext cx="6518704" cy="3528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21188025"/>
              </p:ext>
            </p:extLst>
          </p:nvPr>
        </p:nvGraphicFramePr>
        <p:xfrm>
          <a:off x="1919032" y="1643100"/>
          <a:ext cx="6518704" cy="3232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Текст 4"/>
          <p:cNvSpPr>
            <a:spLocks noGrp="1"/>
          </p:cNvSpPr>
          <p:nvPr>
            <p:ph type="body" sz="quarter" idx="11"/>
          </p:nvPr>
        </p:nvSpPr>
        <p:spPr>
          <a:xfrm>
            <a:off x="395420" y="123410"/>
            <a:ext cx="7208165" cy="531228"/>
          </a:xfrm>
        </p:spPr>
        <p:txBody>
          <a:bodyPr anchor="ctr"/>
          <a:lstStyle/>
          <a:p>
            <a:r>
              <a:rPr lang="uk-UA" b="1" i="0" dirty="0" smtClean="0">
                <a:solidFill>
                  <a:srgbClr val="C00000"/>
                </a:solidFill>
              </a:rPr>
              <a:t>ОКРУГ 11</a:t>
            </a:r>
            <a:r>
              <a:rPr lang="en-US" b="1" i="0" dirty="0" smtClean="0">
                <a:solidFill>
                  <a:srgbClr val="C00000"/>
                </a:solidFill>
              </a:rPr>
              <a:t>7</a:t>
            </a:r>
            <a:r>
              <a:rPr lang="uk-UA" b="1" i="0" dirty="0" smtClean="0">
                <a:solidFill>
                  <a:srgbClr val="C00000"/>
                </a:solidFill>
              </a:rPr>
              <a:t>: ПІДТРИМКА КАНДИДАТІВ ПО МАЖОРИТАРНОМУ ОКРУГУ </a:t>
            </a:r>
            <a:br>
              <a:rPr lang="uk-UA" b="1" i="0" dirty="0" smtClean="0">
                <a:solidFill>
                  <a:srgbClr val="C00000"/>
                </a:solidFill>
              </a:rPr>
            </a:br>
            <a:r>
              <a:rPr lang="ru-RU" sz="1000" dirty="0" err="1"/>
              <a:t>включає</a:t>
            </a:r>
            <a:r>
              <a:rPr lang="ru-RU" sz="1000" dirty="0"/>
              <a:t>: </a:t>
            </a:r>
            <a:r>
              <a:rPr lang="ru-RU" sz="1000" dirty="0" err="1"/>
              <a:t>Залізничний</a:t>
            </a:r>
            <a:r>
              <a:rPr lang="ru-RU" sz="1000" dirty="0"/>
              <a:t> район, </a:t>
            </a:r>
            <a:r>
              <a:rPr lang="ru-RU" sz="1000" dirty="0" err="1"/>
              <a:t>частина</a:t>
            </a:r>
            <a:r>
              <a:rPr lang="ru-RU" sz="1000" dirty="0"/>
              <a:t> </a:t>
            </a:r>
            <a:r>
              <a:rPr lang="ru-RU" sz="1000" dirty="0" err="1"/>
              <a:t>Шевченківського</a:t>
            </a:r>
            <a:r>
              <a:rPr lang="ru-RU" sz="1000" dirty="0"/>
              <a:t> району </a:t>
            </a:r>
            <a:r>
              <a:rPr lang="ru-RU" sz="1000" dirty="0" err="1"/>
              <a:t>міста</a:t>
            </a:r>
            <a:r>
              <a:rPr lang="ru-RU" sz="1000" dirty="0"/>
              <a:t> Львова</a:t>
            </a:r>
            <a:r>
              <a:rPr lang="ru-RU" sz="1000" i="0" dirty="0"/>
              <a:t> </a:t>
            </a:r>
            <a:endParaRPr lang="uk-UA" sz="1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30494"/>
              </p:ext>
            </p:extLst>
          </p:nvPr>
        </p:nvGraphicFramePr>
        <p:xfrm>
          <a:off x="2987781" y="1233805"/>
          <a:ext cx="6048837" cy="3962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941769"/>
                <a:gridCol w="2016198"/>
                <a:gridCol w="209087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усіх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і </a:t>
                      </a:r>
                      <a:r>
                        <a:rPr lang="ru-RU" sz="1000" b="1" dirty="0" err="1" smtClean="0"/>
                        <a:t>визначився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 bwMode="gray">
          <a:xfrm>
            <a:off x="323410" y="915988"/>
            <a:ext cx="734502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Якого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кандидата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підтримаєте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на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парламентських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виборах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21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липня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 по мажоритарному округу?</a:t>
            </a:r>
            <a:endParaRPr lang="ru-RU" sz="1200" i="1" dirty="0" smtClean="0">
              <a:solidFill>
                <a:schemeClr val="bg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66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92520489"/>
              </p:ext>
            </p:extLst>
          </p:nvPr>
        </p:nvGraphicFramePr>
        <p:xfrm>
          <a:off x="-2434" y="1635985"/>
          <a:ext cx="6518704" cy="3265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6981297"/>
              </p:ext>
            </p:extLst>
          </p:nvPr>
        </p:nvGraphicFramePr>
        <p:xfrm>
          <a:off x="3779890" y="1635620"/>
          <a:ext cx="6518704" cy="3528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87117854"/>
              </p:ext>
            </p:extLst>
          </p:nvPr>
        </p:nvGraphicFramePr>
        <p:xfrm>
          <a:off x="1919032" y="1643100"/>
          <a:ext cx="6518704" cy="3232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Текст 4"/>
          <p:cNvSpPr>
            <a:spLocks noGrp="1"/>
          </p:cNvSpPr>
          <p:nvPr>
            <p:ph type="body" sz="quarter" idx="11"/>
          </p:nvPr>
        </p:nvSpPr>
        <p:spPr>
          <a:xfrm>
            <a:off x="395420" y="123410"/>
            <a:ext cx="7208165" cy="531228"/>
          </a:xfrm>
        </p:spPr>
        <p:txBody>
          <a:bodyPr anchor="ctr"/>
          <a:lstStyle/>
          <a:p>
            <a:r>
              <a:rPr lang="uk-UA" b="1" i="0" dirty="0" smtClean="0">
                <a:solidFill>
                  <a:srgbClr val="C00000"/>
                </a:solidFill>
              </a:rPr>
              <a:t>ОКРУГ 122: ПІДТРИМКА ПАРТІЙ</a:t>
            </a:r>
            <a:br>
              <a:rPr lang="uk-UA" b="1" i="0" dirty="0" smtClean="0">
                <a:solidFill>
                  <a:srgbClr val="C00000"/>
                </a:solidFill>
              </a:rPr>
            </a:br>
            <a:r>
              <a:rPr lang="ru-RU" sz="1000" dirty="0" err="1" smtClean="0"/>
              <a:t>включає</a:t>
            </a:r>
            <a:r>
              <a:rPr lang="ru-RU" sz="1000" dirty="0"/>
              <a:t>: </a:t>
            </a:r>
            <a:r>
              <a:rPr lang="ru-RU" sz="1000" dirty="0" err="1"/>
              <a:t>Жовківський</a:t>
            </a:r>
            <a:r>
              <a:rPr lang="ru-RU" sz="1000" dirty="0"/>
              <a:t>, </a:t>
            </a:r>
            <a:r>
              <a:rPr lang="ru-RU" sz="1000" dirty="0" err="1"/>
              <a:t>Яворівський</a:t>
            </a:r>
            <a:r>
              <a:rPr lang="ru-RU" sz="1000" dirty="0"/>
              <a:t> </a:t>
            </a:r>
            <a:r>
              <a:rPr lang="ru-RU" sz="1000" dirty="0" err="1"/>
              <a:t>райони</a:t>
            </a:r>
            <a:endParaRPr lang="uk-UA" sz="1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878479"/>
              </p:ext>
            </p:extLst>
          </p:nvPr>
        </p:nvGraphicFramePr>
        <p:xfrm>
          <a:off x="3203574" y="1233805"/>
          <a:ext cx="5833044" cy="3962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872496"/>
                <a:gridCol w="1944270"/>
                <a:gridCol w="201627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усіх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і </a:t>
                      </a:r>
                      <a:r>
                        <a:rPr lang="ru-RU" sz="1000" b="1" dirty="0" err="1" smtClean="0"/>
                        <a:t>визначився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 bwMode="gray">
          <a:xfrm>
            <a:off x="323410" y="915988"/>
            <a:ext cx="61928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Яку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партію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підтримаєте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на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виборах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до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Верховної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Ради 21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липня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?</a:t>
            </a:r>
            <a:endParaRPr lang="ru-RU" sz="1200" i="1" dirty="0" smtClean="0">
              <a:solidFill>
                <a:schemeClr val="bg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275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80694289"/>
              </p:ext>
            </p:extLst>
          </p:nvPr>
        </p:nvGraphicFramePr>
        <p:xfrm>
          <a:off x="3779890" y="1635620"/>
          <a:ext cx="6518704" cy="3528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31594007"/>
              </p:ext>
            </p:extLst>
          </p:nvPr>
        </p:nvGraphicFramePr>
        <p:xfrm>
          <a:off x="1919032" y="1643100"/>
          <a:ext cx="6518704" cy="3232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35088303"/>
              </p:ext>
            </p:extLst>
          </p:nvPr>
        </p:nvGraphicFramePr>
        <p:xfrm>
          <a:off x="-2434" y="1635985"/>
          <a:ext cx="6518704" cy="3265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Текст 4"/>
          <p:cNvSpPr>
            <a:spLocks noGrp="1"/>
          </p:cNvSpPr>
          <p:nvPr>
            <p:ph type="body" sz="quarter" idx="11"/>
          </p:nvPr>
        </p:nvSpPr>
        <p:spPr>
          <a:xfrm>
            <a:off x="395420" y="123410"/>
            <a:ext cx="7208165" cy="531228"/>
          </a:xfrm>
        </p:spPr>
        <p:txBody>
          <a:bodyPr anchor="ctr"/>
          <a:lstStyle/>
          <a:p>
            <a:r>
              <a:rPr lang="uk-UA" b="1" i="0" dirty="0" smtClean="0">
                <a:solidFill>
                  <a:srgbClr val="C00000"/>
                </a:solidFill>
              </a:rPr>
              <a:t>ОКРУГ 122: ПІДТРИМКА КАНДИДАТІВ ПО МАЖОРИТАРНОМУ ОКРУГУ </a:t>
            </a:r>
            <a:br>
              <a:rPr lang="uk-UA" b="1" i="0" dirty="0" smtClean="0">
                <a:solidFill>
                  <a:srgbClr val="C00000"/>
                </a:solidFill>
              </a:rPr>
            </a:br>
            <a:r>
              <a:rPr lang="ru-RU" sz="1000" dirty="0" err="1"/>
              <a:t>включає</a:t>
            </a:r>
            <a:r>
              <a:rPr lang="ru-RU" sz="1000" dirty="0"/>
              <a:t>: </a:t>
            </a:r>
            <a:r>
              <a:rPr lang="ru-RU" sz="1000" dirty="0" err="1"/>
              <a:t>Жовківський</a:t>
            </a:r>
            <a:r>
              <a:rPr lang="ru-RU" sz="1000" dirty="0"/>
              <a:t>, </a:t>
            </a:r>
            <a:r>
              <a:rPr lang="ru-RU" sz="1000" dirty="0" err="1"/>
              <a:t>Яворівський</a:t>
            </a:r>
            <a:r>
              <a:rPr lang="ru-RU" sz="1000" dirty="0"/>
              <a:t> </a:t>
            </a:r>
            <a:r>
              <a:rPr lang="ru-RU" sz="1000" dirty="0" err="1"/>
              <a:t>райони</a:t>
            </a:r>
            <a:endParaRPr lang="uk-UA" sz="1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929588"/>
              </p:ext>
            </p:extLst>
          </p:nvPr>
        </p:nvGraphicFramePr>
        <p:xfrm>
          <a:off x="2987781" y="1233805"/>
          <a:ext cx="6048837" cy="3962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941769"/>
                <a:gridCol w="2016198"/>
                <a:gridCol w="209087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усіх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і </a:t>
                      </a:r>
                      <a:r>
                        <a:rPr lang="ru-RU" sz="1000" b="1" dirty="0" err="1" smtClean="0"/>
                        <a:t>визначився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 bwMode="gray">
          <a:xfrm>
            <a:off x="323410" y="915988"/>
            <a:ext cx="734502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Якого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кандидата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підтримаєте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на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парламентських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виборах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21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липня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 по мажоритарному округу?</a:t>
            </a:r>
            <a:endParaRPr lang="ru-RU" sz="1200" i="1" dirty="0" smtClean="0">
              <a:solidFill>
                <a:schemeClr val="bg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851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20321401"/>
              </p:ext>
            </p:extLst>
          </p:nvPr>
        </p:nvGraphicFramePr>
        <p:xfrm>
          <a:off x="-2434" y="1635985"/>
          <a:ext cx="6518704" cy="3265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49848406"/>
              </p:ext>
            </p:extLst>
          </p:nvPr>
        </p:nvGraphicFramePr>
        <p:xfrm>
          <a:off x="3779890" y="1635620"/>
          <a:ext cx="6518704" cy="3528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22774214"/>
              </p:ext>
            </p:extLst>
          </p:nvPr>
        </p:nvGraphicFramePr>
        <p:xfrm>
          <a:off x="1919032" y="1643100"/>
          <a:ext cx="6518704" cy="3232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Текст 4"/>
          <p:cNvSpPr>
            <a:spLocks noGrp="1"/>
          </p:cNvSpPr>
          <p:nvPr>
            <p:ph type="body" sz="quarter" idx="11"/>
          </p:nvPr>
        </p:nvSpPr>
        <p:spPr>
          <a:xfrm>
            <a:off x="395420" y="123410"/>
            <a:ext cx="7208165" cy="531228"/>
          </a:xfrm>
        </p:spPr>
        <p:txBody>
          <a:bodyPr anchor="ctr"/>
          <a:lstStyle/>
          <a:p>
            <a:r>
              <a:rPr lang="uk-UA" b="1" i="0" dirty="0" smtClean="0">
                <a:solidFill>
                  <a:srgbClr val="C00000"/>
                </a:solidFill>
              </a:rPr>
              <a:t>ОКРУГ 12</a:t>
            </a:r>
            <a:r>
              <a:rPr lang="en-US" b="1" i="0" dirty="0" smtClean="0">
                <a:solidFill>
                  <a:srgbClr val="C00000"/>
                </a:solidFill>
              </a:rPr>
              <a:t>4</a:t>
            </a:r>
            <a:r>
              <a:rPr lang="uk-UA" b="1" i="0" dirty="0" smtClean="0">
                <a:solidFill>
                  <a:srgbClr val="C00000"/>
                </a:solidFill>
              </a:rPr>
              <a:t>: ПІДТРИМКА ПАРТІЙ</a:t>
            </a:r>
            <a:br>
              <a:rPr lang="uk-UA" b="1" i="0" dirty="0" smtClean="0">
                <a:solidFill>
                  <a:srgbClr val="C00000"/>
                </a:solidFill>
              </a:rPr>
            </a:br>
            <a:r>
              <a:rPr lang="ru-RU" sz="1000" dirty="0" err="1" smtClean="0"/>
              <a:t>включає</a:t>
            </a:r>
            <a:r>
              <a:rPr lang="ru-RU" sz="1000" dirty="0"/>
              <a:t>: </a:t>
            </a:r>
            <a:r>
              <a:rPr lang="ru-RU" sz="1000" dirty="0" err="1"/>
              <a:t>місто</a:t>
            </a:r>
            <a:r>
              <a:rPr lang="ru-RU" sz="1000" dirty="0"/>
              <a:t> Червоноград, </a:t>
            </a:r>
            <a:r>
              <a:rPr lang="ru-RU" sz="1000" dirty="0" err="1"/>
              <a:t>Сокальський</a:t>
            </a:r>
            <a:r>
              <a:rPr lang="ru-RU" sz="1000" dirty="0"/>
              <a:t> район, </a:t>
            </a:r>
            <a:r>
              <a:rPr lang="ru-RU" sz="1000" dirty="0" err="1"/>
              <a:t>частина</a:t>
            </a:r>
            <a:r>
              <a:rPr lang="ru-RU" sz="1000" dirty="0"/>
              <a:t> </a:t>
            </a:r>
            <a:r>
              <a:rPr lang="ru-RU" sz="1000" dirty="0" err="1"/>
              <a:t>Кам’янка-Бузького</a:t>
            </a:r>
            <a:r>
              <a:rPr lang="ru-RU" sz="1000" dirty="0"/>
              <a:t> району</a:t>
            </a:r>
            <a:endParaRPr lang="uk-UA" sz="1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671268"/>
              </p:ext>
            </p:extLst>
          </p:nvPr>
        </p:nvGraphicFramePr>
        <p:xfrm>
          <a:off x="3203574" y="1233805"/>
          <a:ext cx="5833044" cy="3962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872496"/>
                <a:gridCol w="1944270"/>
                <a:gridCol w="201627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усіх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і </a:t>
                      </a:r>
                      <a:r>
                        <a:rPr lang="ru-RU" sz="1000" b="1" dirty="0" err="1" smtClean="0"/>
                        <a:t>визначився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 bwMode="gray">
          <a:xfrm>
            <a:off x="323410" y="915988"/>
            <a:ext cx="61928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Яку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партію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підтримаєте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на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виборах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до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Верховної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Ради 21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липня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?</a:t>
            </a:r>
            <a:endParaRPr lang="ru-RU" sz="1200" i="1" dirty="0" smtClean="0">
              <a:solidFill>
                <a:schemeClr val="bg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245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68992577"/>
              </p:ext>
            </p:extLst>
          </p:nvPr>
        </p:nvGraphicFramePr>
        <p:xfrm>
          <a:off x="1919032" y="1643100"/>
          <a:ext cx="6518704" cy="3232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59813761"/>
              </p:ext>
            </p:extLst>
          </p:nvPr>
        </p:nvGraphicFramePr>
        <p:xfrm>
          <a:off x="-2434" y="1635985"/>
          <a:ext cx="6518704" cy="3265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21709686"/>
              </p:ext>
            </p:extLst>
          </p:nvPr>
        </p:nvGraphicFramePr>
        <p:xfrm>
          <a:off x="3779890" y="1635620"/>
          <a:ext cx="6518704" cy="3528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Текст 4"/>
          <p:cNvSpPr>
            <a:spLocks noGrp="1"/>
          </p:cNvSpPr>
          <p:nvPr>
            <p:ph type="body" sz="quarter" idx="11"/>
          </p:nvPr>
        </p:nvSpPr>
        <p:spPr>
          <a:xfrm>
            <a:off x="395420" y="123410"/>
            <a:ext cx="7208165" cy="531228"/>
          </a:xfrm>
        </p:spPr>
        <p:txBody>
          <a:bodyPr anchor="ctr"/>
          <a:lstStyle/>
          <a:p>
            <a:r>
              <a:rPr lang="uk-UA" b="1" i="0" dirty="0" smtClean="0">
                <a:solidFill>
                  <a:srgbClr val="C00000"/>
                </a:solidFill>
              </a:rPr>
              <a:t>ОКРУГ 12</a:t>
            </a:r>
            <a:r>
              <a:rPr lang="en-US" b="1" i="0" dirty="0" smtClean="0">
                <a:solidFill>
                  <a:srgbClr val="C00000"/>
                </a:solidFill>
              </a:rPr>
              <a:t>4</a:t>
            </a:r>
            <a:r>
              <a:rPr lang="uk-UA" b="1" i="0" dirty="0" smtClean="0">
                <a:solidFill>
                  <a:srgbClr val="C00000"/>
                </a:solidFill>
              </a:rPr>
              <a:t>: ПІДТРИМКА КАНДИДАТІВ ПО МАЖОРИТАРНОМУ ОКРУГУ </a:t>
            </a:r>
            <a:br>
              <a:rPr lang="uk-UA" b="1" i="0" dirty="0" smtClean="0">
                <a:solidFill>
                  <a:srgbClr val="C00000"/>
                </a:solidFill>
              </a:rPr>
            </a:br>
            <a:r>
              <a:rPr lang="ru-RU" sz="1000" dirty="0" err="1"/>
              <a:t>включає</a:t>
            </a:r>
            <a:r>
              <a:rPr lang="ru-RU" sz="1000" dirty="0"/>
              <a:t>: </a:t>
            </a:r>
            <a:r>
              <a:rPr lang="ru-RU" sz="1000" dirty="0" err="1"/>
              <a:t>місто</a:t>
            </a:r>
            <a:r>
              <a:rPr lang="ru-RU" sz="1000" dirty="0"/>
              <a:t> Червоноград, </a:t>
            </a:r>
            <a:r>
              <a:rPr lang="ru-RU" sz="1000" dirty="0" err="1"/>
              <a:t>Сокальський</a:t>
            </a:r>
            <a:r>
              <a:rPr lang="ru-RU" sz="1000" dirty="0"/>
              <a:t> район, </a:t>
            </a:r>
            <a:r>
              <a:rPr lang="ru-RU" sz="1000" dirty="0" err="1"/>
              <a:t>частина</a:t>
            </a:r>
            <a:r>
              <a:rPr lang="ru-RU" sz="1000" dirty="0"/>
              <a:t> </a:t>
            </a:r>
            <a:r>
              <a:rPr lang="ru-RU" sz="1000" dirty="0" err="1"/>
              <a:t>Кам’янка-Бузького</a:t>
            </a:r>
            <a:r>
              <a:rPr lang="ru-RU" sz="1000" dirty="0"/>
              <a:t> району</a:t>
            </a:r>
            <a:endParaRPr lang="uk-UA" sz="1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12614"/>
              </p:ext>
            </p:extLst>
          </p:nvPr>
        </p:nvGraphicFramePr>
        <p:xfrm>
          <a:off x="2987781" y="1233805"/>
          <a:ext cx="6048837" cy="3962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941769"/>
                <a:gridCol w="2016198"/>
                <a:gridCol w="209087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усіх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Серед</a:t>
                      </a:r>
                      <a:r>
                        <a:rPr lang="ru-RU" sz="1000" b="1" dirty="0" smtClean="0"/>
                        <a:t> тих, </a:t>
                      </a:r>
                      <a:r>
                        <a:rPr lang="ru-RU" sz="1000" b="1" dirty="0" err="1" smtClean="0"/>
                        <a:t>хто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планує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b="1" dirty="0" err="1" smtClean="0"/>
                        <a:t>голосувати</a:t>
                      </a:r>
                      <a:r>
                        <a:rPr lang="ru-RU" sz="1000" b="1" dirty="0" smtClean="0"/>
                        <a:t> і </a:t>
                      </a:r>
                      <a:r>
                        <a:rPr lang="ru-RU" sz="1000" b="1" dirty="0" err="1" smtClean="0"/>
                        <a:t>визначився</a:t>
                      </a:r>
                      <a:endParaRPr lang="ru-RU" sz="1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 bwMode="gray">
          <a:xfrm>
            <a:off x="323410" y="915988"/>
            <a:ext cx="734502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Якого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кандидата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підтримаєте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на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парламентських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виборах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21 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липня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  по мажоритарному округу?</a:t>
            </a:r>
            <a:endParaRPr lang="ru-RU" sz="1200" i="1" dirty="0" smtClean="0">
              <a:solidFill>
                <a:schemeClr val="bg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9033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LANGUAGEID" val="1033"/>
  <p:tag name="THINKCELLUNDODONOTDELETE" val="0"/>
  <p:tag name="VCT_SHOW_CA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12/08/2014 15:21:41"/>
  <p:tag name="VCT-TEMPLATE" val="GfK Group_16-9_redesign.potx"/>
  <p:tag name="VCTMASTER" val="GfK Group"/>
  <p:tag name="VCTORDER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;14.17323;14.09646;28.34646;28.26968;42.51968;42.44291;56.69291;42.44291;56.69291;42.44291;56.69291;42.44291;56.69291;42.44291;56.69291;"/>
  <p:tag name="VCT-BULLETVISIBILITY" val="G ********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12/08/2014 15:21:41"/>
  <p:tag name="VCT-TEMPLATE" val="GfK Group_16-9_redesign.potx"/>
  <p:tag name="VCTMASTER" val="GfK Group"/>
  <p:tag name="VCT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;14.17323;14.09646;28.34646;28.26968;42.51968;42.44291;56.69291;42.44291;56.69291;42.44291;56.69291;42.44291;56.69291;42.44291;56.69291;"/>
  <p:tag name="VCT-BULLETVISIBILITY" val="G ********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12/08/2014 15:21:41"/>
  <p:tag name="VCT-TEMPLATE" val="GfK Group_16-9_redesign.potx"/>
  <p:tag name="VCTMASTER" val="GfK Group"/>
  <p:tag name="VCT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;14.17323;14.09646;28.34646;28.26968;42.51968;42.44291;56.69291;42.44291;56.69291;42.44291;56.69291;42.44291;56.69291;42.44291;56.69291;"/>
  <p:tag name="VCT-BULLETVISIBILITY" val="G ********"/>
</p:tagLst>
</file>

<file path=ppt/theme/theme1.xml><?xml version="1.0" encoding="utf-8"?>
<a:theme xmlns:a="http://schemas.openxmlformats.org/drawingml/2006/main" name="1_Info_Sapiens_0.1">
  <a:themeElements>
    <a:clrScheme name="Info Sapiens">
      <a:dk1>
        <a:srgbClr val="000000"/>
      </a:dk1>
      <a:lt1>
        <a:sysClr val="window" lastClr="FFFFFF"/>
      </a:lt1>
      <a:dk2>
        <a:srgbClr val="535154"/>
      </a:dk2>
      <a:lt2>
        <a:srgbClr val="808585"/>
      </a:lt2>
      <a:accent1>
        <a:srgbClr val="396AB1"/>
      </a:accent1>
      <a:accent2>
        <a:srgbClr val="DA7C30"/>
      </a:accent2>
      <a:accent3>
        <a:srgbClr val="3E9651"/>
      </a:accent3>
      <a:accent4>
        <a:srgbClr val="CC2529"/>
      </a:accent4>
      <a:accent5>
        <a:srgbClr val="6B4C9A"/>
      </a:accent5>
      <a:accent6>
        <a:srgbClr val="922428"/>
      </a:accent6>
      <a:hlink>
        <a:srgbClr val="948B3D"/>
      </a:hlink>
      <a:folHlink>
        <a:srgbClr val="B2B2B2"/>
      </a:folHlink>
    </a:clrScheme>
    <a:fontScheme name="Info Sapiens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spcBef>
            <a:spcPts val="300"/>
          </a:spcBef>
          <a:buFont typeface="Courier New" pitchFamily="49" charset="0"/>
          <a:buNone/>
          <a:defRPr sz="16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>
          <a:spcBef>
            <a:spcPts val="300"/>
          </a:spcBef>
          <a:defRPr sz="16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Azure">
      <a:srgbClr val="396AB1"/>
    </a:custClr>
    <a:custClr name="Brandy Punch">
      <a:srgbClr val="DA7C30"/>
    </a:custClr>
    <a:custClr name="Chateau Green">
      <a:srgbClr val="3E9651"/>
    </a:custClr>
    <a:custClr name="Cardinal">
      <a:srgbClr val="CC2529"/>
    </a:custClr>
    <a:custClr name="Gravel">
      <a:srgbClr val="535154"/>
    </a:custClr>
    <a:custClr name="Butterfly Bush">
      <a:srgbClr val="6B4C9A"/>
    </a:custClr>
    <a:custClr name="Burnt Umber">
      <a:srgbClr val="922428"/>
    </a:custClr>
    <a:custClr name="Sycamore">
      <a:srgbClr val="948B3D"/>
    </a:custClr>
    <a:custClr name="Light Azure">
      <a:srgbClr val="7293CB"/>
    </a:custClr>
    <a:custClr name="Light Brandy Punch">
      <a:srgbClr val="E1974C"/>
    </a:custClr>
    <a:custClr name="Light Chateau Green">
      <a:srgbClr val="84BA5B"/>
    </a:custClr>
    <a:custClr name="Light Cardinal">
      <a:srgbClr val="D35E60"/>
    </a:custClr>
    <a:custClr name="Light Gravel">
      <a:srgbClr val="808585"/>
    </a:custClr>
    <a:custClr name="Light Butterfly Bush">
      <a:srgbClr val="9067A7"/>
    </a:custClr>
    <a:custClr name="Light Burnt Umber">
      <a:srgbClr val="AB6857"/>
    </a:custClr>
    <a:custClr name="Light Sycamore">
      <a:srgbClr val="CCC210"/>
    </a:custClr>
  </a:custClrLst>
  <a:extLst>
    <a:ext uri="{05A4C25C-085E-4340-85A3-A5531E510DB2}">
      <thm15:themeFamily xmlns:thm15="http://schemas.microsoft.com/office/thememl/2012/main" xmlns="" name="InfoSapiens" id="{D12D9490-BA7C-4432-BAAB-86CB86360C3E}" vid="{B9131DAF-875B-4352-85F1-4A21FF241D89}"/>
    </a:ext>
  </a:extLst>
</a:theme>
</file>

<file path=ppt/theme/theme2.xml><?xml version="1.0" encoding="utf-8"?>
<a:theme xmlns:a="http://schemas.openxmlformats.org/drawingml/2006/main" name="InfoSapiens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spcBef>
            <a:spcPts val="300"/>
          </a:spcBef>
          <a:buFont typeface="Courier New" pitchFamily="49" charset="0"/>
          <a:buNone/>
          <a:defRPr sz="16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>
          <a:spcBef>
            <a:spcPts val="300"/>
          </a:spcBef>
          <a:defRPr sz="16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dark yellow 100%">
      <a:srgbClr val="F0AB00"/>
    </a:custClr>
    <a:custClr name="light yellow 100%">
      <a:srgbClr val="F6D50F"/>
    </a:custClr>
    <a:custClr name="warm grey 100%">
      <a:srgbClr val="8E8581"/>
    </a:custClr>
    <a:custClr name="GfK orange">
      <a:srgbClr val="E55A00"/>
    </a:custClr>
    <a:custClr name="dark blue 100%">
      <a:srgbClr val="264283"/>
    </a:custClr>
    <a:custClr name="light blue 100%">
      <a:srgbClr val="007DC3"/>
    </a:custClr>
    <a:custClr name="dark green 100%">
      <a:srgbClr val="A2AD00"/>
    </a:custClr>
    <a:custClr name="light green 100%">
      <a:srgbClr val="C1BB00"/>
    </a:custClr>
    <a:custClr name="dark red 100%">
      <a:srgbClr val="9B1F23"/>
    </a:custClr>
    <a:custClr name="light red 100%">
      <a:srgbClr val="DC291E"/>
    </a:custClr>
    <a:custClr name="dark yellow 80%">
      <a:srgbClr val="FCC000"/>
    </a:custClr>
    <a:custClr name="light yellow 80%">
      <a:srgbClr val="FFDD44"/>
    </a:custClr>
    <a:custClr name="warm grey 80%">
      <a:srgbClr val="A79D98"/>
    </a:custClr>
    <a:custClr>
      <a:srgbClr val="FFFFFF"/>
    </a:custClr>
    <a:custClr name="dark blue 80%">
      <a:srgbClr val="405B9B"/>
    </a:custClr>
    <a:custClr name="light blue 80%">
      <a:srgbClr val="389DD7"/>
    </a:custClr>
    <a:custClr name="dark green 80%">
      <a:srgbClr val="B4BE46"/>
    </a:custClr>
    <a:custClr name="light green 80%">
      <a:srgbClr val="D7CF42"/>
    </a:custClr>
    <a:custClr name="dark red 80%">
      <a:srgbClr val="C34A3A"/>
    </a:custClr>
    <a:custClr name="light red 80%">
      <a:srgbClr val="E94F35"/>
    </a:custClr>
    <a:custClr name="dark yellow 60%">
      <a:srgbClr val="FED07A"/>
    </a:custClr>
    <a:custClr name="light yellow 60%">
      <a:srgbClr val="FFE67F"/>
    </a:custClr>
    <a:custClr name="warm grey 60%">
      <a:srgbClr val="BCB4B0"/>
    </a:custClr>
    <a:custClr>
      <a:srgbClr val="FFFFFF"/>
    </a:custClr>
    <a:custClr name="dark blue 60%">
      <a:srgbClr val="6E7EB3"/>
    </a:custClr>
    <a:custClr name="light blue 60%">
      <a:srgbClr val="7DB4E2"/>
    </a:custClr>
    <a:custClr name="dark green 60%">
      <a:srgbClr val="C6CE79"/>
    </a:custClr>
    <a:custClr name="light green 60%">
      <a:srgbClr val="E2DA7A"/>
    </a:custClr>
    <a:custClr name="dark red 60%">
      <a:srgbClr val="D27863"/>
    </a:custClr>
    <a:custClr name="light red 60%">
      <a:srgbClr val="F08262"/>
    </a:custClr>
    <a:custClr name="dark yellow 40%">
      <a:srgbClr val="FFE0A9"/>
    </a:custClr>
    <a:custClr name="light yellow 40%">
      <a:srgbClr val="FFEEAF"/>
    </a:custClr>
    <a:custClr name="warm grey 40%">
      <a:srgbClr val="D2CBC9"/>
    </a:custClr>
    <a:custClr>
      <a:srgbClr val="FFFFFF"/>
    </a:custClr>
    <a:custClr name="dark blue 40%">
      <a:srgbClr val="9EA5CD"/>
    </a:custClr>
    <a:custClr name="light blue 40%">
      <a:srgbClr val="ADCDED"/>
    </a:custClr>
    <a:custClr name="dark green 40%">
      <a:srgbClr val="D8DEA8"/>
    </a:custClr>
    <a:custClr name="light green 40%">
      <a:srgbClr val="ECE6AA"/>
    </a:custClr>
    <a:custClr name="dark red 40%">
      <a:srgbClr val="E1A693"/>
    </a:custClr>
    <a:custClr name="light red 40%">
      <a:srgbClr val="F6AF95"/>
    </a:custClr>
  </a:custClrLst>
  <a:extLst>
    <a:ext uri="{05A4C25C-085E-4340-85A3-A5531E510DB2}">
      <thm15:themeFamily xmlns:thm15="http://schemas.microsoft.com/office/thememl/2012/main" xmlns="" name="InfoSapiens" id="{D12D9490-BA7C-4432-BAAB-86CB86360C3E}" vid="{B9131DAF-875B-4352-85F1-4A21FF241D89}"/>
    </a:ext>
  </a:extLst>
</a:theme>
</file>

<file path=ppt/theme/theme3.xml><?xml version="1.0" encoding="utf-8"?>
<a:theme xmlns:a="http://schemas.openxmlformats.org/drawingml/2006/main" name="1_InfoSapiens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spcBef>
            <a:spcPts val="300"/>
          </a:spcBef>
          <a:buFont typeface="Courier New" pitchFamily="49" charset="0"/>
          <a:buNone/>
          <a:defRPr sz="16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>
          <a:spcBef>
            <a:spcPts val="300"/>
          </a:spcBef>
          <a:defRPr sz="16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dark yellow 100%">
      <a:srgbClr val="F0AB00"/>
    </a:custClr>
    <a:custClr name="light yellow 100%">
      <a:srgbClr val="F6D50F"/>
    </a:custClr>
    <a:custClr name="warm grey 100%">
      <a:srgbClr val="8E8581"/>
    </a:custClr>
    <a:custClr name="GfK orange">
      <a:srgbClr val="E55A00"/>
    </a:custClr>
    <a:custClr name="dark blue 100%">
      <a:srgbClr val="264283"/>
    </a:custClr>
    <a:custClr name="light blue 100%">
      <a:srgbClr val="007DC3"/>
    </a:custClr>
    <a:custClr name="dark green 100%">
      <a:srgbClr val="A2AD00"/>
    </a:custClr>
    <a:custClr name="light green 100%">
      <a:srgbClr val="C1BB00"/>
    </a:custClr>
    <a:custClr name="dark red 100%">
      <a:srgbClr val="9B1F23"/>
    </a:custClr>
    <a:custClr name="light red 100%">
      <a:srgbClr val="DC291E"/>
    </a:custClr>
    <a:custClr name="dark yellow 80%">
      <a:srgbClr val="FCC000"/>
    </a:custClr>
    <a:custClr name="light yellow 80%">
      <a:srgbClr val="FFDD44"/>
    </a:custClr>
    <a:custClr name="warm grey 80%">
      <a:srgbClr val="A79D98"/>
    </a:custClr>
    <a:custClr>
      <a:srgbClr val="FFFFFF"/>
    </a:custClr>
    <a:custClr name="dark blue 80%">
      <a:srgbClr val="405B9B"/>
    </a:custClr>
    <a:custClr name="light blue 80%">
      <a:srgbClr val="389DD7"/>
    </a:custClr>
    <a:custClr name="dark green 80%">
      <a:srgbClr val="B4BE46"/>
    </a:custClr>
    <a:custClr name="light green 80%">
      <a:srgbClr val="D7CF42"/>
    </a:custClr>
    <a:custClr name="dark red 80%">
      <a:srgbClr val="C34A3A"/>
    </a:custClr>
    <a:custClr name="light red 80%">
      <a:srgbClr val="E94F35"/>
    </a:custClr>
    <a:custClr name="dark yellow 60%">
      <a:srgbClr val="FED07A"/>
    </a:custClr>
    <a:custClr name="light yellow 60%">
      <a:srgbClr val="FFE67F"/>
    </a:custClr>
    <a:custClr name="warm grey 60%">
      <a:srgbClr val="BCB4B0"/>
    </a:custClr>
    <a:custClr>
      <a:srgbClr val="FFFFFF"/>
    </a:custClr>
    <a:custClr name="dark blue 60%">
      <a:srgbClr val="6E7EB3"/>
    </a:custClr>
    <a:custClr name="light blue 60%">
      <a:srgbClr val="7DB4E2"/>
    </a:custClr>
    <a:custClr name="dark green 60%">
      <a:srgbClr val="C6CE79"/>
    </a:custClr>
    <a:custClr name="light green 60%">
      <a:srgbClr val="E2DA7A"/>
    </a:custClr>
    <a:custClr name="dark red 60%">
      <a:srgbClr val="D27863"/>
    </a:custClr>
    <a:custClr name="light red 60%">
      <a:srgbClr val="F08262"/>
    </a:custClr>
    <a:custClr name="dark yellow 40%">
      <a:srgbClr val="FFE0A9"/>
    </a:custClr>
    <a:custClr name="light yellow 40%">
      <a:srgbClr val="FFEEAF"/>
    </a:custClr>
    <a:custClr name="warm grey 40%">
      <a:srgbClr val="D2CBC9"/>
    </a:custClr>
    <a:custClr>
      <a:srgbClr val="FFFFFF"/>
    </a:custClr>
    <a:custClr name="dark blue 40%">
      <a:srgbClr val="9EA5CD"/>
    </a:custClr>
    <a:custClr name="light blue 40%">
      <a:srgbClr val="ADCDED"/>
    </a:custClr>
    <a:custClr name="dark green 40%">
      <a:srgbClr val="D8DEA8"/>
    </a:custClr>
    <a:custClr name="light green 40%">
      <a:srgbClr val="ECE6AA"/>
    </a:custClr>
    <a:custClr name="dark red 40%">
      <a:srgbClr val="E1A693"/>
    </a:custClr>
    <a:custClr name="light red 40%">
      <a:srgbClr val="F6AF95"/>
    </a:custClr>
  </a:custClrLst>
  <a:extLst>
    <a:ext uri="{05A4C25C-085E-4340-85A3-A5531E510DB2}">
      <thm15:themeFamily xmlns="" xmlns:thm15="http://schemas.microsoft.com/office/thememl/2012/main" name="InfoSapiens" id="{D12D9490-BA7C-4432-BAAB-86CB86360C3E}" vid="{B9131DAF-875B-4352-85F1-4A21FF241D89}"/>
    </a:ext>
  </a:extLst>
</a:theme>
</file>

<file path=ppt/theme/theme4.xml><?xml version="1.0" encoding="utf-8"?>
<a:theme xmlns:a="http://schemas.openxmlformats.org/drawingml/2006/main" name="Office Theme">
  <a:themeElements>
    <a:clrScheme name="GfK color scheme for Office 2010">
      <a:dk1>
        <a:srgbClr val="000000"/>
      </a:dk1>
      <a:lt1>
        <a:srgbClr val="FFFFFF"/>
      </a:lt1>
      <a:dk2>
        <a:srgbClr val="E95E0F"/>
      </a:dk2>
      <a:lt2>
        <a:srgbClr val="928580"/>
      </a:lt2>
      <a:accent1>
        <a:srgbClr val="004186"/>
      </a:accent1>
      <a:accent2>
        <a:srgbClr val="0087C8"/>
      </a:accent2>
      <a:accent3>
        <a:srgbClr val="A1AF00"/>
      </a:accent3>
      <a:accent4>
        <a:srgbClr val="CDC300"/>
      </a:accent4>
      <a:accent5>
        <a:srgbClr val="B50F22"/>
      </a:accent5>
      <a:accent6>
        <a:srgbClr val="E31B19"/>
      </a:accent6>
      <a:hlink>
        <a:srgbClr val="A1AF00"/>
      </a:hlink>
      <a:folHlink>
        <a:srgbClr val="CDC300"/>
      </a:folHlink>
    </a:clrScheme>
    <a:fontScheme name="Gf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="horz" wrap="square" lIns="0" tIns="0" rIns="0" bIns="0" rtlCol="0" anchor="t" anchorCtr="0">
        <a:noAutofit/>
      </a:bodyPr>
      <a:lstStyle>
        <a:defPPr>
          <a:spcBef>
            <a:spcPts val="600"/>
          </a:spcBef>
          <a:defRPr dirty="0" err="1" smtClean="0">
            <a:latin typeface="Arial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GfK color scheme for Office 2010">
      <a:dk1>
        <a:srgbClr val="000000"/>
      </a:dk1>
      <a:lt1>
        <a:srgbClr val="FFFFFF"/>
      </a:lt1>
      <a:dk2>
        <a:srgbClr val="E95E0F"/>
      </a:dk2>
      <a:lt2>
        <a:srgbClr val="928580"/>
      </a:lt2>
      <a:accent1>
        <a:srgbClr val="004186"/>
      </a:accent1>
      <a:accent2>
        <a:srgbClr val="0087C8"/>
      </a:accent2>
      <a:accent3>
        <a:srgbClr val="A1AF00"/>
      </a:accent3>
      <a:accent4>
        <a:srgbClr val="CDC300"/>
      </a:accent4>
      <a:accent5>
        <a:srgbClr val="B50F22"/>
      </a:accent5>
      <a:accent6>
        <a:srgbClr val="E31B19"/>
      </a:accent6>
      <a:hlink>
        <a:srgbClr val="A1AF00"/>
      </a:hlink>
      <a:folHlink>
        <a:srgbClr val="CDC300"/>
      </a:folHlink>
    </a:clrScheme>
    <a:fontScheme name="Gf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="horz" wrap="square" lIns="0" tIns="0" rIns="0" bIns="0" rtlCol="0" anchor="t" anchorCtr="0">
        <a:noAutofit/>
      </a:bodyPr>
      <a:lstStyle>
        <a:defPPr>
          <a:spcBef>
            <a:spcPts val="600"/>
          </a:spcBef>
          <a:defRPr dirty="0" err="1" smtClean="0">
            <a:latin typeface="Arial"/>
          </a:defRPr>
        </a:defPPr>
      </a:lstStyle>
    </a:txDef>
  </a:objectDefaults>
  <a:extraClrSchemeLst/>
</a:theme>
</file>

<file path=ppt/theme/themeOverride1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f0640f97dcd40049d3fc8c3d10ff855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457da623-78f9-49de-8564-b1618c49ba59</TermId>
        </TermInfo>
      </Terms>
    </jf0640f97dcd40049d3fc8c3d10ff855>
    <h059eda5e5c344e5901eabd9b8ae1d5d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1b0d69d1-6137-41de-9ae5-e5925610d8cb</TermId>
        </TermInfo>
      </Terms>
    </h059eda5e5c344e5901eabd9b8ae1d5d>
    <PublishingStartDate xmlns="http://schemas.microsoft.com/sharepoint/v3" xsi:nil="true"/>
    <PublishingExpirationDate xmlns="http://schemas.microsoft.com/sharepoint/v3" xsi:nil="true"/>
    <p986eefbff5f4b2788134fa6982c2730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15480a47-f0f1-4795-a643-bf3b2e95805c</TermId>
        </TermInfo>
      </Terms>
    </p986eefbff5f4b2788134fa6982c2730>
    <e999b8edfbce4772b22c3a8c74ff36ce xmlns="fdaf2857-34a0-4271-9efd-53feeda81814">
      <Terms xmlns="http://schemas.microsoft.com/office/infopath/2007/PartnerControls"/>
    </e999b8edfbce4772b22c3a8c74ff36ce>
    <TaxCatchAll xmlns="eaa6d935-851e-4683-8fb3-4830ef9470e6">
      <Value>68</Value>
      <Value>502</Value>
      <Value>64</Value>
      <Value>57</Value>
      <Value>1781</Value>
      <Value>97</Value>
      <Value>73</Value>
      <Value>69</Value>
    </TaxCatchAll>
    <m0c14ac2d9c042e3be8883c9fd5ef198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914398da-6a81-430b-8d1c-6a7bd1227f71</TermId>
        </TermInfo>
      </Terms>
    </m0c14ac2d9c042e3be8883c9fd5ef198>
    <TaxKeywordTaxHTField xmlns="eaa6d935-851e-4683-8fb3-4830ef9470e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50a0b034-169b-4062-b9b1-f0dd9c5b2843</TermId>
        </TermInfo>
        <TermInfo xmlns="http://schemas.microsoft.com/office/infopath/2007/PartnerControls">
          <TermName xmlns="http://schemas.microsoft.com/office/infopath/2007/PartnerControls">slide gallery</TermName>
          <TermId xmlns="http://schemas.microsoft.com/office/infopath/2007/PartnerControls">fa6e0ad1-8c10-43e4-af9b-445124adfdc8</TermId>
        </TermInfo>
      </Terms>
    </TaxKeywordTaxHTField>
    <i6d89d2a22ad4b4885b9858a4f35747a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3eaca359-c4b3-4b51-a927-e9852da92384</TermId>
        </TermInfo>
      </Terms>
    </i6d89d2a22ad4b4885b9858a4f35747a>
    <AverageRating xmlns="http://schemas.microsoft.com/sharepoint/v3" xsi:nil="true"/>
    <a9556e1ac9ee423090b285ae20260b00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Cross Sector</TermName>
          <TermId xmlns="http://schemas.microsoft.com/office/infopath/2007/PartnerControls">d51dcd69-a6f7-4fb6-bc11-144a9da6fd82</TermId>
        </TermInfo>
      </Terms>
    </a9556e1ac9ee423090b285ae20260b00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151DFF91B0A44197B29C020F8C642F" ma:contentTypeVersion="47" ma:contentTypeDescription="Create a new document." ma:contentTypeScope="" ma:versionID="dc12ddc0377c248d1da22c1be46733ac">
  <xsd:schema xmlns:xsd="http://www.w3.org/2001/XMLSchema" xmlns:xs="http://www.w3.org/2001/XMLSchema" xmlns:p="http://schemas.microsoft.com/office/2006/metadata/properties" xmlns:ns1="http://schemas.microsoft.com/sharepoint/v3" xmlns:ns2="fdaf2857-34a0-4271-9efd-53feeda81814" xmlns:ns3="eaa6d935-851e-4683-8fb3-4830ef9470e6" targetNamespace="http://schemas.microsoft.com/office/2006/metadata/properties" ma:root="true" ma:fieldsID="2c914b0922d7659b44e711b6a8f5daf5" ns1:_="" ns2:_="" ns3:_="">
    <xsd:import namespace="http://schemas.microsoft.com/sharepoint/v3"/>
    <xsd:import namespace="fdaf2857-34a0-4271-9efd-53feeda81814"/>
    <xsd:import namespace="eaa6d935-851e-4683-8fb3-4830ef9470e6"/>
    <xsd:element name="properties">
      <xsd:complexType>
        <xsd:sequence>
          <xsd:element name="documentManagement">
            <xsd:complexType>
              <xsd:all>
                <xsd:element ref="ns2:a9556e1ac9ee423090b285ae20260b00" minOccurs="0"/>
                <xsd:element ref="ns3:TaxCatchAll" minOccurs="0"/>
                <xsd:element ref="ns3:TaxCatchAllLabel" minOccurs="0"/>
                <xsd:element ref="ns2:h059eda5e5c344e5901eabd9b8ae1d5d" minOccurs="0"/>
                <xsd:element ref="ns2:p986eefbff5f4b2788134fa6982c2730" minOccurs="0"/>
                <xsd:element ref="ns2:e999b8edfbce4772b22c3a8c74ff36ce" minOccurs="0"/>
                <xsd:element ref="ns2:jf0640f97dcd40049d3fc8c3d10ff855" minOccurs="0"/>
                <xsd:element ref="ns2:i6d89d2a22ad4b4885b9858a4f35747a" minOccurs="0"/>
                <xsd:element ref="ns2:m0c14ac2d9c042e3be8883c9fd5ef198" minOccurs="0"/>
                <xsd:element ref="ns3:TaxKeywordTaxHTField" minOccurs="0"/>
                <xsd:element ref="ns1:PublishingStartDate" minOccurs="0"/>
                <xsd:element ref="ns1:PublishingExpirationDate" minOccurs="0"/>
                <xsd:element ref="ns1:AverageRating" minOccurs="0"/>
                <xsd:element ref="ns1:Rat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6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7" nillable="true" ma:displayName="Scheduling End Date" ma:description="" ma:hidden="true" ma:internalName="PublishingExpirationDate">
      <xsd:simpleType>
        <xsd:restriction base="dms:Unknown"/>
      </xsd:simpleType>
    </xsd:element>
    <xsd:element name="AverageRating" ma:index="28" nillable="true" ma:displayName="Rating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29" nillable="true" ma:displayName="Number of Ratings" ma:decimals="0" ma:description="Number of ratings submitted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f2857-34a0-4271-9efd-53feeda81814" elementFormDefault="qualified">
    <xsd:import namespace="http://schemas.microsoft.com/office/2006/documentManagement/types"/>
    <xsd:import namespace="http://schemas.microsoft.com/office/infopath/2007/PartnerControls"/>
    <xsd:element name="a9556e1ac9ee423090b285ae20260b00" ma:index="2" nillable="true" ma:taxonomy="true" ma:internalName="a9556e1ac9ee423090b285ae20260b00" ma:taxonomyFieldName="GfK_x0020_sector" ma:displayName="GfK sector" ma:readOnly="false" ma:default="" ma:fieldId="{a9556e1a-c9ee-4230-90b2-85ae20260b00}" ma:taxonomyMulti="true" ma:sspId="7262ee28-f1c0-414c-ad77-c1ea98916dd9" ma:termSetId="8100b7d8-db72-494e-93d1-2c441bfd6c3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59eda5e5c344e5901eabd9b8ae1d5d" ma:index="6" nillable="true" ma:taxonomy="true" ma:internalName="h059eda5e5c344e5901eabd9b8ae1d5d" ma:taxonomyFieldName="Industries" ma:displayName="Industries" ma:readOnly="false" ma:default="" ma:fieldId="{1059eda5-e5c3-44e5-901e-abd9b8ae1d5d}" ma:taxonomyMulti="true" ma:sspId="7262ee28-f1c0-414c-ad77-c1ea98916dd9" ma:termSetId="5a885248-49da-421b-8a8b-00dd6ab23a4c" ma:anchorId="484d5cc4-00ce-4842-9cb2-84f285bc868b" ma:open="false" ma:isKeyword="false">
      <xsd:complexType>
        <xsd:sequence>
          <xsd:element ref="pc:Terms" minOccurs="0" maxOccurs="1"/>
        </xsd:sequence>
      </xsd:complexType>
    </xsd:element>
    <xsd:element name="p986eefbff5f4b2788134fa6982c2730" ma:index="8" nillable="true" ma:taxonomy="true" ma:internalName="p986eefbff5f4b2788134fa6982c2730" ma:taxonomyFieldName="Solutions" ma:displayName="Solutions" ma:readOnly="false" ma:default="" ma:fieldId="{9986eefb-ff5f-4b27-8813-4fa6982c2730}" ma:taxonomyMulti="true" ma:sspId="7262ee28-f1c0-414c-ad77-c1ea98916dd9" ma:termSetId="cbb9bdaf-82c2-446c-b699-94acba818cb2" ma:anchorId="c5ccb8f4-f96c-4fc7-ba62-720130679328" ma:open="false" ma:isKeyword="false">
      <xsd:complexType>
        <xsd:sequence>
          <xsd:element ref="pc:Terms" minOccurs="0" maxOccurs="1"/>
        </xsd:sequence>
      </xsd:complexType>
    </xsd:element>
    <xsd:element name="e999b8edfbce4772b22c3a8c74ff36ce" ma:index="10" nillable="true" ma:taxonomy="true" ma:internalName="e999b8edfbce4772b22c3a8c74ff36ce" ma:taxonomyFieldName="Methodology" ma:displayName="Methodology" ma:readOnly="false" ma:default="" ma:fieldId="{e999b8ed-fbce-4772-b22c-3a8c74ff36ce}" ma:taxonomyMulti="true" ma:sspId="7262ee28-f1c0-414c-ad77-c1ea98916dd9" ma:termSetId="bdaf93d5-d711-4073-8d3b-7629a135f3f3" ma:anchorId="84b66496-d990-4445-b5f1-adf2e2ce60f1" ma:open="false" ma:isKeyword="false">
      <xsd:complexType>
        <xsd:sequence>
          <xsd:element ref="pc:Terms" minOccurs="0" maxOccurs="1"/>
        </xsd:sequence>
      </xsd:complexType>
    </xsd:element>
    <xsd:element name="jf0640f97dcd40049d3fc8c3d10ff855" ma:index="13" nillable="true" ma:taxonomy="true" ma:internalName="jf0640f97dcd40049d3fc8c3d10ff855" ma:taxonomyFieldName="Clients" ma:displayName="Clients" ma:readOnly="false" ma:default="" ma:fieldId="{3f0640f9-7dcd-4004-9d3f-c8c3d10ff855}" ma:taxonomyMulti="true" ma:sspId="7262ee28-f1c0-414c-ad77-c1ea98916dd9" ma:termSetId="7d4bc5b7-a2e0-4278-8bd4-f6b755a7f79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6d89d2a22ad4b4885b9858a4f35747a" ma:index="15" nillable="true" ma:taxonomy="true" ma:internalName="i6d89d2a22ad4b4885b9858a4f35747a" ma:taxonomyFieldName="Countries" ma:displayName="Countries" ma:readOnly="false" ma:default="" ma:fieldId="{26d89d2a-22ad-4b48-85b9-858a4f35747a}" ma:taxonomyMulti="true" ma:sspId="7262ee28-f1c0-414c-ad77-c1ea98916dd9" ma:termSetId="17f85a7b-bb8b-458a-ba28-17ef49c29ac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0c14ac2d9c042e3be8883c9fd5ef198" ma:index="17" nillable="true" ma:taxonomy="true" ma:internalName="m0c14ac2d9c042e3be8883c9fd5ef198" ma:taxonomyFieldName="Languages" ma:displayName="Languages" ma:readOnly="false" ma:default="" ma:fieldId="{60c14ac2-d9c0-42e3-be88-83c9fd5ef198}" ma:taxonomyMulti="true" ma:sspId="7262ee28-f1c0-414c-ad77-c1ea98916dd9" ma:termSetId="1e1fffb5-459f-480a-aca8-4e5bef29180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6d935-851e-4683-8fb3-4830ef9470e6" elementFormDefault="qualified">
    <xsd:import namespace="http://schemas.microsoft.com/office/2006/documentManagement/types"/>
    <xsd:import namespace="http://schemas.microsoft.com/office/infopath/2007/PartnerControls"/>
    <xsd:element name="TaxCatchAll" ma:index="3" nillable="true" ma:displayName="Taxonomy Catch All Column" ma:hidden="true" ma:list="{66c50aa7-9ab1-4f06-a013-2ec94beb8993}" ma:internalName="TaxCatchAll" ma:showField="CatchAllData" ma:web="eaa6d935-851e-4683-8fb3-4830ef9470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4" nillable="true" ma:displayName="Taxonomy Catch All Column1" ma:hidden="true" ma:list="{66c50aa7-9ab1-4f06-a013-2ec94beb8993}" ma:internalName="TaxCatchAllLabel" ma:readOnly="true" ma:showField="CatchAllDataLabel" ma:web="eaa6d935-851e-4683-8fb3-4830ef9470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9" nillable="true" ma:taxonomy="true" ma:internalName="TaxKeywordTaxHTField" ma:taxonomyFieldName="TaxKeyword" ma:displayName="Keywords" ma:fieldId="{23f27201-bee3-471e-b2e7-b64fd8b7ca38}" ma:taxonomyMulti="true" ma:sspId="7262ee28-f1c0-414c-ad77-c1ea98916dd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A7BA8C-1986-4319-B259-C2F4A1E47736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microsoft.com/sharepoint/v3"/>
    <ds:schemaRef ds:uri="eaa6d935-851e-4683-8fb3-4830ef9470e6"/>
    <ds:schemaRef ds:uri="http://purl.org/dc/terms/"/>
    <ds:schemaRef ds:uri="http://www.w3.org/XML/1998/namespace"/>
    <ds:schemaRef ds:uri="http://schemas.openxmlformats.org/package/2006/metadata/core-properties"/>
    <ds:schemaRef ds:uri="fdaf2857-34a0-4271-9efd-53feeda81814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033D0CA-11FA-4122-AD0B-97C80CB92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EF2C3C-F15C-44EF-A119-4EBEE44207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daf2857-34a0-4271-9efd-53feeda81814"/>
    <ds:schemaRef ds:uri="eaa6d935-851e-4683-8fb3-4830ef9470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293</Words>
  <Application>Microsoft Office PowerPoint</Application>
  <PresentationFormat>Экран (16:9)</PresentationFormat>
  <Paragraphs>45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Wingdings</vt:lpstr>
      <vt:lpstr>Times New Roman</vt:lpstr>
      <vt:lpstr>Courier New</vt:lpstr>
      <vt:lpstr>Roboto</vt:lpstr>
      <vt:lpstr>1_Info_Sapiens_0.1</vt:lpstr>
      <vt:lpstr>InfoSapiens</vt:lpstr>
      <vt:lpstr>1_InfoSapiens</vt:lpstr>
      <vt:lpstr>think-cell Folie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report</dc:title>
  <dc:subject>Version 1 – 2015</dc:subject>
  <dc:creator/>
  <cp:keywords>PowerPoint; slide gallery</cp:keywords>
  <cp:lastModifiedBy/>
  <cp:revision>1</cp:revision>
  <dcterms:created xsi:type="dcterms:W3CDTF">2015-04-20T09:03:22Z</dcterms:created>
  <dcterms:modified xsi:type="dcterms:W3CDTF">2019-07-08T09:16:27Z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ients">
    <vt:lpwstr>97;#Not applicable|457da623-78f9-49de-8564-b1618c49ba59</vt:lpwstr>
  </property>
  <property fmtid="{D5CDD505-2E9C-101B-9397-08002B2CF9AE}" pid="3" name="Countries">
    <vt:lpwstr>69;#Global|3eaca359-c4b3-4b51-a927-e9852da92384</vt:lpwstr>
  </property>
  <property fmtid="{D5CDD505-2E9C-101B-9397-08002B2CF9AE}" pid="4" name="TaxKeyword">
    <vt:lpwstr>1781;#PowerPoint|50a0b034-169b-4062-b9b1-f0dd9c5b2843;#502;#slide gallery|fa6e0ad1-8c10-43e4-af9b-445124adfdc8</vt:lpwstr>
  </property>
  <property fmtid="{D5CDD505-2E9C-101B-9397-08002B2CF9AE}" pid="5" name="Solutions">
    <vt:lpwstr>64;#Not applicable|15480a47-f0f1-4795-a643-bf3b2e95805c</vt:lpwstr>
  </property>
  <property fmtid="{D5CDD505-2E9C-101B-9397-08002B2CF9AE}" pid="6" name="ContentTypeId">
    <vt:lpwstr>0x010100D9151DFF91B0A44197B29C020F8C642F</vt:lpwstr>
  </property>
  <property fmtid="{D5CDD505-2E9C-101B-9397-08002B2CF9AE}" pid="7" name="GfK sector">
    <vt:lpwstr>68;#Cross Sector|d51dcd69-a6f7-4fb6-bc11-144a9da6fd82</vt:lpwstr>
  </property>
  <property fmtid="{D5CDD505-2E9C-101B-9397-08002B2CF9AE}" pid="8" name="Support Services">
    <vt:lpwstr>25;#Corporate Design Guidelines|1cd61861-7629-4907-97f6-83d66b33e039</vt:lpwstr>
  </property>
  <property fmtid="{D5CDD505-2E9C-101B-9397-08002B2CF9AE}" pid="9" name="Languages">
    <vt:lpwstr>73;#English|914398da-6a81-430b-8d1c-6a7bd1227f71</vt:lpwstr>
  </property>
  <property fmtid="{D5CDD505-2E9C-101B-9397-08002B2CF9AE}" pid="10" name="Industries">
    <vt:lpwstr>57;#Not applicable|1b0d69d1-6137-41de-9ae5-e5925610d8cb</vt:lpwstr>
  </property>
  <property fmtid="{D5CDD505-2E9C-101B-9397-08002B2CF9AE}" pid="11" name="Methodology">
    <vt:lpwstr/>
  </property>
</Properties>
</file>