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embedTrueTypeFonts="1" autoCompressPictures="0">
  <p:sldMasterIdLst>
    <p:sldMasterId id="2147483699" r:id="rId4"/>
  </p:sldMasterIdLst>
  <p:notesMasterIdLst>
    <p:notesMasterId r:id="rId6"/>
  </p:notesMasterIdLst>
  <p:handoutMasterIdLst>
    <p:handoutMasterId r:id="rId7"/>
  </p:handoutMasterIdLst>
  <p:sldIdLst>
    <p:sldId id="347" r:id="rId5"/>
  </p:sldIdLst>
  <p:sldSz cx="9144000" cy="5143500" type="screen16x9"/>
  <p:notesSz cx="6797675" cy="9872663"/>
  <p:embeddedFontLst>
    <p:embeddedFont>
      <p:font typeface="Roboto" panose="020B0604020202020204" charset="0"/>
      <p:regular r:id="rId8"/>
      <p:bold r:id="rId9"/>
      <p:italic r:id="rId10"/>
      <p:boldItalic r:id="rId11"/>
    </p:embeddedFont>
  </p:embeddedFontLst>
  <p:custDataLst>
    <p:tags r:id="rId12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Вступ" id="{92FB0B50-2C88-4573-BB8F-5C2D2773CFE6}">
          <p14:sldIdLst>
            <p14:sldId id="34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981">
          <p15:clr>
            <a:srgbClr val="A4A3A4"/>
          </p15:clr>
        </p15:guide>
        <p15:guide id="2" orient="horz" pos="3026">
          <p15:clr>
            <a:srgbClr val="A4A3A4"/>
          </p15:clr>
        </p15:guide>
        <p15:guide id="3" orient="horz" pos="3117">
          <p15:clr>
            <a:srgbClr val="A4A3A4"/>
          </p15:clr>
        </p15:guide>
        <p15:guide id="4" orient="horz" pos="577">
          <p15:clr>
            <a:srgbClr val="A4A3A4"/>
          </p15:clr>
        </p15:guide>
        <p15:guide id="5" orient="horz" pos="2527">
          <p15:clr>
            <a:srgbClr val="A4A3A4"/>
          </p15:clr>
        </p15:guide>
        <p15:guide id="6" orient="horz" pos="2119">
          <p15:clr>
            <a:srgbClr val="A4A3A4"/>
          </p15:clr>
        </p15:guide>
        <p15:guide id="7" orient="horz" pos="2028">
          <p15:clr>
            <a:srgbClr val="A4A3A4"/>
          </p15:clr>
        </p15:guide>
        <p15:guide id="8" orient="horz" pos="486">
          <p15:clr>
            <a:srgbClr val="A4A3A4"/>
          </p15:clr>
        </p15:guide>
        <p15:guide id="9" orient="horz" pos="804">
          <p15:clr>
            <a:srgbClr val="A4A3A4"/>
          </p15:clr>
        </p15:guide>
        <p15:guide id="10" orient="horz" pos="123">
          <p15:clr>
            <a:srgbClr val="A4A3A4"/>
          </p15:clr>
        </p15:guide>
        <p15:guide id="11" orient="horz" pos="1121">
          <p15:clr>
            <a:srgbClr val="A4A3A4"/>
          </p15:clr>
        </p15:guide>
        <p15:guide id="12" orient="horz" pos="1620">
          <p15:clr>
            <a:srgbClr val="A4A3A4"/>
          </p15:clr>
        </p15:guide>
        <p15:guide id="13" orient="horz" pos="1529">
          <p15:clr>
            <a:srgbClr val="A4A3A4"/>
          </p15:clr>
        </p15:guide>
        <p15:guide id="14" orient="horz" pos="1030">
          <p15:clr>
            <a:srgbClr val="A4A3A4"/>
          </p15:clr>
        </p15:guide>
        <p15:guide id="15" orient="horz" pos="894">
          <p15:clr>
            <a:srgbClr val="A4A3A4"/>
          </p15:clr>
        </p15:guide>
        <p15:guide id="16" orient="horz" pos="2618">
          <p15:clr>
            <a:srgbClr val="A4A3A4"/>
          </p15:clr>
        </p15:guide>
        <p15:guide id="17" pos="4740">
          <p15:clr>
            <a:srgbClr val="A4A3A4"/>
          </p15:clr>
        </p15:guide>
        <p15:guide id="18" pos="2018">
          <p15:clr>
            <a:srgbClr val="A4A3A4"/>
          </p15:clr>
        </p15:guide>
        <p15:guide id="19" pos="1111">
          <p15:clr>
            <a:srgbClr val="A4A3A4"/>
          </p15:clr>
        </p15:guide>
        <p15:guide id="20" pos="204">
          <p15:clr>
            <a:srgbClr val="A4A3A4"/>
          </p15:clr>
        </p15:guide>
        <p15:guide id="21" pos="5556">
          <p15:clr>
            <a:srgbClr val="A4A3A4"/>
          </p15:clr>
        </p15:guide>
        <p15:guide id="22" pos="1927">
          <p15:clr>
            <a:srgbClr val="A4A3A4"/>
          </p15:clr>
        </p15:guide>
        <p15:guide id="23" pos="2835">
          <p15:clr>
            <a:srgbClr val="A4A3A4"/>
          </p15:clr>
        </p15:guide>
        <p15:guide id="24" pos="3833">
          <p15:clr>
            <a:srgbClr val="A4A3A4"/>
          </p15:clr>
        </p15:guide>
        <p15:guide id="25" pos="4649">
          <p15:clr>
            <a:srgbClr val="A4A3A4"/>
          </p15:clr>
        </p15:guide>
        <p15:guide id="26" pos="3742">
          <p15:clr>
            <a:srgbClr val="A4A3A4"/>
          </p15:clr>
        </p15:guide>
        <p15:guide id="27" pos="1020">
          <p15:clr>
            <a:srgbClr val="A4A3A4"/>
          </p15:clr>
        </p15:guide>
        <p15:guide id="28" pos="292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5938">
          <p15:clr>
            <a:srgbClr val="A4A3A4"/>
          </p15:clr>
        </p15:guide>
        <p15:guide id="2" orient="horz" pos="495">
          <p15:clr>
            <a:srgbClr val="A4A3A4"/>
          </p15:clr>
        </p15:guide>
        <p15:guide id="3" pos="281">
          <p15:clr>
            <a:srgbClr val="A4A3A4"/>
          </p15:clr>
        </p15:guide>
        <p15:guide id="4" pos="40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C115FB49-3FBE-41CF-8DFC-A938FE5134F0}">
  <a:tblStyle styleId="{C115FB49-3FBE-41CF-8DFC-A938FE5134F0}" styleName="GfK Group Tabe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6350" cmpd="sng">
              <a:solidFill>
                <a:schemeClr val="lt2"/>
              </a:solidFill>
              <a:prstDash val="dash"/>
            </a:ln>
          </a:top>
          <a:bottom>
            <a:ln w="6350" cmpd="sng">
              <a:solidFill>
                <a:schemeClr val="lt2"/>
              </a:solidFill>
              <a:prstDash val="dash"/>
            </a:ln>
          </a:bottom>
          <a:insideH>
            <a:ln w="6350" cmpd="sng">
              <a:solidFill>
                <a:schemeClr val="lt2"/>
              </a:solidFill>
              <a:prstDash val="dash"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V>
      <a:tcStyle>
        <a:tcBdr/>
        <a:fill>
          <a:solidFill>
            <a:srgbClr val="E8E7E6"/>
          </a:solidFill>
        </a:fill>
      </a:tcStyle>
    </a:band1V>
    <a:lastCol>
      <a:tcStyle>
        <a:tcBdr/>
        <a:fill>
          <a:solidFill>
            <a:srgbClr val="E8E7E6"/>
          </a:solidFill>
        </a:fill>
      </a:tcStyle>
    </a:lastCol>
    <a:firstCol>
      <a:tcStyle>
        <a:tcBdr/>
        <a:fill>
          <a:solidFill>
            <a:srgbClr val="E8E7E6"/>
          </a:solidFill>
        </a:fill>
      </a:tcStyle>
    </a:firstCol>
    <a:lastRow>
      <a:tcTxStyle b="on"/>
      <a:tcStyle>
        <a:tcBdr>
          <a:top>
            <a:ln w="9525" cmpd="sng">
              <a:solidFill>
                <a:schemeClr val="dk1"/>
              </a:solidFill>
            </a:ln>
          </a:top>
          <a:bottom>
            <a:ln w="9525" cmpd="sng">
              <a:solidFill>
                <a:schemeClr val="dk1"/>
              </a:solidFill>
            </a:ln>
          </a:bottom>
        </a:tcBdr>
      </a:tcStyle>
    </a:lastRow>
    <a:firstRow>
      <a:tcTxStyle b="on"/>
      <a:tcStyle>
        <a:tcBdr>
          <a:top>
            <a:ln>
              <a:noFill/>
            </a:ln>
          </a:top>
          <a:bottom>
            <a:ln w="9525" cmpd="sng">
              <a:solidFill>
                <a:schemeClr val="dk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288" autoAdjust="0"/>
    <p:restoredTop sz="98171" autoAdjust="0"/>
  </p:normalViewPr>
  <p:slideViewPr>
    <p:cSldViewPr showGuides="1">
      <p:cViewPr>
        <p:scale>
          <a:sx n="110" d="100"/>
          <a:sy n="110" d="100"/>
        </p:scale>
        <p:origin x="-1656" y="-702"/>
      </p:cViewPr>
      <p:guideLst>
        <p:guide orient="horz" pos="2981"/>
        <p:guide orient="horz" pos="3026"/>
        <p:guide orient="horz" pos="3117"/>
        <p:guide orient="horz" pos="577"/>
        <p:guide orient="horz" pos="2527"/>
        <p:guide orient="horz" pos="2119"/>
        <p:guide orient="horz" pos="2028"/>
        <p:guide orient="horz" pos="486"/>
        <p:guide orient="horz" pos="804"/>
        <p:guide orient="horz" pos="123"/>
        <p:guide orient="horz" pos="1121"/>
        <p:guide orient="horz" pos="1620"/>
        <p:guide orient="horz" pos="1529"/>
        <p:guide orient="horz" pos="1030"/>
        <p:guide orient="horz" pos="894"/>
        <p:guide orient="horz" pos="2754"/>
        <p:guide pos="4740"/>
        <p:guide pos="2018"/>
        <p:guide pos="1111"/>
        <p:guide pos="204"/>
        <p:guide pos="5556"/>
        <p:guide pos="1927"/>
        <p:guide pos="2835"/>
        <p:guide pos="3833"/>
        <p:guide pos="4649"/>
        <p:guide pos="3742"/>
        <p:guide pos="1020"/>
        <p:guide pos="292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4768"/>
    </p:cViewPr>
  </p:sorterViewPr>
  <p:notesViewPr>
    <p:cSldViewPr showGuides="1">
      <p:cViewPr varScale="1">
        <p:scale>
          <a:sx n="81" d="100"/>
          <a:sy n="81" d="100"/>
        </p:scale>
        <p:origin x="3996" y="96"/>
      </p:cViewPr>
      <p:guideLst>
        <p:guide orient="horz" pos="5906"/>
        <p:guide orient="horz" pos="492"/>
        <p:guide pos="281"/>
        <p:guide pos="4001"/>
      </p:guideLst>
    </p:cSldViewPr>
  </p:notes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4.fntdata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font" Target="fonts/font3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2.fntdata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349032956013251E-4"/>
          <c:y val="2.3004051369676915E-2"/>
          <c:w val="0.99946654918617628"/>
          <c:h val="0.9539918972606461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92242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rgbClr val="922428"/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rgbClr val="922428"/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rgbClr val="922428"/>
              </a:solidFill>
              <a:ln>
                <a:noFill/>
              </a:ln>
              <a:effectLst/>
            </c:spPr>
          </c:dPt>
          <c:dLbls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Sheet1!$A$2:$A$26</c:f>
              <c:strCache>
                <c:ptCount val="25"/>
                <c:pt idx="0">
                  <c:v>Слуга Народу (Дмитро Разумков, Руслан Стефанчук, Ірина Венедіктова)</c:v>
                </c:pt>
                <c:pt idx="1">
                  <c:v>Європейська Солідарність (Петро Порошенко, Андрій Парубій, Ірина Геращенко, Мустафа Джемілєв)</c:v>
                </c:pt>
                <c:pt idx="2">
                  <c:v>Опозиційна платформа — За життя (Юрій Бойко, Вадим Рабінович, Віктор Медведчук)</c:v>
                </c:pt>
                <c:pt idx="3">
                  <c:v>Голос (Святослав Вакарчук, Юлія Клименко, Кіра Рудик)</c:v>
                </c:pt>
                <c:pt idx="4">
                  <c:v>Всеукраїнське об’єднання "Батьківщина" (Юлія Тимошенко, Сергій Тарута, Валентин Наливайченко)</c:v>
                </c:pt>
                <c:pt idx="5">
                  <c:v>Сила і Честь (Ігор Смешко, Олена Сотник, Рефат Чубаров)</c:v>
                </c:pt>
                <c:pt idx="6">
                  <c:v>Всеукраїнське об’єднання "Свобода" (Олег Тягнибок, Андрій Білецький, Дмитро Ярош)</c:v>
                </c:pt>
                <c:pt idx="7">
                  <c:v>Опозиційний блок (Євгеній Мураєв, Олександр Вілкул, Геннадій Кернес, Геннадій Труханов)</c:v>
                </c:pt>
                <c:pt idx="8">
                  <c:v>Партія Шарія (Анатолій Шарій, Ольга Бондаренко, Антоніна Бєлоглазова)</c:v>
                </c:pt>
                <c:pt idx="9">
                  <c:v>Українська cтратегія  Гройсмана (Володимир Гройсман, Лілія Гриневич, Олександр Саєнко, Євген Нищук)</c:v>
                </c:pt>
                <c:pt idx="10">
                  <c:v>Радикальна партія Олега Ляшка (Олег Ляшко, Віктор Галасюк, Андрій Лозовой)</c:v>
                </c:pt>
                <c:pt idx="11">
                  <c:v>Об’єднання "Самопоміч" (Андрій Садовий, Ольга Квасніцька, Олександра Дрік, Оксана Сироїд)</c:v>
                </c:pt>
                <c:pt idx="12">
                  <c:v>Громадянська позиція (Анатолій Гриценко, Дмитро Добродомов, Микола Томенко)</c:v>
                </c:pt>
                <c:pt idx="13">
                  <c:v>Рух Нових Сил Михайла Саакашвілі (Міхеіл Саакашвілі, Давід Сакварелідзе, Олександр Доній)</c:v>
                </c:pt>
                <c:pt idx="14">
                  <c:v>Партія зелених України (Тетяна Бодун, Віталій Кононов, Сергій Луговик)</c:v>
                </c:pt>
                <c:pt idx="15">
                  <c:v>Сила права (Андрій Сенченко, Олександр Данилюк, Володимир Василенко)</c:v>
                </c:pt>
                <c:pt idx="16">
                  <c:v>Аграрна партія України (Михайло Поплавський, Ліля Бортич, Денис Марчук)</c:v>
                </c:pt>
                <c:pt idx="17">
                  <c:v>Патріот (Микола Голомша, Микола Сірий, Георгій Філіпчук, Іван Бобул)</c:v>
                </c:pt>
                <c:pt idx="18">
                  <c:v>Всеукраїнське об'єднання "Факел" (Тетяна Однорог, Олександр Крамар, Олександр Гончаров)</c:v>
                </c:pt>
                <c:pt idx="19">
                  <c:v>Соціальна справедливість (Алла Шлапак, Олександр Дічек, Сніжана Сорока)</c:v>
                </c:pt>
                <c:pt idx="20">
                  <c:v>Незалежність (Анатолій Могильов, Іван Ступак, Тетяна Зюбанова)</c:v>
                </c:pt>
                <c:pt idx="21">
                  <c:v>Сила людей (Олександр Солонтай, Світлана Сова, Остап Єднак)</c:v>
                </c:pt>
                <c:pt idx="22">
                  <c:v>Зіпсував би бюлетень</c:v>
                </c:pt>
                <c:pt idx="23">
                  <c:v>Не знаю</c:v>
                </c:pt>
                <c:pt idx="24">
                  <c:v>Не голосував би</c:v>
                </c:pt>
              </c:strCache>
            </c:strRef>
          </c:cat>
          <c:val>
            <c:numRef>
              <c:f>Sheet1!$B$2:$B$26</c:f>
              <c:numCache>
                <c:formatCode>0.0%</c:formatCode>
                <c:ptCount val="25"/>
                <c:pt idx="0">
                  <c:v>0.376</c:v>
                </c:pt>
                <c:pt idx="1">
                  <c:v>8.4000000000000005E-2</c:v>
                </c:pt>
                <c:pt idx="2">
                  <c:v>0.1</c:v>
                </c:pt>
                <c:pt idx="3">
                  <c:v>5.8999999999999997E-2</c:v>
                </c:pt>
                <c:pt idx="4">
                  <c:v>6.2E-2</c:v>
                </c:pt>
                <c:pt idx="5">
                  <c:v>4.1000000000000002E-2</c:v>
                </c:pt>
                <c:pt idx="6">
                  <c:v>0.02</c:v>
                </c:pt>
                <c:pt idx="7">
                  <c:v>1.9E-2</c:v>
                </c:pt>
                <c:pt idx="8">
                  <c:v>1.7000000000000001E-2</c:v>
                </c:pt>
                <c:pt idx="9">
                  <c:v>1.2E-2</c:v>
                </c:pt>
                <c:pt idx="10">
                  <c:v>2.5000000000000001E-2</c:v>
                </c:pt>
                <c:pt idx="11">
                  <c:v>8.9999999999999993E-3</c:v>
                </c:pt>
                <c:pt idx="12">
                  <c:v>1.7999999999999999E-2</c:v>
                </c:pt>
                <c:pt idx="13">
                  <c:v>2E-3</c:v>
                </c:pt>
                <c:pt idx="14">
                  <c:v>6.0000000000000001E-3</c:v>
                </c:pt>
                <c:pt idx="15">
                  <c:v>0</c:v>
                </c:pt>
                <c:pt idx="16">
                  <c:v>1E-3</c:v>
                </c:pt>
                <c:pt idx="17">
                  <c:v>3.0000000000000001E-3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1E-3</c:v>
                </c:pt>
                <c:pt idx="22">
                  <c:v>1.2E-2</c:v>
                </c:pt>
                <c:pt idx="23">
                  <c:v>5.7000000000000002E-2</c:v>
                </c:pt>
                <c:pt idx="24">
                  <c:v>4.8000000000000001E-2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9374336"/>
        <c:axId val="9412992"/>
      </c:barChart>
      <c:catAx>
        <c:axId val="9374336"/>
        <c:scaling>
          <c:orientation val="maxMin"/>
        </c:scaling>
        <c:delete val="1"/>
        <c:axPos val="l"/>
        <c:numFmt formatCode="s\t\a\nd\a\rd" sourceLinked="1"/>
        <c:majorTickMark val="none"/>
        <c:minorTickMark val="none"/>
        <c:tickLblPos val="nextTo"/>
        <c:crossAx val="9412992"/>
        <c:crosses val="autoZero"/>
        <c:auto val="1"/>
        <c:lblAlgn val="ctr"/>
        <c:lblOffset val="100"/>
        <c:noMultiLvlLbl val="0"/>
      </c:catAx>
      <c:valAx>
        <c:axId val="9412992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9374336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349032956013251E-4"/>
          <c:y val="2.3004051369676915E-2"/>
          <c:w val="0.99946654918617628"/>
          <c:h val="0.9539918972606461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396AB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</c:dPt>
          <c:dPt>
            <c:idx val="17"/>
            <c:invertIfNegative val="0"/>
            <c:bubble3D val="0"/>
            <c:spPr>
              <a:solidFill>
                <a:sysClr val="window" lastClr="FFFFFF">
                  <a:lumMod val="65000"/>
                </a:sysClr>
              </a:solidFill>
              <a:ln>
                <a:noFill/>
              </a:ln>
              <a:effectLst/>
            </c:spPr>
          </c:dPt>
          <c:dLbls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Sheet1!$A$2:$A$26</c:f>
              <c:strCache>
                <c:ptCount val="25"/>
                <c:pt idx="0">
                  <c:v>Слуга Народу (Дмитро Разумков, Руслан Стефанчук, Ірина Венедіктова)</c:v>
                </c:pt>
                <c:pt idx="1">
                  <c:v>Європейська Солідарність (Петро Порошенко, Андрій Парубій, Ірина Геращенко, Мустафа Джемілєв)</c:v>
                </c:pt>
                <c:pt idx="2">
                  <c:v>Опозиційна платформа — За життя (Юрій Бойко, Вадим Рабінович, Віктор Медведчук)</c:v>
                </c:pt>
                <c:pt idx="3">
                  <c:v>Голос (Святослав Вакарчук, Юлія Клименко, Кіра Рудик)</c:v>
                </c:pt>
                <c:pt idx="4">
                  <c:v>Всеукраїнське об’єднання "Батьківщина" (Юлія Тимошенко, Сергій Тарута, Валентин Наливайченко)</c:v>
                </c:pt>
                <c:pt idx="5">
                  <c:v>Сила і Честь (Ігор Смешко, Олена Сотник, Рефат Чубаров)</c:v>
                </c:pt>
                <c:pt idx="6">
                  <c:v>Всеукраїнське об’єднання "Свобода" (Олег Тягнибок, Андрій Білецький, Дмитро Ярош)</c:v>
                </c:pt>
                <c:pt idx="7">
                  <c:v>Опозиційний блок (Євгеній Мураєв, Олександр Вілкул, Геннадій Кернес, Геннадій Труханов)</c:v>
                </c:pt>
                <c:pt idx="8">
                  <c:v>Партія Шарія (Анатолій Шарій, Ольга Бондаренко, Антоніна Бєлоглазова)</c:v>
                </c:pt>
                <c:pt idx="9">
                  <c:v>Українська cтратегія  Гройсмана (Володимир Гройсман, Лілія Гриневич, Олександр Саєнко, Євген Нищук)</c:v>
                </c:pt>
                <c:pt idx="10">
                  <c:v>Радикальна партія Олега Ляшка (Олег Ляшко, Віктор Галасюк, Андрій Лозовой)</c:v>
                </c:pt>
                <c:pt idx="11">
                  <c:v>Об’єднання "Самопоміч" (Андрій Садовий, Ольга Квасніцька, Олександра Дрік, Оксана Сироїд)</c:v>
                </c:pt>
                <c:pt idx="12">
                  <c:v>Громадянська позиція (Анатолій Гриценко, Дмитро Добродомов, Микола Томенко)</c:v>
                </c:pt>
                <c:pt idx="13">
                  <c:v>Рух Нових Сил Михайла Саакашвілі (Міхеіл Саакашвілі, Давід Сакварелідзе, Олександр Доній)</c:v>
                </c:pt>
                <c:pt idx="14">
                  <c:v>Партія зелених України (Тетяна Бодун, Віталій Кононов, Сергій Луговик)</c:v>
                </c:pt>
                <c:pt idx="15">
                  <c:v>Сила права (Андрій Сенченко, Олександр Данилюк, Володимир Василенко)</c:v>
                </c:pt>
                <c:pt idx="16">
                  <c:v>Аграрна партія України (Михайло Поплавський, Ліля Бортич, Денис Марчук)</c:v>
                </c:pt>
                <c:pt idx="17">
                  <c:v>Патріот (Микола Голомша, Микола Сірий, Георгій Філіпчук, Іван Бобул)</c:v>
                </c:pt>
                <c:pt idx="18">
                  <c:v>Всеукраїнське об'єднання "Факел" (Тетяна Однорог, Олександр Крамар, Олександр Гончаров)</c:v>
                </c:pt>
                <c:pt idx="19">
                  <c:v>Соціальна справедливість (Алла Шлапак, Олександр Дічек, Сніжана Сорока)</c:v>
                </c:pt>
                <c:pt idx="20">
                  <c:v>Незалежність (Анатолій Могильов, Іван Ступак, Тетяна Зюбанова)</c:v>
                </c:pt>
                <c:pt idx="21">
                  <c:v>Сила людей (Олександр Солонтай, Світлана Сова, Остап Єднак)</c:v>
                </c:pt>
                <c:pt idx="22">
                  <c:v>Зіпсував би бюлетень</c:v>
                </c:pt>
                <c:pt idx="23">
                  <c:v>Не знаю</c:v>
                </c:pt>
                <c:pt idx="24">
                  <c:v>Не голосував би</c:v>
                </c:pt>
              </c:strCache>
            </c:strRef>
          </c:cat>
          <c:val>
            <c:numRef>
              <c:f>Sheet1!$B$2:$B$26</c:f>
              <c:numCache>
                <c:formatCode>0.0%</c:formatCode>
                <c:ptCount val="25"/>
                <c:pt idx="0">
                  <c:v>0.43099999999999999</c:v>
                </c:pt>
                <c:pt idx="1">
                  <c:v>0.106</c:v>
                </c:pt>
                <c:pt idx="2">
                  <c:v>7.5999999999999998E-2</c:v>
                </c:pt>
                <c:pt idx="3">
                  <c:v>7.5999999999999998E-2</c:v>
                </c:pt>
                <c:pt idx="4">
                  <c:v>7.2999999999999995E-2</c:v>
                </c:pt>
                <c:pt idx="5">
                  <c:v>4.4999999999999998E-2</c:v>
                </c:pt>
                <c:pt idx="6">
                  <c:v>2.7E-2</c:v>
                </c:pt>
                <c:pt idx="7">
                  <c:v>2.4E-2</c:v>
                </c:pt>
                <c:pt idx="8">
                  <c:v>1.7999999999999999E-2</c:v>
                </c:pt>
                <c:pt idx="9">
                  <c:v>1.7000000000000001E-2</c:v>
                </c:pt>
                <c:pt idx="10">
                  <c:v>1.4E-2</c:v>
                </c:pt>
                <c:pt idx="11">
                  <c:v>1.2999999999999999E-2</c:v>
                </c:pt>
                <c:pt idx="12">
                  <c:v>6.0000000000000001E-3</c:v>
                </c:pt>
                <c:pt idx="13">
                  <c:v>4.0000000000000001E-3</c:v>
                </c:pt>
                <c:pt idx="14">
                  <c:v>1E-3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1.2999999999999999E-2</c:v>
                </c:pt>
                <c:pt idx="23">
                  <c:v>4.1000000000000002E-2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36586624"/>
        <c:axId val="36588160"/>
      </c:barChart>
      <c:catAx>
        <c:axId val="36586624"/>
        <c:scaling>
          <c:orientation val="maxMin"/>
        </c:scaling>
        <c:delete val="1"/>
        <c:axPos val="l"/>
        <c:numFmt formatCode="s\t\a\nd\a\rd" sourceLinked="1"/>
        <c:majorTickMark val="none"/>
        <c:minorTickMark val="none"/>
        <c:tickLblPos val="nextTo"/>
        <c:crossAx val="36588160"/>
        <c:crosses val="autoZero"/>
        <c:auto val="1"/>
        <c:lblAlgn val="ctr"/>
        <c:lblOffset val="100"/>
        <c:noMultiLvlLbl val="0"/>
      </c:catAx>
      <c:valAx>
        <c:axId val="36588160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36586624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5.3349032956013251E-4"/>
          <c:y val="2.3004051369676915E-2"/>
          <c:w val="0.99946654918617628"/>
          <c:h val="0.9539918972606461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 1</c:v>
                </c:pt>
              </c:strCache>
            </c:strRef>
          </c:tx>
          <c:spPr>
            <a:solidFill>
              <a:srgbClr val="E1974C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Lbls>
            <c:numFmt formatCode="0.0%" sourceLinked="0"/>
            <c:txPr>
              <a:bodyPr/>
              <a:lstStyle/>
              <a:p>
                <a:pPr>
                  <a:defRPr sz="1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Sheet1!$A$2:$A$26</c:f>
              <c:strCache>
                <c:ptCount val="25"/>
                <c:pt idx="0">
                  <c:v>Слуга Народу (Дмитро Разумков, Руслан Стефанчук, Ірина Венедіктова)</c:v>
                </c:pt>
                <c:pt idx="1">
                  <c:v>Європейська Солідарність (Петро Порошенко, Андрій Парубій, Ірина Геращенко, Мустафа Джемілєв)</c:v>
                </c:pt>
                <c:pt idx="2">
                  <c:v>Опозиційна платформа — За життя (Юрій Бойко, Вадим Рабінович, Віктор Медведчук)</c:v>
                </c:pt>
                <c:pt idx="3">
                  <c:v>Голос (Святослав Вакарчук, Юлія Клименко, Кіра Рудик)</c:v>
                </c:pt>
                <c:pt idx="4">
                  <c:v>Всеукраїнське об’єднання "Батьківщина" (Юлія Тимошенко, Сергій Тарута, Валентин Наливайченко)</c:v>
                </c:pt>
                <c:pt idx="5">
                  <c:v>Сила і Честь (Ігор Смешко, Олена Сотник, Рефат Чубаров)</c:v>
                </c:pt>
                <c:pt idx="6">
                  <c:v>Всеукраїнське об’єднання "Свобода" (Олег Тягнибок, Андрій Білецький, Дмитро Ярош)</c:v>
                </c:pt>
                <c:pt idx="7">
                  <c:v>Опозиційний блок (Євгеній Мураєв, Олександр Вілкул, Геннадій Кернес, Геннадій Труханов)</c:v>
                </c:pt>
                <c:pt idx="8">
                  <c:v>Партія Шарія (Анатолій Шарій, Ольга Бондаренко, Антоніна Бєлоглазова)</c:v>
                </c:pt>
                <c:pt idx="9">
                  <c:v>Українська cтратегія  Гройсмана (Володимир Гройсман, Лілія Гриневич, Олександр Саєнко, Євген Нищук)</c:v>
                </c:pt>
                <c:pt idx="10">
                  <c:v>Радикальна партія Олега Ляшка (Олег Ляшко, Віктор Галасюк, Андрій Лозовой)</c:v>
                </c:pt>
                <c:pt idx="11">
                  <c:v>Об’єднання "Самопоміч" (Андрій Садовий, Ольга Квасніцька, Олександра Дрік, Оксана Сироїд)</c:v>
                </c:pt>
                <c:pt idx="12">
                  <c:v>Громадянська позиція (Анатолій Гриценко, Дмитро Добродомов, Микола Томенко)</c:v>
                </c:pt>
                <c:pt idx="13">
                  <c:v>Рух Нових Сил Михайла Саакашвілі (Міхеіл Саакашвілі, Давід Сакварелідзе, Олександр Доній)</c:v>
                </c:pt>
                <c:pt idx="14">
                  <c:v>Партія зелених України (Тетяна Бодун, Віталій Кононов, Сергій Луговик)</c:v>
                </c:pt>
                <c:pt idx="15">
                  <c:v>Сила права (Андрій Сенченко, Олександр Данилюк, Володимир Василенко)</c:v>
                </c:pt>
                <c:pt idx="16">
                  <c:v>Аграрна партія України (Михайло Поплавський, Ліля Бортич, Денис Марчук)</c:v>
                </c:pt>
                <c:pt idx="17">
                  <c:v>Патріот (Микола Голомша, Микола Сірий, Георгій Філіпчук, Іван Бобул)</c:v>
                </c:pt>
                <c:pt idx="18">
                  <c:v>Всеукраїнське об'єднання "Факел" (Тетяна Однорог, Олександр Крамар, Олександр Гончаров)</c:v>
                </c:pt>
                <c:pt idx="19">
                  <c:v>Соціальна справедливість (Алла Шлапак, Олександр Дічек, Сніжана Сорока)</c:v>
                </c:pt>
                <c:pt idx="20">
                  <c:v>Незалежність (Анатолій Могильов, Іван Ступак, Тетяна Зюбанова)</c:v>
                </c:pt>
                <c:pt idx="21">
                  <c:v>Сила людей (Олександр Солонтай, Світлана Сова, Остап Єднак)</c:v>
                </c:pt>
                <c:pt idx="22">
                  <c:v>Зіпсував би бюлетень</c:v>
                </c:pt>
                <c:pt idx="23">
                  <c:v>Не знаю</c:v>
                </c:pt>
                <c:pt idx="24">
                  <c:v>Не голосував би</c:v>
                </c:pt>
              </c:strCache>
            </c:strRef>
          </c:cat>
          <c:val>
            <c:numRef>
              <c:f>Sheet1!$B$2:$B$26</c:f>
              <c:numCache>
                <c:formatCode>0.0%</c:formatCode>
                <c:ptCount val="25"/>
                <c:pt idx="0">
                  <c:v>0.45700000000000002</c:v>
                </c:pt>
                <c:pt idx="1">
                  <c:v>0.112</c:v>
                </c:pt>
                <c:pt idx="2">
                  <c:v>8.1000000000000003E-2</c:v>
                </c:pt>
                <c:pt idx="3">
                  <c:v>8.1000000000000003E-2</c:v>
                </c:pt>
                <c:pt idx="4">
                  <c:v>7.6999999999999999E-2</c:v>
                </c:pt>
                <c:pt idx="5">
                  <c:v>4.8000000000000001E-2</c:v>
                </c:pt>
                <c:pt idx="6">
                  <c:v>2.9000000000000001E-2</c:v>
                </c:pt>
                <c:pt idx="7">
                  <c:v>2.5000000000000001E-2</c:v>
                </c:pt>
                <c:pt idx="8">
                  <c:v>1.9E-2</c:v>
                </c:pt>
                <c:pt idx="9">
                  <c:v>1.7999999999999999E-2</c:v>
                </c:pt>
                <c:pt idx="10">
                  <c:v>1.4999999999999999E-2</c:v>
                </c:pt>
                <c:pt idx="11">
                  <c:v>1.4E-2</c:v>
                </c:pt>
                <c:pt idx="12">
                  <c:v>6.0000000000000001E-3</c:v>
                </c:pt>
                <c:pt idx="13">
                  <c:v>4.0000000000000001E-3</c:v>
                </c:pt>
                <c:pt idx="14">
                  <c:v>1E-3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1E-3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"/>
        <c:overlap val="-91"/>
        <c:axId val="36641024"/>
        <c:axId val="36655104"/>
      </c:barChart>
      <c:catAx>
        <c:axId val="36641024"/>
        <c:scaling>
          <c:orientation val="maxMin"/>
        </c:scaling>
        <c:delete val="1"/>
        <c:axPos val="l"/>
        <c:numFmt formatCode="s\t\a\nd\a\rd" sourceLinked="1"/>
        <c:majorTickMark val="none"/>
        <c:minorTickMark val="none"/>
        <c:tickLblPos val="nextTo"/>
        <c:crossAx val="36655104"/>
        <c:crosses val="autoZero"/>
        <c:auto val="1"/>
        <c:lblAlgn val="ctr"/>
        <c:lblOffset val="100"/>
        <c:noMultiLvlLbl val="0"/>
      </c:catAx>
      <c:valAx>
        <c:axId val="36655104"/>
        <c:scaling>
          <c:orientation val="minMax"/>
          <c:max val="0.9"/>
        </c:scaling>
        <c:delete val="1"/>
        <c:axPos val="b"/>
        <c:numFmt formatCode="0%" sourceLinked="0"/>
        <c:majorTickMark val="out"/>
        <c:minorTickMark val="none"/>
        <c:tickLblPos val="nextTo"/>
        <c:crossAx val="36641024"/>
        <c:crosses val="max"/>
        <c:crossBetween val="between"/>
      </c:valAx>
    </c:plotArea>
    <c:plotVisOnly val="1"/>
    <c:dispBlanksAs val="gap"/>
    <c:showDLblsOverMax val="0"/>
  </c:chart>
  <c:txPr>
    <a:bodyPr/>
    <a:lstStyle/>
    <a:p>
      <a:pPr>
        <a:defRPr sz="1100"/>
      </a:pPr>
      <a:endParaRPr lang="ru-RU"/>
    </a:p>
  </c:tx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gray">
          <a:xfrm>
            <a:off x="5922419" y="193686"/>
            <a:ext cx="432283" cy="429933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Box 6"/>
          <p:cNvSpPr txBox="1"/>
          <p:nvPr/>
        </p:nvSpPr>
        <p:spPr>
          <a:xfrm>
            <a:off x="446088" y="9376676"/>
            <a:ext cx="4969029" cy="28643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>
              <a:defRPr sz="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© GfK </a:t>
            </a:r>
            <a:fld id="{C8998D9E-49B2-4097-B552-57EEB9E5A717}" type="datetime4">
              <a:rPr lang="en-US" smtClean="0"/>
              <a:t>July 18, 2019</a:t>
            </a:fld>
            <a:r>
              <a:rPr lang="en-US" dirty="0" smtClean="0"/>
              <a:t> </a:t>
            </a:r>
            <a:r>
              <a:rPr lang="en-US" dirty="0"/>
              <a:t>| </a:t>
            </a:r>
            <a:r>
              <a:rPr lang="en-US" dirty="0" smtClean="0"/>
              <a:t>T</a:t>
            </a:r>
            <a:r>
              <a:rPr lang="ru-RU" dirty="0" smtClean="0"/>
              <a:t>і</a:t>
            </a:r>
            <a:r>
              <a:rPr lang="en-US" dirty="0" err="1" smtClean="0"/>
              <a:t>tle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err="1" smtClean="0"/>
              <a:t>presentat</a:t>
            </a:r>
            <a:r>
              <a:rPr lang="ru-RU" dirty="0" smtClean="0"/>
              <a:t>і</a:t>
            </a:r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gray">
          <a:xfrm>
            <a:off x="5703157" y="9376676"/>
            <a:ext cx="648090" cy="286474"/>
          </a:xfrm>
          <a:prstGeom prst="rect">
            <a:avLst/>
          </a:prstGeom>
        </p:spPr>
        <p:txBody>
          <a:bodyPr vert="horz" lIns="0" tIns="0" rIns="0" bIns="0" rtlCol="0" anchor="b"/>
          <a:lstStyle/>
          <a:p>
            <a:pPr lvl="0" algn="r"/>
            <a:fld id="{CA005866-F985-470A-86CC-2BB4A48D5BA8}" type="slidenum">
              <a:rPr lang="de-DE" sz="800" smtClean="0">
                <a:solidFill>
                  <a:schemeClr val="bg2"/>
                </a:solidFill>
              </a:rPr>
              <a:pPr lvl="0" algn="r"/>
              <a:t>‹#›</a:t>
            </a:fld>
            <a:endParaRPr lang="de-DE" sz="80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37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gray">
          <a:xfrm>
            <a:off x="461963" y="782638"/>
            <a:ext cx="5873750" cy="33035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46088" y="4291766"/>
            <a:ext cx="5905500" cy="4798436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US" noProof="0" dirty="0" smtClean="0"/>
              <a:t>Click to add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  <a:p>
            <a:pPr lvl="5"/>
            <a:r>
              <a:rPr lang="en-US" noProof="0" dirty="0" smtClean="0"/>
              <a:t>Sixth level</a:t>
            </a:r>
          </a:p>
          <a:p>
            <a:pPr lvl="6"/>
            <a:r>
              <a:rPr lang="en-US" noProof="0" dirty="0" smtClean="0"/>
              <a:t>Seventh level</a:t>
            </a:r>
          </a:p>
          <a:p>
            <a:pPr lvl="6"/>
            <a:r>
              <a:rPr lang="en-US" noProof="0" dirty="0" smtClean="0"/>
              <a:t>Eighth level</a:t>
            </a:r>
          </a:p>
          <a:p>
            <a:pPr lvl="8"/>
            <a:r>
              <a:rPr lang="en-US" noProof="0" dirty="0" smtClean="0"/>
              <a:t>Ninth level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6088" y="9376676"/>
            <a:ext cx="4969029" cy="286434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>
              <a:defRPr sz="8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© GfK </a:t>
            </a:r>
            <a:fld id="{0B798607-B8D6-44E8-B6BA-DA2D673578FB}" type="datetime4">
              <a:rPr lang="en-US" smtClean="0"/>
              <a:t>July 18, 2019</a:t>
            </a:fld>
            <a:r>
              <a:rPr lang="en-US" dirty="0" smtClean="0"/>
              <a:t> </a:t>
            </a:r>
            <a:r>
              <a:rPr lang="en-US" dirty="0"/>
              <a:t>| </a:t>
            </a:r>
            <a:r>
              <a:rPr lang="en-US" dirty="0" smtClean="0"/>
              <a:t>T</a:t>
            </a:r>
            <a:r>
              <a:rPr lang="ru-RU" dirty="0" smtClean="0"/>
              <a:t>і</a:t>
            </a:r>
            <a:r>
              <a:rPr lang="en-US" dirty="0" err="1" smtClean="0"/>
              <a:t>tle</a:t>
            </a:r>
            <a:r>
              <a:rPr lang="en-US" dirty="0" smtClean="0"/>
              <a:t> </a:t>
            </a:r>
            <a:r>
              <a:rPr lang="en-US" dirty="0"/>
              <a:t>of </a:t>
            </a:r>
            <a:r>
              <a:rPr lang="en-US" dirty="0" err="1" smtClean="0"/>
              <a:t>presentat</a:t>
            </a:r>
            <a:r>
              <a:rPr lang="ru-RU" dirty="0" smtClean="0"/>
              <a:t>і</a:t>
            </a:r>
            <a:r>
              <a:rPr lang="en-US" dirty="0" smtClean="0"/>
              <a:t>on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 bwMode="gray">
          <a:xfrm>
            <a:off x="5703157" y="9376676"/>
            <a:ext cx="648090" cy="286474"/>
          </a:xfrm>
          <a:prstGeom prst="rect">
            <a:avLst/>
          </a:prstGeom>
        </p:spPr>
        <p:txBody>
          <a:bodyPr vert="horz" lIns="0" tIns="0" rIns="0" bIns="0" rtlCol="0" anchor="b"/>
          <a:lstStyle/>
          <a:p>
            <a:pPr lvl="0" algn="r"/>
            <a:fld id="{CA005866-F985-470A-86CC-2BB4A48D5BA8}" type="slidenum">
              <a:rPr lang="de-DE" sz="800" smtClean="0">
                <a:solidFill>
                  <a:schemeClr val="bg2"/>
                </a:solidFill>
              </a:rPr>
              <a:pPr lvl="0" algn="r"/>
              <a:t>‹#›</a:t>
            </a:fld>
            <a:endParaRPr lang="de-DE" sz="800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329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spcBef>
        <a:spcPts val="300"/>
      </a:spcBef>
      <a:spcAft>
        <a:spcPts val="0"/>
      </a:spcAft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144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288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432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66700" indent="-88900" algn="l" defTabSz="914400" rtl="0" eaLnBrk="1" latinLnBrk="0" hangingPunct="1">
      <a:spcAft>
        <a:spcPts val="300"/>
      </a:spcAft>
      <a:buFont typeface="Arial" pitchFamily="34" charset="0"/>
      <a:buChar char="•"/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576000" indent="-144000" algn="l" defTabSz="914400" rtl="0" eaLnBrk="1" latinLnBrk="0" hangingPunct="1">
      <a:spcBef>
        <a:spcPts val="300"/>
      </a:spcBef>
      <a:spcAft>
        <a:spcPts val="0"/>
      </a:spcAft>
      <a:buFont typeface="Wingdings" panose="05000000000000000000" pitchFamily="2" charset="2"/>
      <a:buChar char="§"/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gray">
          <a:xfrm>
            <a:off x="323849" y="1779587"/>
            <a:ext cx="8496301" cy="1008193"/>
          </a:xfrm>
        </p:spPr>
        <p:txBody>
          <a:bodyPr anchor="b"/>
          <a:lstStyle>
            <a:lvl1pPr>
              <a:defRPr sz="3600" b="0" cap="none" baseline="0">
                <a:solidFill>
                  <a:schemeClr val="accent6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en-US" dirty="0" smtClean="0"/>
              <a:t>Click to add title of presentation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gray">
          <a:xfrm>
            <a:off x="323849" y="2859790"/>
            <a:ext cx="8496302" cy="1151823"/>
          </a:xfrm>
        </p:spPr>
        <p:txBody>
          <a:bodyPr/>
          <a:lstStyle>
            <a:lvl1pPr marL="0" indent="0" algn="l">
              <a:spcBef>
                <a:spcPts val="600"/>
              </a:spcBef>
              <a:spcAft>
                <a:spcPts val="0"/>
              </a:spcAft>
              <a:buNone/>
              <a:defRPr sz="200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2pPr>
            <a:lvl3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3pPr>
            <a:lvl4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4pPr>
            <a:lvl5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5pPr>
            <a:lvl6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6pPr>
            <a:lvl7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7pPr>
            <a:lvl8pPr marL="0" indent="0" algn="l"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8pPr>
            <a:lvl9pPr marL="0" indent="0" algn="l">
              <a:spcBef>
                <a:spcPts val="600"/>
              </a:spcBef>
              <a:spcAft>
                <a:spcPts val="0"/>
              </a:spcAft>
              <a:buNone/>
              <a:defRPr sz="20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 smtClean="0"/>
              <a:t>Click to add subtitle of presentation</a:t>
            </a:r>
          </a:p>
        </p:txBody>
      </p:sp>
      <p:sp>
        <p:nvSpPr>
          <p:cNvPr id="4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Text Placeholder 10"/>
          <p:cNvSpPr>
            <a:spLocks noGrp="1"/>
          </p:cNvSpPr>
          <p:nvPr>
            <p:ph type="body" sz="quarter" idx="10" hasCustomPrompt="1"/>
          </p:nvPr>
        </p:nvSpPr>
        <p:spPr bwMode="gray">
          <a:xfrm>
            <a:off x="323850" y="4588060"/>
            <a:ext cx="8496300" cy="216000"/>
          </a:xfrm>
        </p:spPr>
        <p:txBody>
          <a:bodyPr tIns="0" anchor="b" anchorCtr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2pPr>
            <a:lvl3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3pPr>
            <a:lvl4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5pPr>
            <a:lvl6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6pPr>
            <a:lvl7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7pPr>
            <a:lvl8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bg1"/>
                </a:solidFill>
              </a:defRPr>
            </a:lvl8pPr>
            <a:lvl9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 dirty="0" smtClean="0"/>
              <a:t>Click to add additional text, e.g. author, location, date</a:t>
            </a:r>
          </a:p>
        </p:txBody>
      </p:sp>
      <p:sp>
        <p:nvSpPr>
          <p:cNvPr id="7" name="Rechteck 3"/>
          <p:cNvSpPr/>
          <p:nvPr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  <p:sp>
        <p:nvSpPr>
          <p:cNvPr id="9" name="Rechteck 3"/>
          <p:cNvSpPr/>
          <p:nvPr userDrawn="1"/>
        </p:nvSpPr>
        <p:spPr bwMode="gray">
          <a:xfrm>
            <a:off x="0" y="4927628"/>
            <a:ext cx="9144000" cy="21587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150" y="216019"/>
            <a:ext cx="1440000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1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lide for pri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 bwMode="gray">
          <a:xfrm>
            <a:off x="323410" y="1779588"/>
            <a:ext cx="8496418" cy="1439862"/>
          </a:xfr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24000" tIns="0" rIns="32400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lvl1pPr>
              <a:defRPr lang="de-DE" sz="3000" kern="1200" dirty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n-cs"/>
              </a:defRPr>
            </a:lvl1pPr>
          </a:lstStyle>
          <a:p>
            <a:pPr lvl="0"/>
            <a:r>
              <a:rPr lang="en-US" dirty="0" smtClean="0"/>
              <a:t>Click to add text for divider slide</a:t>
            </a:r>
          </a:p>
        </p:txBody>
      </p:sp>
      <p:sp>
        <p:nvSpPr>
          <p:cNvPr id="59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0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6" name="Rechteck 2"/>
          <p:cNvSpPr/>
          <p:nvPr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7" name="Rechteck 58"/>
          <p:cNvSpPr/>
          <p:nvPr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8" name="Rechteck 59"/>
          <p:cNvSpPr/>
          <p:nvPr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sp>
        <p:nvSpPr>
          <p:cNvPr id="10" name="Rechteck 2"/>
          <p:cNvSpPr/>
          <p:nvPr userDrawn="1"/>
        </p:nvSpPr>
        <p:spPr bwMode="gray">
          <a:xfrm>
            <a:off x="0" y="74"/>
            <a:ext cx="9144000" cy="1635051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1" name="Rechteck 58"/>
          <p:cNvSpPr/>
          <p:nvPr userDrawn="1"/>
        </p:nvSpPr>
        <p:spPr bwMode="gray">
          <a:xfrm>
            <a:off x="323410" y="1779662"/>
            <a:ext cx="8497134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12" name="Rechteck 59"/>
          <p:cNvSpPr/>
          <p:nvPr userDrawn="1"/>
        </p:nvSpPr>
        <p:spPr bwMode="gray">
          <a:xfrm>
            <a:off x="323410" y="3147814"/>
            <a:ext cx="8496118" cy="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smtClean="0">
              <a:solidFill>
                <a:schemeClr val="tx1"/>
              </a:solidFill>
              <a:latin typeface="Arial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157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Agenda">
    <p:bg bwMode="gray"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gray">
          <a:xfrm>
            <a:off x="323411" y="195420"/>
            <a:ext cx="7056979" cy="288040"/>
          </a:xfrm>
        </p:spPr>
        <p:txBody>
          <a:bodyPr anchor="ctr"/>
          <a:lstStyle>
            <a:lvl1pPr>
              <a:defRPr b="0" baseline="0">
                <a:solidFill>
                  <a:schemeClr val="accent6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r>
              <a:rPr lang="uk-UA" dirty="0" smtClean="0"/>
              <a:t>Назва слайду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 bwMode="gray">
          <a:xfrm>
            <a:off x="323410" y="1595640"/>
            <a:ext cx="8497180" cy="3280430"/>
          </a:xfrm>
        </p:spPr>
        <p:txBody>
          <a:bodyPr/>
          <a:lstStyle>
            <a:lvl1pPr marL="360000" indent="-360000"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8496000" algn="r"/>
              </a:tabLst>
              <a:defRPr sz="180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  <a:lvl2pPr marL="358775" indent="0">
              <a:spcBef>
                <a:spcPts val="1200"/>
              </a:spcBef>
              <a:spcAft>
                <a:spcPts val="0"/>
              </a:spcAft>
              <a:buClr>
                <a:schemeClr val="bg2"/>
              </a:buClr>
              <a:buFont typeface="+mj-lt"/>
              <a:buNone/>
              <a:tabLst>
                <a:tab pos="8280000" algn="r"/>
              </a:tabLst>
              <a:defRPr sz="1800">
                <a:solidFill>
                  <a:schemeClr val="bg2"/>
                </a:solidFill>
              </a:defRPr>
            </a:lvl2pPr>
            <a:lvl3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3pPr>
            <a:lvl4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4pPr>
            <a:lvl5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5pPr>
            <a:lvl6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6pPr>
            <a:lvl7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7pPr>
            <a:lvl8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8pPr>
            <a:lvl9pPr marL="360000" indent="0">
              <a:spcBef>
                <a:spcPts val="1200"/>
              </a:spcBef>
              <a:spcAft>
                <a:spcPts val="0"/>
              </a:spcAft>
              <a:buFontTx/>
              <a:buNone/>
              <a:defRPr sz="1800">
                <a:solidFill>
                  <a:schemeClr val="bg2"/>
                </a:solidFill>
              </a:defRPr>
            </a:lvl9pPr>
          </a:lstStyle>
          <a:p>
            <a:pPr lvl="0"/>
            <a:r>
              <a:rPr lang="uk-UA" noProof="0" dirty="0" err="1" smtClean="0"/>
              <a:t>Click</a:t>
            </a:r>
            <a:r>
              <a:rPr lang="uk-UA" noProof="0" dirty="0" smtClean="0"/>
              <a:t> </a:t>
            </a:r>
            <a:r>
              <a:rPr lang="uk-UA" noProof="0" dirty="0" err="1" smtClean="0"/>
              <a:t>to</a:t>
            </a:r>
            <a:r>
              <a:rPr lang="uk-UA" noProof="0" dirty="0" smtClean="0"/>
              <a:t> </a:t>
            </a:r>
            <a:r>
              <a:rPr lang="uk-UA" noProof="0" dirty="0" err="1" smtClean="0"/>
              <a:t>add</a:t>
            </a:r>
            <a:r>
              <a:rPr lang="uk-UA" noProof="0" dirty="0" smtClean="0"/>
              <a:t> </a:t>
            </a:r>
            <a:r>
              <a:rPr lang="uk-UA" noProof="0" dirty="0" err="1" smtClean="0"/>
              <a:t>agenda</a:t>
            </a:r>
            <a:endParaRPr lang="uk-UA" noProof="0" dirty="0" smtClean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0" hasCustomPrompt="1"/>
          </p:nvPr>
        </p:nvSpPr>
        <p:spPr>
          <a:xfrm>
            <a:off x="323411" y="555471"/>
            <a:ext cx="7056980" cy="671736"/>
          </a:xfrm>
        </p:spPr>
        <p:txBody>
          <a:bodyPr anchor="t"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Roboto" panose="02000000000000000000" pitchFamily="2" charset="0"/>
                <a:ea typeface="Roboto" panose="02000000000000000000" pitchFamily="2" charset="0"/>
                <a:cs typeface="+mj-cs"/>
              </a:defRPr>
            </a:lvl1pPr>
            <a:lvl2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2pPr>
            <a:lvl3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3pPr>
            <a:lvl4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4pPr>
            <a:lvl5pPr marL="0" indent="0" algn="l" defTabSz="914400" rtl="0" eaLnBrk="1" latinLnBrk="0" hangingPunct="1">
              <a:spcBef>
                <a:spcPct val="0"/>
              </a:spcBef>
              <a:buNone/>
              <a:defRPr lang="ru-RU" sz="1400" kern="1200" dirty="0" smtClean="0">
                <a:solidFill>
                  <a:schemeClr val="tx1"/>
                </a:solidFill>
                <a:latin typeface="Arial" pitchFamily="34" charset="0"/>
                <a:ea typeface="+mj-ea"/>
                <a:cs typeface="+mj-cs"/>
              </a:defRPr>
            </a:lvl5pPr>
          </a:lstStyle>
          <a:p>
            <a:pPr lvl="0"/>
            <a:r>
              <a:rPr lang="ru-RU" dirty="0" smtClean="0"/>
              <a:t>Текст</a:t>
            </a:r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 hasCustomPrompt="1"/>
          </p:nvPr>
        </p:nvSpPr>
        <p:spPr>
          <a:xfrm>
            <a:off x="323409" y="1299219"/>
            <a:ext cx="8497179" cy="224408"/>
          </a:xfrm>
        </p:spPr>
        <p:txBody>
          <a:bodyPr anchor="b"/>
          <a:lstStyle>
            <a:lvl1pPr>
              <a:defRPr sz="1400" i="1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pPr lvl="0"/>
            <a:r>
              <a:rPr lang="uk-UA" noProof="0" dirty="0" smtClean="0"/>
              <a:t>Запитання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588" y="195420"/>
            <a:ext cx="1080000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290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4.xml"/><Relationship Id="rId3" Type="http://schemas.openxmlformats.org/officeDocument/2006/relationships/slideLayout" Target="../slideLayouts/slideLayout3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2.xml"/><Relationship Id="rId5" Type="http://schemas.openxmlformats.org/officeDocument/2006/relationships/vmlDrawing" Target="../drawings/vmlDrawing1.vml"/><Relationship Id="rId10" Type="http://schemas.openxmlformats.org/officeDocument/2006/relationships/image" Target="../media/image1.emf"/><Relationship Id="rId4" Type="http://schemas.openxmlformats.org/officeDocument/2006/relationships/theme" Target="../theme/theme1.xml"/><Relationship Id="rId9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6"/>
            </p:custDataLst>
            <p:extLst>
              <p:ext uri="{D42A27DB-BD31-4B8C-83A1-F6EECF244321}">
                <p14:modId xmlns:p14="http://schemas.microsoft.com/office/powerpoint/2010/main" val="3157791677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8" name="think-cell Folie" r:id="rId9" imgW="353" imgH="353" progId="TCLayout.ActiveDocument.1">
                  <p:embed/>
                </p:oleObj>
              </mc:Choice>
              <mc:Fallback>
                <p:oleObj name="think-cell Folie" r:id="rId9" imgW="353" imgH="353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323411" y="195420"/>
            <a:ext cx="7056979" cy="28804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 smtClean="0"/>
              <a:t>Click to add headline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7"/>
            </p:custDataLst>
          </p:nvPr>
        </p:nvSpPr>
        <p:spPr bwMode="gray">
          <a:xfrm>
            <a:off x="323410" y="915521"/>
            <a:ext cx="8497180" cy="3816530"/>
          </a:xfrm>
          <a:prstGeom prst="rect">
            <a:avLst/>
          </a:prstGeom>
        </p:spPr>
        <p:txBody>
          <a:bodyPr vert="horz" lIns="0" tIns="18000" rIns="0" bIns="0" rtlCol="0" anchor="t" anchorCtr="0">
            <a:noAutofit/>
          </a:bodyPr>
          <a:lstStyle/>
          <a:p>
            <a:pPr lvl="0"/>
            <a:r>
              <a:rPr lang="en-US" noProof="0" dirty="0" smtClean="0"/>
              <a:t>Click to add text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  <a:p>
            <a:pPr lvl="5"/>
            <a:r>
              <a:rPr lang="en-US" noProof="0" dirty="0" smtClean="0"/>
              <a:t>Sixth level</a:t>
            </a:r>
          </a:p>
          <a:p>
            <a:pPr lvl="6"/>
            <a:r>
              <a:rPr lang="en-US" noProof="0" dirty="0" smtClean="0"/>
              <a:t>Seventh level</a:t>
            </a:r>
          </a:p>
          <a:p>
            <a:pPr lvl="6"/>
            <a:r>
              <a:rPr lang="en-US" noProof="0" dirty="0" smtClean="0"/>
              <a:t>Eighth level</a:t>
            </a:r>
          </a:p>
          <a:p>
            <a:pPr lvl="8"/>
            <a:r>
              <a:rPr lang="en-US" noProof="0" dirty="0" smtClean="0"/>
              <a:t>Ninth level</a:t>
            </a:r>
          </a:p>
        </p:txBody>
      </p:sp>
      <p:grpSp>
        <p:nvGrpSpPr>
          <p:cNvPr id="15" name="Gruppieren 14"/>
          <p:cNvGrpSpPr/>
          <p:nvPr/>
        </p:nvGrpSpPr>
        <p:grpSpPr bwMode="gray">
          <a:xfrm>
            <a:off x="323850" y="-315520"/>
            <a:ext cx="8496740" cy="216030"/>
            <a:chOff x="323850" y="-531550"/>
            <a:chExt cx="8496740" cy="432060"/>
          </a:xfrm>
        </p:grpSpPr>
        <p:cxnSp>
          <p:nvCxnSpPr>
            <p:cNvPr id="16" name="Gerade Verbindung 15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 Verbindung 16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 Verbindung 17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 Verbindung 18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Gerade Verbindung 19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 Verbindung 22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 Verbindung 23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 Verbindung 24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 Verbindung 25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 Verbindung 26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uppieren 27"/>
          <p:cNvGrpSpPr/>
          <p:nvPr/>
        </p:nvGrpSpPr>
        <p:grpSpPr bwMode="gray">
          <a:xfrm>
            <a:off x="323850" y="5236120"/>
            <a:ext cx="8496740" cy="216030"/>
            <a:chOff x="323850" y="-531550"/>
            <a:chExt cx="8496740" cy="432060"/>
          </a:xfrm>
        </p:grpSpPr>
        <p:cxnSp>
          <p:nvCxnSpPr>
            <p:cNvPr id="29" name="Gerade Verbindung 28"/>
            <p:cNvCxnSpPr/>
            <p:nvPr/>
          </p:nvCxnSpPr>
          <p:spPr bwMode="gray">
            <a:xfrm rot="5400000">
              <a:off x="10782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Gerade Verbindung 29"/>
            <p:cNvCxnSpPr/>
            <p:nvPr/>
          </p:nvCxnSpPr>
          <p:spPr bwMode="gray">
            <a:xfrm rot="5400000">
              <a:off x="1403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Gerade Verbindung 30"/>
            <p:cNvCxnSpPr/>
            <p:nvPr/>
          </p:nvCxnSpPr>
          <p:spPr bwMode="gray">
            <a:xfrm rot="5400000">
              <a:off x="15475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Gerade Verbindung 31"/>
            <p:cNvCxnSpPr/>
            <p:nvPr/>
          </p:nvCxnSpPr>
          <p:spPr bwMode="gray">
            <a:xfrm rot="5400000">
              <a:off x="28437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Gerade Verbindung 32"/>
            <p:cNvCxnSpPr/>
            <p:nvPr/>
          </p:nvCxnSpPr>
          <p:spPr bwMode="gray">
            <a:xfrm rot="5400000">
              <a:off x="29877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Gerade Verbindung 33"/>
            <p:cNvCxnSpPr/>
            <p:nvPr/>
          </p:nvCxnSpPr>
          <p:spPr bwMode="gray">
            <a:xfrm rot="5400000">
              <a:off x="42839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Gerade Verbindung 34"/>
            <p:cNvCxnSpPr/>
            <p:nvPr/>
          </p:nvCxnSpPr>
          <p:spPr bwMode="gray">
            <a:xfrm rot="5400000">
              <a:off x="44279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Gerade Verbindung 35"/>
            <p:cNvCxnSpPr/>
            <p:nvPr/>
          </p:nvCxnSpPr>
          <p:spPr bwMode="gray">
            <a:xfrm rot="5400000">
              <a:off x="57241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Gerade Verbindung 36"/>
            <p:cNvCxnSpPr/>
            <p:nvPr/>
          </p:nvCxnSpPr>
          <p:spPr bwMode="gray">
            <a:xfrm rot="5400000">
              <a:off x="58681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 Verbindung 37"/>
            <p:cNvCxnSpPr/>
            <p:nvPr/>
          </p:nvCxnSpPr>
          <p:spPr bwMode="gray">
            <a:xfrm rot="5400000">
              <a:off x="71643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Gerade Verbindung 38"/>
            <p:cNvCxnSpPr/>
            <p:nvPr/>
          </p:nvCxnSpPr>
          <p:spPr bwMode="gray">
            <a:xfrm rot="5400000">
              <a:off x="730838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Gerade Verbindung 39"/>
            <p:cNvCxnSpPr/>
            <p:nvPr/>
          </p:nvCxnSpPr>
          <p:spPr bwMode="gray">
            <a:xfrm rot="5400000">
              <a:off x="8604560" y="-315520"/>
              <a:ext cx="43206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uppieren 7"/>
          <p:cNvGrpSpPr/>
          <p:nvPr/>
        </p:nvGrpSpPr>
        <p:grpSpPr bwMode="gray">
          <a:xfrm>
            <a:off x="9252514" y="195486"/>
            <a:ext cx="216166" cy="4752594"/>
            <a:chOff x="9252514" y="195486"/>
            <a:chExt cx="216166" cy="4752594"/>
          </a:xfrm>
        </p:grpSpPr>
        <p:cxnSp>
          <p:nvCxnSpPr>
            <p:cNvPr id="48" name="Gerade Verbindung 47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Gerade Verbindung 48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Gerade Verbindung 49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Gerade Verbindung 50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Gerade Verbindung 51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Gerade Verbindung 52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Gerade Verbindung 53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Gerade Verbindung 54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 Verbindung 55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Gerade Verbindung 56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Gerade Verbindung 57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Gerade Verbindung 58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Gerade Verbindung 59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Gerade Verbindung 81"/>
            <p:cNvCxnSpPr/>
            <p:nvPr/>
          </p:nvCxnSpPr>
          <p:spPr bwMode="gray">
            <a:xfrm>
              <a:off x="9252514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Gerade Verbindung 82"/>
            <p:cNvCxnSpPr/>
            <p:nvPr/>
          </p:nvCxnSpPr>
          <p:spPr bwMode="gray">
            <a:xfrm>
              <a:off x="9252520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Gerade Verbindung 85"/>
            <p:cNvCxnSpPr/>
            <p:nvPr/>
          </p:nvCxnSpPr>
          <p:spPr bwMode="gray">
            <a:xfrm>
              <a:off x="9252650" y="1419225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Gruppieren 63"/>
          <p:cNvGrpSpPr/>
          <p:nvPr/>
        </p:nvGrpSpPr>
        <p:grpSpPr bwMode="gray">
          <a:xfrm>
            <a:off x="-324680" y="195486"/>
            <a:ext cx="216166" cy="4752594"/>
            <a:chOff x="9252650" y="195486"/>
            <a:chExt cx="216166" cy="4752594"/>
          </a:xfrm>
        </p:grpSpPr>
        <p:cxnSp>
          <p:nvCxnSpPr>
            <p:cNvPr id="65" name="Gerade Verbindung 64"/>
            <p:cNvCxnSpPr/>
            <p:nvPr/>
          </p:nvCxnSpPr>
          <p:spPr bwMode="gray">
            <a:xfrm>
              <a:off x="9252650" y="91556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Gerade Verbindung 66"/>
            <p:cNvCxnSpPr/>
            <p:nvPr/>
          </p:nvCxnSpPr>
          <p:spPr bwMode="gray">
            <a:xfrm>
              <a:off x="9252650" y="77150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 Verbindung 67"/>
            <p:cNvCxnSpPr/>
            <p:nvPr/>
          </p:nvCxnSpPr>
          <p:spPr bwMode="gray">
            <a:xfrm>
              <a:off x="9252650" y="494808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Gerade Verbindung 68"/>
            <p:cNvCxnSpPr/>
            <p:nvPr/>
          </p:nvCxnSpPr>
          <p:spPr bwMode="gray">
            <a:xfrm>
              <a:off x="9252650" y="48040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Gerade Verbindung 69"/>
            <p:cNvCxnSpPr/>
            <p:nvPr/>
          </p:nvCxnSpPr>
          <p:spPr bwMode="gray">
            <a:xfrm>
              <a:off x="9252650" y="415597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Gerade Verbindung 70"/>
            <p:cNvCxnSpPr/>
            <p:nvPr/>
          </p:nvCxnSpPr>
          <p:spPr bwMode="gray">
            <a:xfrm>
              <a:off x="9252650" y="40119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 Verbindung 71"/>
            <p:cNvCxnSpPr/>
            <p:nvPr/>
          </p:nvCxnSpPr>
          <p:spPr bwMode="gray">
            <a:xfrm>
              <a:off x="9252650" y="336386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Gerade Verbindung 72"/>
            <p:cNvCxnSpPr/>
            <p:nvPr/>
          </p:nvCxnSpPr>
          <p:spPr bwMode="gray">
            <a:xfrm>
              <a:off x="9252650" y="32198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Gerade Verbindung 73"/>
            <p:cNvCxnSpPr/>
            <p:nvPr/>
          </p:nvCxnSpPr>
          <p:spPr bwMode="gray">
            <a:xfrm>
              <a:off x="9252650" y="25717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Gerade Verbindung 74"/>
            <p:cNvCxnSpPr/>
            <p:nvPr/>
          </p:nvCxnSpPr>
          <p:spPr bwMode="gray">
            <a:xfrm>
              <a:off x="9252650" y="242773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Gerade Verbindung 75"/>
            <p:cNvCxnSpPr/>
            <p:nvPr/>
          </p:nvCxnSpPr>
          <p:spPr bwMode="gray">
            <a:xfrm>
              <a:off x="9252650" y="177964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Gerade Verbindung 76"/>
            <p:cNvCxnSpPr/>
            <p:nvPr/>
          </p:nvCxnSpPr>
          <p:spPr bwMode="gray">
            <a:xfrm>
              <a:off x="9252650" y="163562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 Verbindung 77"/>
            <p:cNvCxnSpPr/>
            <p:nvPr/>
          </p:nvCxnSpPr>
          <p:spPr bwMode="gray">
            <a:xfrm>
              <a:off x="9252650" y="4732050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Gerade Verbindung 80"/>
            <p:cNvCxnSpPr/>
            <p:nvPr/>
          </p:nvCxnSpPr>
          <p:spPr bwMode="gray">
            <a:xfrm>
              <a:off x="9252786" y="127560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Gerade Verbindung 83"/>
            <p:cNvCxnSpPr/>
            <p:nvPr/>
          </p:nvCxnSpPr>
          <p:spPr bwMode="gray">
            <a:xfrm>
              <a:off x="9252786" y="195486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Gerade Verbindung 84"/>
            <p:cNvCxnSpPr/>
            <p:nvPr/>
          </p:nvCxnSpPr>
          <p:spPr bwMode="gray">
            <a:xfrm>
              <a:off x="9252786" y="1413738"/>
              <a:ext cx="21603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9" name="Rechteck 13"/>
          <p:cNvSpPr/>
          <p:nvPr/>
        </p:nvSpPr>
        <p:spPr bwMode="gray">
          <a:xfrm>
            <a:off x="324390" y="4948080"/>
            <a:ext cx="7056000" cy="1440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8" indent="0">
              <a:tabLst/>
            </a:pP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©</a:t>
            </a:r>
            <a:r>
              <a:rPr lang="en-US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800" b="1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Info Sapіens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|</a:t>
            </a:r>
            <a:r>
              <a:rPr lang="uk-UA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Електоральні настрої українців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(9 </a:t>
            </a:r>
            <a:r>
              <a:rPr lang="uk-UA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– 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16</a:t>
            </a:r>
            <a:r>
              <a:rPr lang="uk-UA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r>
              <a:rPr lang="uk-UA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липня 2019 року</a:t>
            </a:r>
            <a:r>
              <a:rPr lang="ru-RU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)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, </a:t>
            </a:r>
            <a:r>
              <a:rPr lang="en-US" sz="800" baseline="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n=1178</a:t>
            </a:r>
            <a:r>
              <a:rPr lang="uk-UA" sz="800" noProof="0" dirty="0" smtClean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Times New Roman" panose="02020603050405020304" pitchFamily="18" charset="0"/>
              </a:rPr>
              <a:t> </a:t>
            </a:r>
            <a:endParaRPr lang="uk-UA" sz="800" noProof="0" dirty="0" smtClean="0">
              <a:solidFill>
                <a:schemeClr val="tx2"/>
              </a:solidFill>
              <a:latin typeface="Roboto" panose="02000000000000000000" pitchFamily="2" charset="0"/>
              <a:ea typeface="Roboto" panose="02000000000000000000" pitchFamily="2" charset="0"/>
              <a:cs typeface="Times New Roman" panose="02020603050405020304" pitchFamily="18" charset="0"/>
            </a:endParaRPr>
          </a:p>
        </p:txBody>
      </p:sp>
      <p:sp>
        <p:nvSpPr>
          <p:cNvPr id="4" name="VCT_Marker_ID_4" hidden="1"/>
          <p:cNvSpPr/>
          <p:nvPr>
            <p:custDataLst>
              <p:tags r:id="rId8"/>
            </p:custDataLst>
          </p:nvPr>
        </p:nvSpPr>
        <p:spPr bwMode="gray">
          <a:xfrm>
            <a:off x="1270000" y="127000"/>
            <a:ext cx="127000" cy="127000"/>
          </a:xfrm>
          <a:prstGeom prst="rect">
            <a:avLst/>
          </a:prstGeom>
          <a:noFill/>
          <a:ln w="9525" cap="flat" cmpd="sng" algn="ctr">
            <a:noFill/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 algn="ctr">
                <a:solidFill>
                  <a:schemeClr val="tx1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indent="0" algn="ctr">
              <a:spcBef>
                <a:spcPts val="300"/>
              </a:spcBef>
              <a:buFont typeface="Courier New" pitchFamily="49" charset="0"/>
              <a:buNone/>
            </a:pPr>
            <a:endParaRPr lang="en-US" sz="160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688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18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Arial" pitchFamily="34" charset="0"/>
        <a:buNone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1pPr>
      <a:lvl2pPr marL="180000" marR="0" indent="-180000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2pPr>
      <a:lvl3pPr marL="36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3pPr>
      <a:lvl4pPr marL="54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4pPr>
      <a:lvl5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5pPr>
      <a:lvl6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6pPr>
      <a:lvl7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Roboto" panose="02000000000000000000" pitchFamily="2" charset="0"/>
          <a:ea typeface="Roboto" panose="02000000000000000000" pitchFamily="2" charset="0"/>
          <a:cs typeface="Arial" pitchFamily="34" charset="0"/>
        </a:defRPr>
      </a:lvl7pPr>
      <a:lvl8pPr marL="540000" indent="-180000" algn="l" defTabSz="914400" rtl="0" eaLnBrk="1" latinLnBrk="0" hangingPunct="1">
        <a:spcBef>
          <a:spcPts val="300"/>
        </a:spcBef>
        <a:spcAft>
          <a:spcPts val="0"/>
        </a:spcAft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8pPr>
      <a:lvl9pPr marL="720000" marR="0" indent="-180975" algn="l" defTabSz="914400" rtl="0" eaLnBrk="1" fontAlgn="auto" latinLnBrk="0" hangingPunct="1">
        <a:lnSpc>
          <a:spcPct val="100000"/>
        </a:lnSpc>
        <a:spcBef>
          <a:spcPts val="300"/>
        </a:spcBef>
        <a:spcAft>
          <a:spcPts val="0"/>
        </a:spcAft>
        <a:buClrTx/>
        <a:buSzTx/>
        <a:buFont typeface="Wingdings" panose="05000000000000000000" pitchFamily="2" charset="2"/>
        <a:buChar char="§"/>
        <a:tabLst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3" orient="horz" pos="1620" userDrawn="1">
          <p15:clr>
            <a:srgbClr val="F26B43"/>
          </p15:clr>
        </p15:guide>
        <p15:guide id="4" pos="28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7.xml"/><Relationship Id="rId7" Type="http://schemas.openxmlformats.org/officeDocument/2006/relationships/chart" Target="../charts/chart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chart" Target="../charts/chart2.xml"/><Relationship Id="rId5" Type="http://schemas.openxmlformats.org/officeDocument/2006/relationships/chart" Target="../charts/chart1.xml"/><Relationship Id="rId4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938659"/>
              </p:ext>
            </p:extLst>
          </p:nvPr>
        </p:nvGraphicFramePr>
        <p:xfrm>
          <a:off x="251400" y="1707630"/>
          <a:ext cx="8569190" cy="3168450"/>
        </p:xfrm>
        <a:graphic>
          <a:graphicData uri="http://schemas.openxmlformats.org/drawingml/2006/table">
            <a:tbl>
              <a:tblPr>
                <a:tableStyleId>{C115FB49-3FBE-41CF-8DFC-A938FE5134F0}</a:tableStyleId>
              </a:tblPr>
              <a:tblGrid>
                <a:gridCol w="3312460"/>
                <a:gridCol w="5256730"/>
              </a:tblGrid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Слуга Народу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Д.Разумков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Р.Стефанчук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І.Венедіктова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Європейська Солідарність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П.Порошенко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А.Парубій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І.Геращенко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М.Джемілєв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Опозиційна платформа — За життя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Ю.Бойко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В.Рабінович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В.Медведчук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Голос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С.Вакарчук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Ю.Клименко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К.Рудик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Всеукраїнське об’єднання "Батьківщина"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Ю.Тимошенко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С. Тарута,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В.Наливайченко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Сила і Честь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І.Смешко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О.Сотник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Р.Чубаров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700" u="none" strike="noStrike" noProof="0" dirty="0" smtClean="0">
                          <a:effectLst/>
                        </a:rPr>
                        <a:t>Всеукраїнське об’єднання "Свобода"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О.Тягнибок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А.Білецький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Д.Ярош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en-US" sz="700" u="none" strike="noStrike" noProof="0" dirty="0" smtClean="0">
                        <a:effectLst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u="none" strike="noStrike" noProof="0" dirty="0" err="1" smtClean="0">
                          <a:effectLst/>
                        </a:rPr>
                        <a:t>Опозиційний</a:t>
                      </a:r>
                      <a:r>
                        <a:rPr lang="ru-RU" sz="700" u="none" strike="noStrike" noProof="0" dirty="0" smtClean="0">
                          <a:effectLst/>
                        </a:rPr>
                        <a:t> блок </a:t>
                      </a:r>
                      <a:r>
                        <a:rPr lang="ru-RU" sz="600" u="none" strike="noStrike" noProof="0" dirty="0" smtClean="0">
                          <a:effectLst/>
                        </a:rPr>
                        <a:t>(</a:t>
                      </a:r>
                      <a:r>
                        <a:rPr lang="ru-RU" sz="600" u="none" strike="noStrike" noProof="0" dirty="0" err="1" smtClean="0">
                          <a:effectLst/>
                        </a:rPr>
                        <a:t>Є.Мураєв</a:t>
                      </a:r>
                      <a:r>
                        <a:rPr lang="ru-RU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ru-RU" sz="600" u="none" strike="noStrike" noProof="0" dirty="0" err="1" smtClean="0">
                          <a:effectLst/>
                        </a:rPr>
                        <a:t>О.Вілкул</a:t>
                      </a:r>
                      <a:r>
                        <a:rPr lang="ru-RU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ru-RU" sz="600" u="none" strike="noStrike" noProof="0" dirty="0" err="1" smtClean="0">
                          <a:effectLst/>
                        </a:rPr>
                        <a:t>Г.Кернес</a:t>
                      </a:r>
                      <a:r>
                        <a:rPr lang="ru-RU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ru-RU" sz="600" u="none" strike="noStrike" noProof="0" dirty="0" err="1" smtClean="0">
                          <a:effectLst/>
                        </a:rPr>
                        <a:t>Г.Труханов</a:t>
                      </a:r>
                      <a:r>
                        <a:rPr lang="ru-RU" sz="700" u="none" strike="noStrike" noProof="0" dirty="0" smtClean="0">
                          <a:effectLst/>
                        </a:rPr>
                        <a:t>)</a:t>
                      </a:r>
                      <a:endParaRPr lang="en-US" sz="700" u="none" strike="noStrike" noProof="0" dirty="0" smtClean="0">
                        <a:effectLst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700" u="none" strike="noStrike" noProof="0" dirty="0" smtClean="0">
                          <a:effectLst/>
                        </a:rPr>
                        <a:t>Партія </a:t>
                      </a:r>
                      <a:r>
                        <a:rPr lang="uk-UA" sz="700" u="none" strike="noStrike" noProof="0" dirty="0" err="1" smtClean="0">
                          <a:effectLst/>
                        </a:rPr>
                        <a:t>Шарія</a:t>
                      </a:r>
                      <a:r>
                        <a:rPr lang="uk-UA" sz="700" u="none" strike="noStrike" noProof="0" dirty="0" smtClean="0">
                          <a:effectLst/>
                        </a:rPr>
                        <a:t>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О.Бондаренко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А.Бєлоглазова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Українська </a:t>
                      </a:r>
                      <a:r>
                        <a:rPr lang="uk-UA" sz="700" u="none" strike="noStrike" noProof="0" dirty="0" err="1" smtClean="0">
                          <a:effectLst/>
                        </a:rPr>
                        <a:t>cтратегія</a:t>
                      </a:r>
                      <a:r>
                        <a:rPr lang="uk-UA" sz="700" u="none" strike="noStrike" noProof="0" dirty="0" smtClean="0">
                          <a:effectLst/>
                        </a:rPr>
                        <a:t> </a:t>
                      </a:r>
                      <a:r>
                        <a:rPr lang="uk-UA" sz="700" u="none" strike="noStrike" noProof="0" dirty="0" err="1" smtClean="0">
                          <a:effectLst/>
                        </a:rPr>
                        <a:t>Гройсмана</a:t>
                      </a:r>
                      <a:r>
                        <a:rPr lang="uk-UA" sz="700" u="none" strike="noStrike" noProof="0" dirty="0" smtClean="0">
                          <a:effectLst/>
                        </a:rPr>
                        <a:t>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В.Гройсман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Л.Гриневич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О.Саєнко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Є.Нищук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u="none" strike="noStrike" noProof="0" dirty="0" smtClean="0">
                          <a:effectLst/>
                        </a:rPr>
                        <a:t>Радикальна </a:t>
                      </a:r>
                      <a:r>
                        <a:rPr lang="ru-RU" sz="700" u="none" strike="noStrike" noProof="0" dirty="0" err="1" smtClean="0">
                          <a:effectLst/>
                        </a:rPr>
                        <a:t>партія</a:t>
                      </a:r>
                      <a:r>
                        <a:rPr lang="ru-RU" sz="700" u="none" strike="noStrike" noProof="0" dirty="0" smtClean="0">
                          <a:effectLst/>
                        </a:rPr>
                        <a:t> Олега Ляшка </a:t>
                      </a:r>
                      <a:r>
                        <a:rPr lang="en-US" sz="600" u="none" strike="noStrike" noProof="0" dirty="0" smtClean="0">
                          <a:effectLst/>
                        </a:rPr>
                        <a:t>(</a:t>
                      </a:r>
                      <a:r>
                        <a:rPr lang="ru-RU" sz="600" u="none" strike="noStrike" noProof="0" dirty="0" err="1" smtClean="0">
                          <a:effectLst/>
                        </a:rPr>
                        <a:t>О.Ляшко</a:t>
                      </a:r>
                      <a:r>
                        <a:rPr lang="ru-RU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ru-RU" sz="600" u="none" strike="noStrike" noProof="0" dirty="0" err="1" smtClean="0">
                          <a:effectLst/>
                        </a:rPr>
                        <a:t>В.Галасюк</a:t>
                      </a:r>
                      <a:r>
                        <a:rPr lang="ru-RU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ru-RU" sz="600" u="none" strike="noStrike" noProof="0" dirty="0" err="1" smtClean="0">
                          <a:effectLst/>
                        </a:rPr>
                        <a:t>А.Лозовой</a:t>
                      </a:r>
                      <a:r>
                        <a:rPr lang="ru-RU" sz="600" u="none" strike="noStrike" noProof="0" dirty="0" smtClean="0">
                          <a:effectLst/>
                        </a:rPr>
                        <a:t>)</a:t>
                      </a:r>
                      <a:endParaRPr lang="en-US" sz="600" u="none" strike="noStrike" noProof="0" dirty="0" smtClean="0">
                        <a:effectLst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700" u="none" strike="noStrike" noProof="0" dirty="0" smtClean="0">
                          <a:effectLst/>
                        </a:rPr>
                        <a:t>Об’єднання "Самопоміч"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А.Садовий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О.Квасніцька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О.Дрік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О.Сироїд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700" u="none" strike="noStrike" noProof="0" dirty="0" smtClean="0">
                          <a:effectLst/>
                        </a:rPr>
                        <a:t>Громадянська позиція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(А. Гриценко,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Д.Добродомов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М.Томенко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ru-RU" sz="700" u="none" strike="noStrike" noProof="0" dirty="0" smtClean="0">
                          <a:effectLst/>
                        </a:rPr>
                        <a:t>Рух </a:t>
                      </a:r>
                      <a:r>
                        <a:rPr lang="ru-RU" sz="700" u="none" strike="noStrike" noProof="0" dirty="0" err="1" smtClean="0">
                          <a:effectLst/>
                        </a:rPr>
                        <a:t>Нових</a:t>
                      </a:r>
                      <a:r>
                        <a:rPr lang="ru-RU" sz="700" u="none" strike="noStrike" noProof="0" dirty="0" smtClean="0">
                          <a:effectLst/>
                        </a:rPr>
                        <a:t> Сил </a:t>
                      </a:r>
                      <a:r>
                        <a:rPr lang="ru-RU" sz="700" u="none" strike="noStrike" noProof="0" dirty="0" err="1" smtClean="0">
                          <a:effectLst/>
                        </a:rPr>
                        <a:t>Михайла</a:t>
                      </a:r>
                      <a:r>
                        <a:rPr lang="ru-RU" sz="700" u="none" strike="noStrike" noProof="0" dirty="0" smtClean="0">
                          <a:effectLst/>
                        </a:rPr>
                        <a:t> </a:t>
                      </a:r>
                      <a:r>
                        <a:rPr lang="ru-RU" sz="700" u="none" strike="noStrike" noProof="0" dirty="0" err="1" smtClean="0">
                          <a:effectLst/>
                        </a:rPr>
                        <a:t>Саакашвілі</a:t>
                      </a:r>
                      <a:r>
                        <a:rPr lang="ru-RU" sz="700" u="none" strike="noStrike" noProof="0" dirty="0" smtClean="0">
                          <a:effectLst/>
                        </a:rPr>
                        <a:t> </a:t>
                      </a:r>
                      <a:r>
                        <a:rPr lang="ru-RU" sz="600" u="none" strike="noStrike" noProof="0" dirty="0" smtClean="0">
                          <a:effectLst/>
                        </a:rPr>
                        <a:t>(</a:t>
                      </a:r>
                      <a:r>
                        <a:rPr lang="ru-RU" sz="600" u="none" strike="noStrike" noProof="0" dirty="0" err="1" smtClean="0">
                          <a:effectLst/>
                        </a:rPr>
                        <a:t>М.Саакашвілі</a:t>
                      </a:r>
                      <a:r>
                        <a:rPr lang="ru-RU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ru-RU" sz="600" u="none" strike="noStrike" noProof="0" dirty="0" err="1" smtClean="0">
                          <a:effectLst/>
                        </a:rPr>
                        <a:t>Д.Сакварелідзе</a:t>
                      </a:r>
                      <a:r>
                        <a:rPr lang="ru-RU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ru-RU" sz="600" u="none" strike="noStrike" noProof="0" dirty="0" err="1" smtClean="0">
                          <a:effectLst/>
                        </a:rPr>
                        <a:t>О.Доній</a:t>
                      </a:r>
                      <a:r>
                        <a:rPr lang="ru-RU" sz="600" u="none" strike="noStrike" noProof="0" dirty="0" smtClean="0">
                          <a:effectLst/>
                        </a:rPr>
                        <a:t>)</a:t>
                      </a:r>
                      <a:endParaRPr lang="en-US" sz="700" u="none" strike="noStrike" noProof="0" dirty="0" smtClean="0">
                        <a:effectLst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700" u="none" strike="noStrike" noProof="0" dirty="0" smtClean="0">
                          <a:effectLst/>
                        </a:rPr>
                        <a:t>Партія зелених України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Т.Бодун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В.Кононов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С.Луговик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700" u="none" strike="noStrike" noProof="0" dirty="0" smtClean="0">
                          <a:effectLst/>
                        </a:rPr>
                        <a:t>Сила права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А.Сенченко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О.Данилюк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В.Василенко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en-US" sz="600" u="none" strike="noStrike" noProof="0" dirty="0" smtClean="0">
                        <a:effectLst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marL="0" marR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700" u="none" strike="noStrike" noProof="0" dirty="0" smtClean="0">
                          <a:effectLst/>
                        </a:rPr>
                        <a:t>Аграрна партія України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М.Поплавський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Л.Бортич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Д.Марчук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 smtClean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Патріот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М.Голомша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М.Сірий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Г.Філіпчук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І.Бобул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Всеукраїнське об'єднання "Факел"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Т.Однорог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О.Крамар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О.Гончаров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Соціальна справедливість 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А.Шлапак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О.Дічек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С.Сорока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Незалежність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А.Могильов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І.Ступак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Т.Зюбанова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u="none" strike="noStrike" noProof="0" dirty="0" smtClean="0">
                          <a:effectLst/>
                        </a:rPr>
                        <a:t>Сила людей 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(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О.Солонтай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С.Сова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, </a:t>
                      </a:r>
                      <a:r>
                        <a:rPr lang="uk-UA" sz="600" u="none" strike="noStrike" noProof="0" dirty="0" err="1" smtClean="0">
                          <a:effectLst/>
                        </a:rPr>
                        <a:t>О.Єднак</a:t>
                      </a:r>
                      <a:r>
                        <a:rPr lang="uk-UA" sz="600" u="none" strike="noStrike" noProof="0" dirty="0" smtClean="0">
                          <a:effectLst/>
                        </a:rPr>
                        <a:t>)</a:t>
                      </a:r>
                      <a:endParaRPr lang="uk-UA" sz="600" b="0" i="0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i="1" u="none" strike="noStrike" noProof="0" dirty="0" smtClean="0">
                          <a:effectLst/>
                        </a:rPr>
                        <a:t>Зіпсував би бюлетень</a:t>
                      </a:r>
                      <a:endParaRPr lang="uk-UA" sz="700" b="0" i="1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i="1" u="none" strike="noStrike" noProof="0" dirty="0" smtClean="0">
                          <a:effectLst/>
                        </a:rPr>
                        <a:t>Не знаю</a:t>
                      </a:r>
                      <a:endParaRPr lang="uk-UA" sz="700" b="0" i="1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26738">
                <a:tc>
                  <a:txBody>
                    <a:bodyPr/>
                    <a:lstStyle/>
                    <a:p>
                      <a:pPr algn="r" fontAlgn="ctr"/>
                      <a:r>
                        <a:rPr lang="uk-UA" sz="700" i="1" u="none" strike="noStrike" noProof="0" dirty="0" smtClean="0">
                          <a:effectLst/>
                        </a:rPr>
                        <a:t>Не голосував би</a:t>
                      </a:r>
                      <a:endParaRPr lang="uk-UA" sz="700" b="0" i="1" u="none" strike="noStrike" noProof="0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ru-RU" sz="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5604" marR="5604" marT="5604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Текст 4"/>
          <p:cNvSpPr>
            <a:spLocks noGrp="1"/>
          </p:cNvSpPr>
          <p:nvPr>
            <p:ph type="body" sz="quarter" idx="11"/>
          </p:nvPr>
        </p:nvSpPr>
        <p:spPr>
          <a:xfrm>
            <a:off x="316585" y="168262"/>
            <a:ext cx="7208165" cy="675248"/>
          </a:xfrm>
        </p:spPr>
        <p:txBody>
          <a:bodyPr/>
          <a:lstStyle/>
          <a:p>
            <a:pPr algn="just"/>
            <a:r>
              <a:rPr lang="uk-UA" dirty="0"/>
              <a:t>Зараз я покажу Вам партії, які можуть балотуватись на парламентські вибори. Хоч до парламентських виборів ще далеко, але якби вони відбулися в цю неділю, за яку партію </a:t>
            </a:r>
            <a:r>
              <a:rPr lang="ru-RU" smtClean="0"/>
              <a:t>В</a:t>
            </a:r>
            <a:r>
              <a:rPr lang="uk-UA" smtClean="0"/>
              <a:t>и </a:t>
            </a:r>
            <a:r>
              <a:rPr lang="uk-UA" dirty="0"/>
              <a:t>би голосували, якби треба було вибирати з тих партій, які у цьому списку?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127606"/>
              </p:ext>
            </p:extLst>
          </p:nvPr>
        </p:nvGraphicFramePr>
        <p:xfrm>
          <a:off x="3563860" y="1059540"/>
          <a:ext cx="5255715" cy="640080"/>
        </p:xfrm>
        <a:graphic>
          <a:graphicData uri="http://schemas.openxmlformats.org/drawingml/2006/table">
            <a:tbl>
              <a:tblPr firstRow="1" bandRow="1">
                <a:tableStyleId>{C115FB49-3FBE-41CF-8DFC-A938FE5134F0}</a:tableStyleId>
              </a:tblPr>
              <a:tblGrid>
                <a:gridCol w="1751905"/>
                <a:gridCol w="1751905"/>
                <a:gridCol w="1751905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uk-UA" sz="900" b="0" noProof="0" dirty="0" smtClean="0"/>
                        <a:t>Серед усіх </a:t>
                      </a:r>
                      <a:endParaRPr lang="uk-UA" sz="900" b="0" noProof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uk-UA" sz="900" b="0" noProof="0" dirty="0" smtClean="0"/>
                        <a:t>Серед тих, хто скоріше всього піде  голосувати з ймовірністю 7-10 за 10-бальною шкалою</a:t>
                      </a:r>
                      <a:endParaRPr lang="uk-UA" sz="900" b="0" noProof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uk-UA" sz="900" b="0" noProof="0" dirty="0" smtClean="0"/>
                        <a:t>Серед тих, хто планує голосувати і визначився</a:t>
                      </a:r>
                      <a:endParaRPr lang="uk-UA" sz="900" b="0" noProof="0" dirty="0"/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9" name="Content Placeholder 4"/>
          <p:cNvGraphicFramePr>
            <a:graphicFrameLocks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3176680323"/>
              </p:ext>
            </p:extLst>
          </p:nvPr>
        </p:nvGraphicFramePr>
        <p:xfrm>
          <a:off x="3419840" y="1635620"/>
          <a:ext cx="2232310" cy="3312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" name="Content Placeholder 4"/>
          <p:cNvGraphicFramePr>
            <a:graphicFrameLocks/>
          </p:cNvGraphicFramePr>
          <p:nvPr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854547442"/>
              </p:ext>
            </p:extLst>
          </p:nvPr>
        </p:nvGraphicFramePr>
        <p:xfrm>
          <a:off x="5148080" y="1635620"/>
          <a:ext cx="2232310" cy="3312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11" name="Content Placeholder 4"/>
          <p:cNvGraphicFramePr>
            <a:graphicFrameLocks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671949582"/>
              </p:ext>
            </p:extLst>
          </p:nvPr>
        </p:nvGraphicFramePr>
        <p:xfrm>
          <a:off x="6911690" y="1635620"/>
          <a:ext cx="2232310" cy="3312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1047088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LANGUAGEID" val="1033"/>
  <p:tag name="THINKCELLUNDODONOTDELETE" val="0"/>
  <p:tag name="VCT_SHOW_CA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-BODYINDENTATION" val="0;0;0;14.17323;14.09646;28.34646;28.26968;42.51968;42.44291;56.69291;42.44291;56.69291;42.44291;56.69291;42.44291;56.69291;42.44291;56.69291;"/>
  <p:tag name="VCT-BULLETVISIBILITY" val="G ********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TYLE" val="VCT_Marker"/>
  <p:tag name="DATE" val="12/08/2014 15:21:41"/>
  <p:tag name="VCT-TEMPLATE" val="GfK Group_16-9_redesign.potx"/>
  <p:tag name="VCTMASTER" val="GfK Group"/>
  <p:tag name="VCTORDER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CTCREATESHAPEHANDLED" val="0"/>
</p:tagLst>
</file>

<file path=ppt/theme/theme1.xml><?xml version="1.0" encoding="utf-8"?>
<a:theme xmlns:a="http://schemas.openxmlformats.org/drawingml/2006/main" name="1_Info_Sapiens_0.1">
  <a:themeElements>
    <a:clrScheme name="Info Sapiens">
      <a:dk1>
        <a:srgbClr val="000000"/>
      </a:dk1>
      <a:lt1>
        <a:sysClr val="window" lastClr="FFFFFF"/>
      </a:lt1>
      <a:dk2>
        <a:srgbClr val="535154"/>
      </a:dk2>
      <a:lt2>
        <a:srgbClr val="808585"/>
      </a:lt2>
      <a:accent1>
        <a:srgbClr val="396AB1"/>
      </a:accent1>
      <a:accent2>
        <a:srgbClr val="DA7C30"/>
      </a:accent2>
      <a:accent3>
        <a:srgbClr val="3E9651"/>
      </a:accent3>
      <a:accent4>
        <a:srgbClr val="CC2529"/>
      </a:accent4>
      <a:accent5>
        <a:srgbClr val="6B4C9A"/>
      </a:accent5>
      <a:accent6>
        <a:srgbClr val="922428"/>
      </a:accent6>
      <a:hlink>
        <a:srgbClr val="948B3D"/>
      </a:hlink>
      <a:folHlink>
        <a:srgbClr val="B2B2B2"/>
      </a:folHlink>
    </a:clrScheme>
    <a:fontScheme name="Info Sapiens">
      <a:majorFont>
        <a:latin typeface="Roboto"/>
        <a:ea typeface=""/>
        <a:cs typeface=""/>
      </a:majorFont>
      <a:minorFont>
        <a:latin typeface="Roboto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indent="0" algn="ctr">
          <a:spcBef>
            <a:spcPts val="300"/>
          </a:spcBef>
          <a:buFont typeface="Courier New" pitchFamily="49" charset="0"/>
          <a:buNone/>
          <a:defRPr sz="1600" dirty="0" smtClean="0">
            <a:solidFill>
              <a:schemeClr val="tx1"/>
            </a:solidFill>
            <a:latin typeface="Arial" pitchFamily="34" charset="0"/>
            <a:cs typeface="Arial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wrap="square" lIns="0" tIns="0" rIns="0" bIns="0" rtlCol="0">
        <a:spAutoFit/>
      </a:bodyPr>
      <a:lstStyle>
        <a:defPPr>
          <a:spcBef>
            <a:spcPts val="300"/>
          </a:spcBef>
          <a:defRPr sz="1600" dirty="0" err="1" smtClean="0">
            <a:latin typeface="Arial" pitchFamily="34" charset="0"/>
            <a:cs typeface="Arial" pitchFamily="34" charset="0"/>
          </a:defRPr>
        </a:defPPr>
      </a:lstStyle>
    </a:txDef>
  </a:objectDefaults>
  <a:extraClrSchemeLst/>
  <a:custClrLst>
    <a:custClr name="Azure">
      <a:srgbClr val="396AB1"/>
    </a:custClr>
    <a:custClr name="Brandy Punch">
      <a:srgbClr val="DA7C30"/>
    </a:custClr>
    <a:custClr name="Chateau Green">
      <a:srgbClr val="3E9651"/>
    </a:custClr>
    <a:custClr name="Cardinal">
      <a:srgbClr val="CC2529"/>
    </a:custClr>
    <a:custClr name="Gravel">
      <a:srgbClr val="535154"/>
    </a:custClr>
    <a:custClr name="Butterfly Bush">
      <a:srgbClr val="6B4C9A"/>
    </a:custClr>
    <a:custClr name="Burnt Umber">
      <a:srgbClr val="922428"/>
    </a:custClr>
    <a:custClr name="Sycamore">
      <a:srgbClr val="948B3D"/>
    </a:custClr>
    <a:custClr name="Light Azure">
      <a:srgbClr val="7293CB"/>
    </a:custClr>
    <a:custClr name="Light Brandy Punch">
      <a:srgbClr val="E1974C"/>
    </a:custClr>
    <a:custClr name="Light Chateau Green">
      <a:srgbClr val="84BA5B"/>
    </a:custClr>
    <a:custClr name="Light Cardinal">
      <a:srgbClr val="D35E60"/>
    </a:custClr>
    <a:custClr name="Light Gravel">
      <a:srgbClr val="808585"/>
    </a:custClr>
    <a:custClr name="Light Butterfly Bush">
      <a:srgbClr val="9067A7"/>
    </a:custClr>
    <a:custClr name="Light Burnt Umber">
      <a:srgbClr val="AB6857"/>
    </a:custClr>
    <a:custClr name="Light Sycamore">
      <a:srgbClr val="CCC210"/>
    </a:custClr>
  </a:custClrLst>
  <a:extLst>
    <a:ext uri="{05A4C25C-085E-4340-85A3-A5531E510DB2}">
      <thm15:themeFamily xmlns:thm15="http://schemas.microsoft.com/office/thememl/2012/main" xmlns="" name="InfoSapiens" id="{D12D9490-BA7C-4432-BAAB-86CB86360C3E}" vid="{B9131DAF-875B-4352-85F1-4A21FF241D89}"/>
    </a:ext>
  </a:extLst>
</a:theme>
</file>

<file path=ppt/theme/theme2.xml><?xml version="1.0" encoding="utf-8"?>
<a:theme xmlns:a="http://schemas.openxmlformats.org/drawingml/2006/main" name="Office Theme">
  <a:themeElements>
    <a:clrScheme name="GfK color scheme for Office 2010">
      <a:dk1>
        <a:srgbClr val="000000"/>
      </a:dk1>
      <a:lt1>
        <a:srgbClr val="FFFFFF"/>
      </a:lt1>
      <a:dk2>
        <a:srgbClr val="E95E0F"/>
      </a:dk2>
      <a:lt2>
        <a:srgbClr val="928580"/>
      </a:lt2>
      <a:accent1>
        <a:srgbClr val="004186"/>
      </a:accent1>
      <a:accent2>
        <a:srgbClr val="0087C8"/>
      </a:accent2>
      <a:accent3>
        <a:srgbClr val="A1AF00"/>
      </a:accent3>
      <a:accent4>
        <a:srgbClr val="CDC300"/>
      </a:accent4>
      <a:accent5>
        <a:srgbClr val="B50F22"/>
      </a:accent5>
      <a:accent6>
        <a:srgbClr val="E31B19"/>
      </a:accent6>
      <a:hlink>
        <a:srgbClr val="A1AF00"/>
      </a:hlink>
      <a:folHlink>
        <a:srgbClr val="CDC300"/>
      </a:folHlink>
    </a:clrScheme>
    <a:fontScheme name="Gf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 anchor="t" anchorCtr="0">
        <a:noAutofit/>
      </a:bodyPr>
      <a:lstStyle>
        <a:defPPr>
          <a:spcBef>
            <a:spcPts val="600"/>
          </a:spcBef>
          <a:defRPr dirty="0" err="1" smtClean="0">
            <a:latin typeface="Arial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GfK color scheme for Office 2010">
      <a:dk1>
        <a:srgbClr val="000000"/>
      </a:dk1>
      <a:lt1>
        <a:srgbClr val="FFFFFF"/>
      </a:lt1>
      <a:dk2>
        <a:srgbClr val="E95E0F"/>
      </a:dk2>
      <a:lt2>
        <a:srgbClr val="928580"/>
      </a:lt2>
      <a:accent1>
        <a:srgbClr val="004186"/>
      </a:accent1>
      <a:accent2>
        <a:srgbClr val="0087C8"/>
      </a:accent2>
      <a:accent3>
        <a:srgbClr val="A1AF00"/>
      </a:accent3>
      <a:accent4>
        <a:srgbClr val="CDC300"/>
      </a:accent4>
      <a:accent5>
        <a:srgbClr val="B50F22"/>
      </a:accent5>
      <a:accent6>
        <a:srgbClr val="E31B19"/>
      </a:accent6>
      <a:hlink>
        <a:srgbClr val="A1AF00"/>
      </a:hlink>
      <a:folHlink>
        <a:srgbClr val="CDC300"/>
      </a:folHlink>
    </a:clrScheme>
    <a:fontScheme name="Gf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>
          <a:solidFill>
            <a:schemeClr val="tx1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 bwMode="gray"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 bwMode="gray">
        <a:noFill/>
      </a:spPr>
      <a:bodyPr vert="horz" wrap="square" lIns="0" tIns="0" rIns="0" bIns="0" rtlCol="0" anchor="t" anchorCtr="0">
        <a:noAutofit/>
      </a:bodyPr>
      <a:lstStyle>
        <a:defPPr>
          <a:spcBef>
            <a:spcPts val="600"/>
          </a:spcBef>
          <a:defRPr dirty="0" err="1" smtClean="0">
            <a:latin typeface="Arial"/>
          </a:defRPr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GfK Group">
    <a:dk1>
      <a:srgbClr val="000000"/>
    </a:dk1>
    <a:lt1>
      <a:srgbClr val="FFFFFF"/>
    </a:lt1>
    <a:dk2>
      <a:srgbClr val="E55A00"/>
    </a:dk2>
    <a:lt2>
      <a:srgbClr val="8E8581"/>
    </a:lt2>
    <a:accent1>
      <a:srgbClr val="264283"/>
    </a:accent1>
    <a:accent2>
      <a:srgbClr val="007DC3"/>
    </a:accent2>
    <a:accent3>
      <a:srgbClr val="A2AD00"/>
    </a:accent3>
    <a:accent4>
      <a:srgbClr val="C1BB00"/>
    </a:accent4>
    <a:accent5>
      <a:srgbClr val="9B1F23"/>
    </a:accent5>
    <a:accent6>
      <a:srgbClr val="DC291E"/>
    </a:accent6>
    <a:hlink>
      <a:srgbClr val="A2AD00"/>
    </a:hlink>
    <a:folHlink>
      <a:srgbClr val="C1BB00"/>
    </a:folHlink>
  </a:clrScheme>
  <a:fontScheme name="Arial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f0640f97dcd40049d3fc8c3d10ff855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457da623-78f9-49de-8564-b1618c49ba59</TermId>
        </TermInfo>
      </Terms>
    </jf0640f97dcd40049d3fc8c3d10ff855>
    <h059eda5e5c344e5901eabd9b8ae1d5d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1b0d69d1-6137-41de-9ae5-e5925610d8cb</TermId>
        </TermInfo>
      </Terms>
    </h059eda5e5c344e5901eabd9b8ae1d5d>
    <PublishingStartDate xmlns="http://schemas.microsoft.com/sharepoint/v3" xsi:nil="true"/>
    <PublishingExpirationDate xmlns="http://schemas.microsoft.com/sharepoint/v3" xsi:nil="true"/>
    <p986eefbff5f4b2788134fa6982c2730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Not applicable</TermName>
          <TermId xmlns="http://schemas.microsoft.com/office/infopath/2007/PartnerControls">15480a47-f0f1-4795-a643-bf3b2e95805c</TermId>
        </TermInfo>
      </Terms>
    </p986eefbff5f4b2788134fa6982c2730>
    <e999b8edfbce4772b22c3a8c74ff36ce xmlns="fdaf2857-34a0-4271-9efd-53feeda81814">
      <Terms xmlns="http://schemas.microsoft.com/office/infopath/2007/PartnerControls"/>
    </e999b8edfbce4772b22c3a8c74ff36ce>
    <TaxCatchAll xmlns="eaa6d935-851e-4683-8fb3-4830ef9470e6">
      <Value>68</Value>
      <Value>502</Value>
      <Value>64</Value>
      <Value>57</Value>
      <Value>1781</Value>
      <Value>97</Value>
      <Value>73</Value>
      <Value>69</Value>
    </TaxCatchAll>
    <m0c14ac2d9c042e3be8883c9fd5ef198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914398da-6a81-430b-8d1c-6a7bd1227f71</TermId>
        </TermInfo>
      </Terms>
    </m0c14ac2d9c042e3be8883c9fd5ef198>
    <TaxKeywordTaxHTField xmlns="eaa6d935-851e-4683-8fb3-4830ef9470e6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</TermName>
          <TermId xmlns="http://schemas.microsoft.com/office/infopath/2007/PartnerControls">50a0b034-169b-4062-b9b1-f0dd9c5b2843</TermId>
        </TermInfo>
        <TermInfo xmlns="http://schemas.microsoft.com/office/infopath/2007/PartnerControls">
          <TermName xmlns="http://schemas.microsoft.com/office/infopath/2007/PartnerControls">slide gallery</TermName>
          <TermId xmlns="http://schemas.microsoft.com/office/infopath/2007/PartnerControls">fa6e0ad1-8c10-43e4-af9b-445124adfdc8</TermId>
        </TermInfo>
      </Terms>
    </TaxKeywordTaxHTField>
    <i6d89d2a22ad4b4885b9858a4f35747a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Global</TermName>
          <TermId xmlns="http://schemas.microsoft.com/office/infopath/2007/PartnerControls">3eaca359-c4b3-4b51-a927-e9852da92384</TermId>
        </TermInfo>
      </Terms>
    </i6d89d2a22ad4b4885b9858a4f35747a>
    <AverageRating xmlns="http://schemas.microsoft.com/sharepoint/v3" xsi:nil="true"/>
    <a9556e1ac9ee423090b285ae20260b00 xmlns="fdaf2857-34a0-4271-9efd-53feeda81814">
      <Terms xmlns="http://schemas.microsoft.com/office/infopath/2007/PartnerControls">
        <TermInfo xmlns="http://schemas.microsoft.com/office/infopath/2007/PartnerControls">
          <TermName xmlns="http://schemas.microsoft.com/office/infopath/2007/PartnerControls">Cross Sector</TermName>
          <TermId xmlns="http://schemas.microsoft.com/office/infopath/2007/PartnerControls">d51dcd69-a6f7-4fb6-bc11-144a9da6fd82</TermId>
        </TermInfo>
      </Terms>
    </a9556e1ac9ee423090b285ae20260b00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151DFF91B0A44197B29C020F8C642F" ma:contentTypeVersion="47" ma:contentTypeDescription="Create a new document." ma:contentTypeScope="" ma:versionID="dc12ddc0377c248d1da22c1be46733ac">
  <xsd:schema xmlns:xsd="http://www.w3.org/2001/XMLSchema" xmlns:xs="http://www.w3.org/2001/XMLSchema" xmlns:p="http://schemas.microsoft.com/office/2006/metadata/properties" xmlns:ns1="http://schemas.microsoft.com/sharepoint/v3" xmlns:ns2="fdaf2857-34a0-4271-9efd-53feeda81814" xmlns:ns3="eaa6d935-851e-4683-8fb3-4830ef9470e6" targetNamespace="http://schemas.microsoft.com/office/2006/metadata/properties" ma:root="true" ma:fieldsID="2c914b0922d7659b44e711b6a8f5daf5" ns1:_="" ns2:_="" ns3:_="">
    <xsd:import namespace="http://schemas.microsoft.com/sharepoint/v3"/>
    <xsd:import namespace="fdaf2857-34a0-4271-9efd-53feeda81814"/>
    <xsd:import namespace="eaa6d935-851e-4683-8fb3-4830ef9470e6"/>
    <xsd:element name="properties">
      <xsd:complexType>
        <xsd:sequence>
          <xsd:element name="documentManagement">
            <xsd:complexType>
              <xsd:all>
                <xsd:element ref="ns2:a9556e1ac9ee423090b285ae20260b00" minOccurs="0"/>
                <xsd:element ref="ns3:TaxCatchAll" minOccurs="0"/>
                <xsd:element ref="ns3:TaxCatchAllLabel" minOccurs="0"/>
                <xsd:element ref="ns2:h059eda5e5c344e5901eabd9b8ae1d5d" minOccurs="0"/>
                <xsd:element ref="ns2:p986eefbff5f4b2788134fa6982c2730" minOccurs="0"/>
                <xsd:element ref="ns2:e999b8edfbce4772b22c3a8c74ff36ce" minOccurs="0"/>
                <xsd:element ref="ns2:jf0640f97dcd40049d3fc8c3d10ff855" minOccurs="0"/>
                <xsd:element ref="ns2:i6d89d2a22ad4b4885b9858a4f35747a" minOccurs="0"/>
                <xsd:element ref="ns2:m0c14ac2d9c042e3be8883c9fd5ef198" minOccurs="0"/>
                <xsd:element ref="ns3:TaxKeywordTaxHTField" minOccurs="0"/>
                <xsd:element ref="ns1:PublishingStartDate" minOccurs="0"/>
                <xsd:element ref="ns1:PublishingExpirationDate" minOccurs="0"/>
                <xsd:element ref="ns1:AverageRating" minOccurs="0"/>
                <xsd:element ref="ns1:Rating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6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27" nillable="true" ma:displayName="Scheduling End Date" ma:description="" ma:hidden="true" ma:internalName="PublishingExpirationDate">
      <xsd:simpleType>
        <xsd:restriction base="dms:Unknown"/>
      </xsd:simpleType>
    </xsd:element>
    <xsd:element name="AverageRating" ma:index="28" nillable="true" ma:displayName="Rating" ma:decimals="2" ma:description="Average value of all the ratings that have been submitted" ma:internalName="AverageRating" ma:readOnly="true">
      <xsd:simpleType>
        <xsd:restriction base="dms:Number"/>
      </xsd:simpleType>
    </xsd:element>
    <xsd:element name="RatingCount" ma:index="29" nillable="true" ma:displayName="Number of Ratings" ma:decimals="0" ma:description="Number of ratings submitted" ma:internalName="RatingCount" ma:readOnly="tru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af2857-34a0-4271-9efd-53feeda81814" elementFormDefault="qualified">
    <xsd:import namespace="http://schemas.microsoft.com/office/2006/documentManagement/types"/>
    <xsd:import namespace="http://schemas.microsoft.com/office/infopath/2007/PartnerControls"/>
    <xsd:element name="a9556e1ac9ee423090b285ae20260b00" ma:index="2" nillable="true" ma:taxonomy="true" ma:internalName="a9556e1ac9ee423090b285ae20260b00" ma:taxonomyFieldName="GfK_x0020_sector" ma:displayName="GfK sector" ma:readOnly="false" ma:default="" ma:fieldId="{a9556e1a-c9ee-4230-90b2-85ae20260b00}" ma:taxonomyMulti="true" ma:sspId="7262ee28-f1c0-414c-ad77-c1ea98916dd9" ma:termSetId="8100b7d8-db72-494e-93d1-2c441bfd6c3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59eda5e5c344e5901eabd9b8ae1d5d" ma:index="6" nillable="true" ma:taxonomy="true" ma:internalName="h059eda5e5c344e5901eabd9b8ae1d5d" ma:taxonomyFieldName="Industries" ma:displayName="Industries" ma:readOnly="false" ma:default="" ma:fieldId="{1059eda5-e5c3-44e5-901e-abd9b8ae1d5d}" ma:taxonomyMulti="true" ma:sspId="7262ee28-f1c0-414c-ad77-c1ea98916dd9" ma:termSetId="5a885248-49da-421b-8a8b-00dd6ab23a4c" ma:anchorId="484d5cc4-00ce-4842-9cb2-84f285bc868b" ma:open="false" ma:isKeyword="false">
      <xsd:complexType>
        <xsd:sequence>
          <xsd:element ref="pc:Terms" minOccurs="0" maxOccurs="1"/>
        </xsd:sequence>
      </xsd:complexType>
    </xsd:element>
    <xsd:element name="p986eefbff5f4b2788134fa6982c2730" ma:index="8" nillable="true" ma:taxonomy="true" ma:internalName="p986eefbff5f4b2788134fa6982c2730" ma:taxonomyFieldName="Solutions" ma:displayName="Solutions" ma:readOnly="false" ma:default="" ma:fieldId="{9986eefb-ff5f-4b27-8813-4fa6982c2730}" ma:taxonomyMulti="true" ma:sspId="7262ee28-f1c0-414c-ad77-c1ea98916dd9" ma:termSetId="cbb9bdaf-82c2-446c-b699-94acba818cb2" ma:anchorId="c5ccb8f4-f96c-4fc7-ba62-720130679328" ma:open="false" ma:isKeyword="false">
      <xsd:complexType>
        <xsd:sequence>
          <xsd:element ref="pc:Terms" minOccurs="0" maxOccurs="1"/>
        </xsd:sequence>
      </xsd:complexType>
    </xsd:element>
    <xsd:element name="e999b8edfbce4772b22c3a8c74ff36ce" ma:index="10" nillable="true" ma:taxonomy="true" ma:internalName="e999b8edfbce4772b22c3a8c74ff36ce" ma:taxonomyFieldName="Methodology" ma:displayName="Methodology" ma:readOnly="false" ma:default="" ma:fieldId="{e999b8ed-fbce-4772-b22c-3a8c74ff36ce}" ma:taxonomyMulti="true" ma:sspId="7262ee28-f1c0-414c-ad77-c1ea98916dd9" ma:termSetId="bdaf93d5-d711-4073-8d3b-7629a135f3f3" ma:anchorId="84b66496-d990-4445-b5f1-adf2e2ce60f1" ma:open="false" ma:isKeyword="false">
      <xsd:complexType>
        <xsd:sequence>
          <xsd:element ref="pc:Terms" minOccurs="0" maxOccurs="1"/>
        </xsd:sequence>
      </xsd:complexType>
    </xsd:element>
    <xsd:element name="jf0640f97dcd40049d3fc8c3d10ff855" ma:index="13" nillable="true" ma:taxonomy="true" ma:internalName="jf0640f97dcd40049d3fc8c3d10ff855" ma:taxonomyFieldName="Clients" ma:displayName="Clients" ma:readOnly="false" ma:default="" ma:fieldId="{3f0640f9-7dcd-4004-9d3f-c8c3d10ff855}" ma:taxonomyMulti="true" ma:sspId="7262ee28-f1c0-414c-ad77-c1ea98916dd9" ma:termSetId="7d4bc5b7-a2e0-4278-8bd4-f6b755a7f79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6d89d2a22ad4b4885b9858a4f35747a" ma:index="15" nillable="true" ma:taxonomy="true" ma:internalName="i6d89d2a22ad4b4885b9858a4f35747a" ma:taxonomyFieldName="Countries" ma:displayName="Countries" ma:readOnly="false" ma:default="" ma:fieldId="{26d89d2a-22ad-4b48-85b9-858a4f35747a}" ma:taxonomyMulti="true" ma:sspId="7262ee28-f1c0-414c-ad77-c1ea98916dd9" ma:termSetId="17f85a7b-bb8b-458a-ba28-17ef49c29ac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0c14ac2d9c042e3be8883c9fd5ef198" ma:index="17" nillable="true" ma:taxonomy="true" ma:internalName="m0c14ac2d9c042e3be8883c9fd5ef198" ma:taxonomyFieldName="Languages" ma:displayName="Languages" ma:readOnly="false" ma:default="" ma:fieldId="{60c14ac2-d9c0-42e3-be88-83c9fd5ef198}" ma:taxonomyMulti="true" ma:sspId="7262ee28-f1c0-414c-ad77-c1ea98916dd9" ma:termSetId="1e1fffb5-459f-480a-aca8-4e5bef29180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a6d935-851e-4683-8fb3-4830ef9470e6" elementFormDefault="qualified">
    <xsd:import namespace="http://schemas.microsoft.com/office/2006/documentManagement/types"/>
    <xsd:import namespace="http://schemas.microsoft.com/office/infopath/2007/PartnerControls"/>
    <xsd:element name="TaxCatchAll" ma:index="3" nillable="true" ma:displayName="Taxonomy Catch All Column" ma:hidden="true" ma:list="{66c50aa7-9ab1-4f06-a013-2ec94beb8993}" ma:internalName="TaxCatchAll" ma:showField="CatchAllData" ma:web="eaa6d935-851e-4683-8fb3-4830ef9470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4" nillable="true" ma:displayName="Taxonomy Catch All Column1" ma:hidden="true" ma:list="{66c50aa7-9ab1-4f06-a013-2ec94beb8993}" ma:internalName="TaxCatchAllLabel" ma:readOnly="true" ma:showField="CatchAllDataLabel" ma:web="eaa6d935-851e-4683-8fb3-4830ef9470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KeywordTaxHTField" ma:index="19" nillable="true" ma:taxonomy="true" ma:internalName="TaxKeywordTaxHTField" ma:taxonomyFieldName="TaxKeyword" ma:displayName="Keywords" ma:fieldId="{23f27201-bee3-471e-b2e7-b64fd8b7ca38}" ma:taxonomyMulti="true" ma:sspId="7262ee28-f1c0-414c-ad77-c1ea98916dd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2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A7BA8C-1986-4319-B259-C2F4A1E47736}">
  <ds:schemaRefs>
    <ds:schemaRef ds:uri="http://purl.org/dc/dcmitype/"/>
    <ds:schemaRef ds:uri="http://www.w3.org/XML/1998/namespace"/>
    <ds:schemaRef ds:uri="http://schemas.microsoft.com/sharepoint/v3"/>
    <ds:schemaRef ds:uri="http://schemas.openxmlformats.org/package/2006/metadata/core-properties"/>
    <ds:schemaRef ds:uri="fdaf2857-34a0-4271-9efd-53feeda81814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microsoft.com/office/infopath/2007/PartnerControls"/>
    <ds:schemaRef ds:uri="eaa6d935-851e-4683-8fb3-4830ef9470e6"/>
  </ds:schemaRefs>
</ds:datastoreItem>
</file>

<file path=customXml/itemProps2.xml><?xml version="1.0" encoding="utf-8"?>
<ds:datastoreItem xmlns:ds="http://schemas.openxmlformats.org/officeDocument/2006/customXml" ds:itemID="{2033D0CA-11FA-4122-AD0B-97C80CB92E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EF2C3C-F15C-44EF-A119-4EBEE44207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daf2857-34a0-4271-9efd-53feeda81814"/>
    <ds:schemaRef ds:uri="eaa6d935-851e-4683-8fb3-4830ef9470e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311</Words>
  <Application>Microsoft Office PowerPoint</Application>
  <PresentationFormat>Экран (16:9)</PresentationFormat>
  <Paragraphs>29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Courier New</vt:lpstr>
      <vt:lpstr>Wingdings</vt:lpstr>
      <vt:lpstr>Roboto</vt:lpstr>
      <vt:lpstr>Times New Roman</vt:lpstr>
      <vt:lpstr>1_Info_Sapiens_0.1</vt:lpstr>
      <vt:lpstr>think-cell Folie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subject>Version 1 – 2015</dc:subject>
  <dc:creator/>
  <cp:keywords>PowerPoint; slide gallery</cp:keywords>
  <cp:lastModifiedBy/>
  <cp:revision>1</cp:revision>
  <dcterms:created xsi:type="dcterms:W3CDTF">2015-04-20T09:03:22Z</dcterms:created>
  <dcterms:modified xsi:type="dcterms:W3CDTF">2019-07-18T07:41:22Z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ients">
    <vt:lpwstr>97;#Not applicable|457da623-78f9-49de-8564-b1618c49ba59</vt:lpwstr>
  </property>
  <property fmtid="{D5CDD505-2E9C-101B-9397-08002B2CF9AE}" pid="3" name="Countries">
    <vt:lpwstr>69;#Global|3eaca359-c4b3-4b51-a927-e9852da92384</vt:lpwstr>
  </property>
  <property fmtid="{D5CDD505-2E9C-101B-9397-08002B2CF9AE}" pid="4" name="TaxKeyword">
    <vt:lpwstr>1781;#PowerPoint|50a0b034-169b-4062-b9b1-f0dd9c5b2843;#502;#slide gallery|fa6e0ad1-8c10-43e4-af9b-445124adfdc8</vt:lpwstr>
  </property>
  <property fmtid="{D5CDD505-2E9C-101B-9397-08002B2CF9AE}" pid="5" name="Solutions">
    <vt:lpwstr>64;#Not applicable|15480a47-f0f1-4795-a643-bf3b2e95805c</vt:lpwstr>
  </property>
  <property fmtid="{D5CDD505-2E9C-101B-9397-08002B2CF9AE}" pid="6" name="ContentTypeId">
    <vt:lpwstr>0x010100D9151DFF91B0A44197B29C020F8C642F</vt:lpwstr>
  </property>
  <property fmtid="{D5CDD505-2E9C-101B-9397-08002B2CF9AE}" pid="7" name="GfK sector">
    <vt:lpwstr>68;#Cross Sector|d51dcd69-a6f7-4fb6-bc11-144a9da6fd82</vt:lpwstr>
  </property>
  <property fmtid="{D5CDD505-2E9C-101B-9397-08002B2CF9AE}" pid="8" name="Support Services">
    <vt:lpwstr>25;#Corporate Design Guidelines|1cd61861-7629-4907-97f6-83d66b33e039</vt:lpwstr>
  </property>
  <property fmtid="{D5CDD505-2E9C-101B-9397-08002B2CF9AE}" pid="9" name="Languages">
    <vt:lpwstr>73;#English|914398da-6a81-430b-8d1c-6a7bd1227f71</vt:lpwstr>
  </property>
  <property fmtid="{D5CDD505-2E9C-101B-9397-08002B2CF9AE}" pid="10" name="Industries">
    <vt:lpwstr>57;#Not applicable|1b0d69d1-6137-41de-9ae5-e5925610d8cb</vt:lpwstr>
  </property>
  <property fmtid="{D5CDD505-2E9C-101B-9397-08002B2CF9AE}" pid="11" name="Methodology">
    <vt:lpwstr/>
  </property>
</Properties>
</file>